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Default Extension="tiff" ContentType="image/tiff"/>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6"/>
  </p:notesMasterIdLst>
  <p:sldIdLst>
    <p:sldId id="257" r:id="rId2"/>
    <p:sldId id="258" r:id="rId3"/>
    <p:sldId id="259" r:id="rId4"/>
    <p:sldId id="260" r:id="rId5"/>
    <p:sldId id="310" r:id="rId6"/>
    <p:sldId id="262" r:id="rId7"/>
    <p:sldId id="263" r:id="rId8"/>
    <p:sldId id="264" r:id="rId9"/>
    <p:sldId id="304"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03" r:id="rId37"/>
    <p:sldId id="293" r:id="rId38"/>
    <p:sldId id="294" r:id="rId39"/>
    <p:sldId id="295" r:id="rId40"/>
    <p:sldId id="305" r:id="rId41"/>
    <p:sldId id="308" r:id="rId42"/>
    <p:sldId id="307" r:id="rId43"/>
    <p:sldId id="301" r:id="rId44"/>
    <p:sldId id="311" r:id="rId45"/>
  </p:sldIdLst>
  <p:sldSz cx="9144000" cy="6858000" type="screen4x3"/>
  <p:notesSz cx="6858000" cy="9144000"/>
  <p:embeddedFontLst>
    <p:embeddedFont>
      <p:font typeface="Aharoni" pitchFamily="2" charset="-79"/>
      <p:bold r:id="rId47"/>
    </p:embeddedFont>
    <p:embeddedFont>
      <p:font typeface="Calibri" pitchFamily="34" charset="0"/>
      <p:regular r:id="rId48"/>
      <p:bold r:id="rId49"/>
      <p:italic r:id="rId50"/>
      <p:boldItalic r:id="rId51"/>
    </p:embeddedFont>
    <p:embeddedFont>
      <p:font typeface="ＭＳ Ｐゴシック" pitchFamily="34" charset="-128"/>
      <p:regular r:id="rId52"/>
    </p:embeddedFont>
    <p:embeddedFont>
      <p:font typeface="Cambria" pitchFamily="18"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AF00"/>
    <a:srgbClr val="F2F2F2"/>
    <a:srgbClr val="0070C0"/>
    <a:srgbClr val="003FC0"/>
    <a:srgbClr val="8BCDFF"/>
    <a:srgbClr val="D9D9D9"/>
    <a:srgbClr val="E0EBF8"/>
    <a:srgbClr val="F79646"/>
    <a:srgbClr val="FF6600"/>
    <a:srgbClr val="CDEA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30" autoAdjust="0"/>
    <p:restoredTop sz="60230" autoAdjust="0"/>
  </p:normalViewPr>
  <p:slideViewPr>
    <p:cSldViewPr snapToGrid="0">
      <p:cViewPr varScale="1">
        <p:scale>
          <a:sx n="67" d="100"/>
          <a:sy n="67" d="100"/>
        </p:scale>
        <p:origin x="-36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B0048C-D563-4978-8726-CC90EB3DAB5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0DBE760-7201-4648-850F-9A66DFB415E0}">
      <dgm:prSet custT="1"/>
      <dgm:spPr>
        <a:solidFill>
          <a:schemeClr val="accent1">
            <a:alpha val="82000"/>
          </a:schemeClr>
        </a:solidFill>
      </dgm:spPr>
      <dgm:t>
        <a:bodyPr lIns="45720" tIns="73152" rIns="45720" bIns="73152"/>
        <a:lstStyle/>
        <a:p>
          <a:pPr rtl="0"/>
          <a:r>
            <a:rPr lang="en-US" sz="2200" b="1" cap="all" baseline="0" dirty="0" smtClean="0"/>
            <a:t>Name </a:t>
          </a:r>
          <a:r>
            <a:rPr lang="en-US" sz="2200" b="1" dirty="0" smtClean="0"/>
            <a:t>five unhealthy conditions associated with poor ventilation.</a:t>
          </a:r>
          <a:endParaRPr lang="en-US" sz="2200" b="1" dirty="0"/>
        </a:p>
      </dgm:t>
    </dgm:pt>
    <dgm:pt modelId="{72F3C0A3-B8DA-45D7-A5FB-EDDFFDF189F7}" type="parTrans" cxnId="{8F2974DB-45DE-40F5-8AB4-319E182FC3A9}">
      <dgm:prSet/>
      <dgm:spPr/>
      <dgm:t>
        <a:bodyPr/>
        <a:lstStyle/>
        <a:p>
          <a:endParaRPr lang="en-US"/>
        </a:p>
      </dgm:t>
    </dgm:pt>
    <dgm:pt modelId="{306E8740-6C43-45A8-8337-92C9512A6F12}" type="sibTrans" cxnId="{8F2974DB-45DE-40F5-8AB4-319E182FC3A9}">
      <dgm:prSet/>
      <dgm:spPr/>
      <dgm:t>
        <a:bodyPr/>
        <a:lstStyle/>
        <a:p>
          <a:endParaRPr lang="en-US"/>
        </a:p>
      </dgm:t>
    </dgm:pt>
    <dgm:pt modelId="{86C36F15-FC4E-45DB-80EB-255B9B2AE04F}">
      <dgm:prSet custT="1"/>
      <dgm:spPr>
        <a:solidFill>
          <a:schemeClr val="accent6">
            <a:alpha val="82000"/>
          </a:schemeClr>
        </a:solidFill>
      </dgm:spPr>
      <dgm:t>
        <a:bodyPr lIns="45720" rIns="45720"/>
        <a:lstStyle/>
        <a:p>
          <a:pPr rtl="0"/>
          <a:r>
            <a:rPr lang="en-US" sz="2200" b="1" cap="all" baseline="0" dirty="0" smtClean="0"/>
            <a:t>List</a:t>
          </a:r>
          <a:r>
            <a:rPr lang="en-US" sz="2200" b="1" dirty="0" smtClean="0"/>
            <a:t> five things ( e.g. a room, appliance, mechanical system) in a household that need ventilation.</a:t>
          </a:r>
          <a:endParaRPr lang="en-US" sz="2200" b="1" dirty="0"/>
        </a:p>
      </dgm:t>
    </dgm:pt>
    <dgm:pt modelId="{0D8287BF-1184-4E14-9D8A-D8A70DFB940A}" type="parTrans" cxnId="{8B934250-490C-4F55-B2A5-8977ED5168F9}">
      <dgm:prSet/>
      <dgm:spPr/>
      <dgm:t>
        <a:bodyPr/>
        <a:lstStyle/>
        <a:p>
          <a:endParaRPr lang="en-US"/>
        </a:p>
      </dgm:t>
    </dgm:pt>
    <dgm:pt modelId="{563C9C78-D29C-45C8-A822-E23CE09ADD2E}" type="sibTrans" cxnId="{8B934250-490C-4F55-B2A5-8977ED5168F9}">
      <dgm:prSet/>
      <dgm:spPr/>
      <dgm:t>
        <a:bodyPr/>
        <a:lstStyle/>
        <a:p>
          <a:endParaRPr lang="en-US"/>
        </a:p>
      </dgm:t>
    </dgm:pt>
    <dgm:pt modelId="{A28837E1-B8C9-4722-88B8-AEDDA440F5D4}">
      <dgm:prSet custT="1"/>
      <dgm:spPr>
        <a:solidFill>
          <a:schemeClr val="tx1">
            <a:lumMod val="90000"/>
            <a:lumOff val="10000"/>
            <a:alpha val="82000"/>
          </a:schemeClr>
        </a:solidFill>
      </dgm:spPr>
      <dgm:t>
        <a:bodyPr lIns="45720" rIns="45720"/>
        <a:lstStyle/>
        <a:p>
          <a:pPr rtl="0"/>
          <a:r>
            <a:rPr lang="en-US" sz="2200" b="1" cap="all" baseline="0" dirty="0" smtClean="0"/>
            <a:t>Name</a:t>
          </a:r>
          <a:r>
            <a:rPr lang="en-US" sz="2200" b="1" dirty="0" smtClean="0"/>
            <a:t> three things that power airflow in a building.</a:t>
          </a:r>
          <a:endParaRPr lang="en-US" sz="2200" b="1" dirty="0"/>
        </a:p>
      </dgm:t>
    </dgm:pt>
    <dgm:pt modelId="{0FE951B6-AFB5-4D88-8E95-7C3ED93CB7AB}" type="parTrans" cxnId="{63D5B810-3447-4214-B862-C9942F7A8280}">
      <dgm:prSet/>
      <dgm:spPr/>
      <dgm:t>
        <a:bodyPr/>
        <a:lstStyle/>
        <a:p>
          <a:endParaRPr lang="en-US"/>
        </a:p>
      </dgm:t>
    </dgm:pt>
    <dgm:pt modelId="{75A99F6E-1294-49F2-A340-767918179A5B}" type="sibTrans" cxnId="{63D5B810-3447-4214-B862-C9942F7A8280}">
      <dgm:prSet/>
      <dgm:spPr/>
      <dgm:t>
        <a:bodyPr/>
        <a:lstStyle/>
        <a:p>
          <a:endParaRPr lang="en-US"/>
        </a:p>
      </dgm:t>
    </dgm:pt>
    <dgm:pt modelId="{344EB6BF-5008-45F4-B758-EEF2C508F692}">
      <dgm:prSet custT="1"/>
      <dgm:spPr>
        <a:solidFill>
          <a:schemeClr val="accent1">
            <a:alpha val="82000"/>
          </a:schemeClr>
        </a:solidFill>
      </dgm:spPr>
      <dgm:t>
        <a:bodyPr lIns="45720" rIns="45720"/>
        <a:lstStyle/>
        <a:p>
          <a:pPr rtl="0"/>
          <a:r>
            <a:rPr lang="en-US" sz="2200" b="1" cap="all" baseline="0" dirty="0" smtClean="0"/>
            <a:t>List</a:t>
          </a:r>
          <a:r>
            <a:rPr lang="en-US" sz="2200" b="1" dirty="0" smtClean="0"/>
            <a:t> three household contaminants that can be removed by ventilation.</a:t>
          </a:r>
          <a:endParaRPr lang="en-US" sz="2200" b="1" dirty="0"/>
        </a:p>
      </dgm:t>
    </dgm:pt>
    <dgm:pt modelId="{2B5E1822-F81A-43A4-A408-A193E3EFE99B}" type="parTrans" cxnId="{13E9349F-A075-4A57-92F7-71FFAD79C318}">
      <dgm:prSet/>
      <dgm:spPr/>
      <dgm:t>
        <a:bodyPr/>
        <a:lstStyle/>
        <a:p>
          <a:endParaRPr lang="en-US"/>
        </a:p>
      </dgm:t>
    </dgm:pt>
    <dgm:pt modelId="{1A1966A7-1266-4F69-B0F9-6EFAE972F86C}" type="sibTrans" cxnId="{13E9349F-A075-4A57-92F7-71FFAD79C318}">
      <dgm:prSet/>
      <dgm:spPr/>
      <dgm:t>
        <a:bodyPr/>
        <a:lstStyle/>
        <a:p>
          <a:endParaRPr lang="en-US"/>
        </a:p>
      </dgm:t>
    </dgm:pt>
    <dgm:pt modelId="{7FCB7F13-CB9C-4766-B98E-9BD3721334F1}">
      <dgm:prSet custT="1"/>
      <dgm:spPr>
        <a:solidFill>
          <a:schemeClr val="accent6">
            <a:alpha val="82000"/>
          </a:schemeClr>
        </a:solidFill>
      </dgm:spPr>
      <dgm:t>
        <a:bodyPr lIns="45720" rIns="45720"/>
        <a:lstStyle/>
        <a:p>
          <a:pPr rtl="0"/>
          <a:r>
            <a:rPr lang="en-US" sz="2200" b="1" cap="all" baseline="0" dirty="0" smtClean="0"/>
            <a:t>Describe</a:t>
          </a:r>
          <a:r>
            <a:rPr lang="en-US" sz="2200" b="1" dirty="0" smtClean="0"/>
            <a:t> two ways ventilation reduces air contaminant levels.</a:t>
          </a:r>
          <a:endParaRPr lang="en-US" sz="2200" b="1" dirty="0"/>
        </a:p>
      </dgm:t>
    </dgm:pt>
    <dgm:pt modelId="{CFDC36B1-03FD-4AE4-AD9C-5D327E8DC1CB}" type="parTrans" cxnId="{B268DE9F-B75D-4CA2-809E-2C0E647FB8C4}">
      <dgm:prSet/>
      <dgm:spPr/>
      <dgm:t>
        <a:bodyPr/>
        <a:lstStyle/>
        <a:p>
          <a:endParaRPr lang="en-US"/>
        </a:p>
      </dgm:t>
    </dgm:pt>
    <dgm:pt modelId="{3C4B2095-9EBE-446E-8E2E-7FB43FF062FE}" type="sibTrans" cxnId="{B268DE9F-B75D-4CA2-809E-2C0E647FB8C4}">
      <dgm:prSet/>
      <dgm:spPr/>
      <dgm:t>
        <a:bodyPr/>
        <a:lstStyle/>
        <a:p>
          <a:endParaRPr lang="en-US"/>
        </a:p>
      </dgm:t>
    </dgm:pt>
    <dgm:pt modelId="{328C3C60-0E3B-4971-B4C6-5E3BDEF1FDD2}" type="pres">
      <dgm:prSet presAssocID="{70B0048C-D563-4978-8726-CC90EB3DAB53}" presName="linear" presStyleCnt="0">
        <dgm:presLayoutVars>
          <dgm:animLvl val="lvl"/>
          <dgm:resizeHandles val="exact"/>
        </dgm:presLayoutVars>
      </dgm:prSet>
      <dgm:spPr/>
      <dgm:t>
        <a:bodyPr/>
        <a:lstStyle/>
        <a:p>
          <a:endParaRPr lang="en-US"/>
        </a:p>
      </dgm:t>
    </dgm:pt>
    <dgm:pt modelId="{C21C3F80-478F-430D-A9FF-DB745CA46274}" type="pres">
      <dgm:prSet presAssocID="{00DBE760-7201-4648-850F-9A66DFB415E0}" presName="parentText" presStyleLbl="node1" presStyleIdx="0" presStyleCnt="5" custScaleY="66566" custLinFactY="10573" custLinFactNeighborY="100000">
        <dgm:presLayoutVars>
          <dgm:chMax val="0"/>
          <dgm:bulletEnabled val="1"/>
        </dgm:presLayoutVars>
      </dgm:prSet>
      <dgm:spPr/>
      <dgm:t>
        <a:bodyPr/>
        <a:lstStyle/>
        <a:p>
          <a:endParaRPr lang="en-US"/>
        </a:p>
      </dgm:t>
    </dgm:pt>
    <dgm:pt modelId="{EF5F913E-4DD1-44FF-BE9B-2263BC088BFF}" type="pres">
      <dgm:prSet presAssocID="{306E8740-6C43-45A8-8337-92C9512A6F12}" presName="spacer" presStyleCnt="0"/>
      <dgm:spPr/>
    </dgm:pt>
    <dgm:pt modelId="{93CB7E67-CBC6-4E18-B5D3-E2D972960267}" type="pres">
      <dgm:prSet presAssocID="{86C36F15-FC4E-45DB-80EB-255B9B2AE04F}" presName="parentText" presStyleLbl="node1" presStyleIdx="1" presStyleCnt="5" custScaleY="88465" custLinFactY="5109" custLinFactNeighborY="100000">
        <dgm:presLayoutVars>
          <dgm:chMax val="0"/>
          <dgm:bulletEnabled val="1"/>
        </dgm:presLayoutVars>
      </dgm:prSet>
      <dgm:spPr/>
      <dgm:t>
        <a:bodyPr/>
        <a:lstStyle/>
        <a:p>
          <a:endParaRPr lang="en-US"/>
        </a:p>
      </dgm:t>
    </dgm:pt>
    <dgm:pt modelId="{0C737418-9AE0-4C8B-B54C-2C2773BD9048}" type="pres">
      <dgm:prSet presAssocID="{563C9C78-D29C-45C8-A822-E23CE09ADD2E}" presName="spacer" presStyleCnt="0"/>
      <dgm:spPr/>
    </dgm:pt>
    <dgm:pt modelId="{A2DD131C-EEDA-420F-ACC4-15CB2B8B5B5D}" type="pres">
      <dgm:prSet presAssocID="{A28837E1-B8C9-4722-88B8-AEDDA440F5D4}" presName="parentText" presStyleLbl="node1" presStyleIdx="2" presStyleCnt="5" custScaleY="66566" custLinFactNeighborY="88810">
        <dgm:presLayoutVars>
          <dgm:chMax val="0"/>
          <dgm:bulletEnabled val="1"/>
        </dgm:presLayoutVars>
      </dgm:prSet>
      <dgm:spPr/>
      <dgm:t>
        <a:bodyPr/>
        <a:lstStyle/>
        <a:p>
          <a:endParaRPr lang="en-US"/>
        </a:p>
      </dgm:t>
    </dgm:pt>
    <dgm:pt modelId="{1D18CC82-9573-402D-AA84-58E087EA8BD4}" type="pres">
      <dgm:prSet presAssocID="{75A99F6E-1294-49F2-A340-767918179A5B}" presName="spacer" presStyleCnt="0"/>
      <dgm:spPr/>
    </dgm:pt>
    <dgm:pt modelId="{17283AA3-C1AE-497E-8F54-F52EA68CF1AC}" type="pres">
      <dgm:prSet presAssocID="{344EB6BF-5008-45F4-B758-EEF2C508F692}" presName="parentText" presStyleLbl="node1" presStyleIdx="3" presStyleCnt="5" custScaleY="71148" custLinFactNeighborY="53286">
        <dgm:presLayoutVars>
          <dgm:chMax val="0"/>
          <dgm:bulletEnabled val="1"/>
        </dgm:presLayoutVars>
      </dgm:prSet>
      <dgm:spPr/>
      <dgm:t>
        <a:bodyPr/>
        <a:lstStyle/>
        <a:p>
          <a:endParaRPr lang="en-US"/>
        </a:p>
      </dgm:t>
    </dgm:pt>
    <dgm:pt modelId="{DE4E186D-D10D-4868-91A0-08714B0A3995}" type="pres">
      <dgm:prSet presAssocID="{1A1966A7-1266-4F69-B0F9-6EFAE972F86C}" presName="spacer" presStyleCnt="0"/>
      <dgm:spPr/>
    </dgm:pt>
    <dgm:pt modelId="{96B512BB-9033-4E9B-93BF-A2372FB8D036}" type="pres">
      <dgm:prSet presAssocID="{7FCB7F13-CB9C-4766-B98E-9BD3721334F1}" presName="parentText" presStyleLbl="node1" presStyleIdx="4" presStyleCnt="5" custScaleY="66566">
        <dgm:presLayoutVars>
          <dgm:chMax val="0"/>
          <dgm:bulletEnabled val="1"/>
        </dgm:presLayoutVars>
      </dgm:prSet>
      <dgm:spPr/>
      <dgm:t>
        <a:bodyPr/>
        <a:lstStyle/>
        <a:p>
          <a:endParaRPr lang="en-US"/>
        </a:p>
      </dgm:t>
    </dgm:pt>
  </dgm:ptLst>
  <dgm:cxnLst>
    <dgm:cxn modelId="{13E9349F-A075-4A57-92F7-71FFAD79C318}" srcId="{70B0048C-D563-4978-8726-CC90EB3DAB53}" destId="{344EB6BF-5008-45F4-B758-EEF2C508F692}" srcOrd="3" destOrd="0" parTransId="{2B5E1822-F81A-43A4-A408-A193E3EFE99B}" sibTransId="{1A1966A7-1266-4F69-B0F9-6EFAE972F86C}"/>
    <dgm:cxn modelId="{63D5B810-3447-4214-B862-C9942F7A8280}" srcId="{70B0048C-D563-4978-8726-CC90EB3DAB53}" destId="{A28837E1-B8C9-4722-88B8-AEDDA440F5D4}" srcOrd="2" destOrd="0" parTransId="{0FE951B6-AFB5-4D88-8E95-7C3ED93CB7AB}" sibTransId="{75A99F6E-1294-49F2-A340-767918179A5B}"/>
    <dgm:cxn modelId="{0EDE7DCA-6457-461A-AE16-B20A0651BF5F}" type="presOf" srcId="{7FCB7F13-CB9C-4766-B98E-9BD3721334F1}" destId="{96B512BB-9033-4E9B-93BF-A2372FB8D036}" srcOrd="0" destOrd="0" presId="urn:microsoft.com/office/officeart/2005/8/layout/vList2"/>
    <dgm:cxn modelId="{4B28C0DF-9AC4-4183-9486-D4C7B0FFD49C}" type="presOf" srcId="{344EB6BF-5008-45F4-B758-EEF2C508F692}" destId="{17283AA3-C1AE-497E-8F54-F52EA68CF1AC}" srcOrd="0" destOrd="0" presId="urn:microsoft.com/office/officeart/2005/8/layout/vList2"/>
    <dgm:cxn modelId="{B268DE9F-B75D-4CA2-809E-2C0E647FB8C4}" srcId="{70B0048C-D563-4978-8726-CC90EB3DAB53}" destId="{7FCB7F13-CB9C-4766-B98E-9BD3721334F1}" srcOrd="4" destOrd="0" parTransId="{CFDC36B1-03FD-4AE4-AD9C-5D327E8DC1CB}" sibTransId="{3C4B2095-9EBE-446E-8E2E-7FB43FF062FE}"/>
    <dgm:cxn modelId="{8F2974DB-45DE-40F5-8AB4-319E182FC3A9}" srcId="{70B0048C-D563-4978-8726-CC90EB3DAB53}" destId="{00DBE760-7201-4648-850F-9A66DFB415E0}" srcOrd="0" destOrd="0" parTransId="{72F3C0A3-B8DA-45D7-A5FB-EDDFFDF189F7}" sibTransId="{306E8740-6C43-45A8-8337-92C9512A6F12}"/>
    <dgm:cxn modelId="{A3DDDE87-4CC3-4D64-8A67-9C61EAD96262}" type="presOf" srcId="{70B0048C-D563-4978-8726-CC90EB3DAB53}" destId="{328C3C60-0E3B-4971-B4C6-5E3BDEF1FDD2}" srcOrd="0" destOrd="0" presId="urn:microsoft.com/office/officeart/2005/8/layout/vList2"/>
    <dgm:cxn modelId="{BE896DE3-02EF-46D5-98D4-C4D79F6786B2}" type="presOf" srcId="{00DBE760-7201-4648-850F-9A66DFB415E0}" destId="{C21C3F80-478F-430D-A9FF-DB745CA46274}" srcOrd="0" destOrd="0" presId="urn:microsoft.com/office/officeart/2005/8/layout/vList2"/>
    <dgm:cxn modelId="{629C64F4-4191-4C6E-8D25-3E03631E2E3E}" type="presOf" srcId="{A28837E1-B8C9-4722-88B8-AEDDA440F5D4}" destId="{A2DD131C-EEDA-420F-ACC4-15CB2B8B5B5D}" srcOrd="0" destOrd="0" presId="urn:microsoft.com/office/officeart/2005/8/layout/vList2"/>
    <dgm:cxn modelId="{83F45942-F02B-474C-B6D5-36BA31FD24BA}" type="presOf" srcId="{86C36F15-FC4E-45DB-80EB-255B9B2AE04F}" destId="{93CB7E67-CBC6-4E18-B5D3-E2D972960267}" srcOrd="0" destOrd="0" presId="urn:microsoft.com/office/officeart/2005/8/layout/vList2"/>
    <dgm:cxn modelId="{8B934250-490C-4F55-B2A5-8977ED5168F9}" srcId="{70B0048C-D563-4978-8726-CC90EB3DAB53}" destId="{86C36F15-FC4E-45DB-80EB-255B9B2AE04F}" srcOrd="1" destOrd="0" parTransId="{0D8287BF-1184-4E14-9D8A-D8A70DFB940A}" sibTransId="{563C9C78-D29C-45C8-A822-E23CE09ADD2E}"/>
    <dgm:cxn modelId="{B67B87BA-B05A-44BE-99DE-0579C4801F07}" type="presParOf" srcId="{328C3C60-0E3B-4971-B4C6-5E3BDEF1FDD2}" destId="{C21C3F80-478F-430D-A9FF-DB745CA46274}" srcOrd="0" destOrd="0" presId="urn:microsoft.com/office/officeart/2005/8/layout/vList2"/>
    <dgm:cxn modelId="{9E292F25-F011-465F-AABA-26927E6EDFDF}" type="presParOf" srcId="{328C3C60-0E3B-4971-B4C6-5E3BDEF1FDD2}" destId="{EF5F913E-4DD1-44FF-BE9B-2263BC088BFF}" srcOrd="1" destOrd="0" presId="urn:microsoft.com/office/officeart/2005/8/layout/vList2"/>
    <dgm:cxn modelId="{AF37FA3A-54C5-497E-BEC6-178934E6B781}" type="presParOf" srcId="{328C3C60-0E3B-4971-B4C6-5E3BDEF1FDD2}" destId="{93CB7E67-CBC6-4E18-B5D3-E2D972960267}" srcOrd="2" destOrd="0" presId="urn:microsoft.com/office/officeart/2005/8/layout/vList2"/>
    <dgm:cxn modelId="{A7F0A84D-07C2-4DCC-969C-2EF74DB5C5DA}" type="presParOf" srcId="{328C3C60-0E3B-4971-B4C6-5E3BDEF1FDD2}" destId="{0C737418-9AE0-4C8B-B54C-2C2773BD9048}" srcOrd="3" destOrd="0" presId="urn:microsoft.com/office/officeart/2005/8/layout/vList2"/>
    <dgm:cxn modelId="{95F18756-5CEF-48E5-9903-E912A9E2D011}" type="presParOf" srcId="{328C3C60-0E3B-4971-B4C6-5E3BDEF1FDD2}" destId="{A2DD131C-EEDA-420F-ACC4-15CB2B8B5B5D}" srcOrd="4" destOrd="0" presId="urn:microsoft.com/office/officeart/2005/8/layout/vList2"/>
    <dgm:cxn modelId="{ECE2E64F-4805-473B-B862-500432A33343}" type="presParOf" srcId="{328C3C60-0E3B-4971-B4C6-5E3BDEF1FDD2}" destId="{1D18CC82-9573-402D-AA84-58E087EA8BD4}" srcOrd="5" destOrd="0" presId="urn:microsoft.com/office/officeart/2005/8/layout/vList2"/>
    <dgm:cxn modelId="{D7C9AECA-C84B-40CA-8094-881BF9E086F2}" type="presParOf" srcId="{328C3C60-0E3B-4971-B4C6-5E3BDEF1FDD2}" destId="{17283AA3-C1AE-497E-8F54-F52EA68CF1AC}" srcOrd="6" destOrd="0" presId="urn:microsoft.com/office/officeart/2005/8/layout/vList2"/>
    <dgm:cxn modelId="{35C5ED23-CE13-441A-AC1C-42B33D97FF32}" type="presParOf" srcId="{328C3C60-0E3B-4971-B4C6-5E3BDEF1FDD2}" destId="{DE4E186D-D10D-4868-91A0-08714B0A3995}" srcOrd="7" destOrd="0" presId="urn:microsoft.com/office/officeart/2005/8/layout/vList2"/>
    <dgm:cxn modelId="{6DE45794-2B6E-4E19-B8BE-E074B2DD973C}" type="presParOf" srcId="{328C3C60-0E3B-4971-B4C6-5E3BDEF1FDD2}" destId="{96B512BB-9033-4E9B-93BF-A2372FB8D036}"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687F98-EBE1-4859-B109-2AC4FD4A19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39B40DD-F6AB-4FD2-B1A6-40E9641BB1CE}">
      <dgm:prSet custT="1"/>
      <dgm:spPr/>
      <dgm:t>
        <a:bodyPr/>
        <a:lstStyle/>
        <a:p>
          <a:pPr rtl="0"/>
          <a:r>
            <a:rPr lang="en-US" sz="3200" b="1" dirty="0" smtClean="0"/>
            <a:t>302.6</a:t>
          </a:r>
        </a:p>
      </dgm:t>
    </dgm:pt>
    <dgm:pt modelId="{22C67E51-D1DD-488F-B503-EC7D2EA87F18}" type="parTrans" cxnId="{81B0E1C4-0889-4010-8D30-83942D629805}">
      <dgm:prSet/>
      <dgm:spPr/>
      <dgm:t>
        <a:bodyPr/>
        <a:lstStyle/>
        <a:p>
          <a:endParaRPr lang="en-US"/>
        </a:p>
      </dgm:t>
    </dgm:pt>
    <dgm:pt modelId="{8AC5BB20-8F16-457E-A000-41D64EE46432}" type="sibTrans" cxnId="{81B0E1C4-0889-4010-8D30-83942D629805}">
      <dgm:prSet/>
      <dgm:spPr/>
      <dgm:t>
        <a:bodyPr/>
        <a:lstStyle/>
        <a:p>
          <a:endParaRPr lang="en-US"/>
        </a:p>
      </dgm:t>
    </dgm:pt>
    <dgm:pt modelId="{97564993-D4D6-4969-949B-682ACA2B9887}">
      <dgm:prSet custT="1"/>
      <dgm:spPr/>
      <dgm:t>
        <a:bodyPr/>
        <a:lstStyle/>
        <a:p>
          <a:pPr rtl="0"/>
          <a:r>
            <a:rPr lang="en-US" sz="3200" b="1" dirty="0" smtClean="0"/>
            <a:t>403.5</a:t>
          </a:r>
        </a:p>
      </dgm:t>
    </dgm:pt>
    <dgm:pt modelId="{C5668456-414C-4D14-80E1-01A860A38B33}" type="parTrans" cxnId="{335E7670-060F-41BD-AAE2-FD29D9F4947D}">
      <dgm:prSet/>
      <dgm:spPr/>
      <dgm:t>
        <a:bodyPr/>
        <a:lstStyle/>
        <a:p>
          <a:endParaRPr lang="en-US"/>
        </a:p>
      </dgm:t>
    </dgm:pt>
    <dgm:pt modelId="{8A1F49BF-272F-414C-81E2-E7F20B02DBAF}" type="sibTrans" cxnId="{335E7670-060F-41BD-AAE2-FD29D9F4947D}">
      <dgm:prSet/>
      <dgm:spPr/>
      <dgm:t>
        <a:bodyPr/>
        <a:lstStyle/>
        <a:p>
          <a:endParaRPr lang="en-US"/>
        </a:p>
      </dgm:t>
    </dgm:pt>
    <dgm:pt modelId="{8CC6D0BC-D540-48F6-8E20-666DD2886A3C}">
      <dgm:prSet custT="1"/>
      <dgm:spPr/>
      <dgm:t>
        <a:bodyPr lIns="73152" rIns="73152"/>
        <a:lstStyle/>
        <a:p>
          <a:pPr rtl="0"/>
          <a:r>
            <a:rPr lang="en-US" sz="3200" b="0" dirty="0" smtClean="0"/>
            <a:t>Exhaust vents</a:t>
          </a:r>
        </a:p>
      </dgm:t>
    </dgm:pt>
    <dgm:pt modelId="{7285C1D4-0E13-4264-B400-20EF8B2886AA}" type="parTrans" cxnId="{59CE6D47-4E0B-4EAB-8E67-D58EAB5439C0}">
      <dgm:prSet/>
      <dgm:spPr/>
      <dgm:t>
        <a:bodyPr/>
        <a:lstStyle/>
        <a:p>
          <a:endParaRPr lang="en-US"/>
        </a:p>
      </dgm:t>
    </dgm:pt>
    <dgm:pt modelId="{BCF8D0C5-30A1-4E3C-8AC0-65B8BADE2E8A}" type="sibTrans" cxnId="{59CE6D47-4E0B-4EAB-8E67-D58EAB5439C0}">
      <dgm:prSet/>
      <dgm:spPr/>
      <dgm:t>
        <a:bodyPr/>
        <a:lstStyle/>
        <a:p>
          <a:endParaRPr lang="en-US"/>
        </a:p>
      </dgm:t>
    </dgm:pt>
    <dgm:pt modelId="{5879F968-47F9-4BB3-ACC3-4A6BB92C6D8E}">
      <dgm:prSet custT="1"/>
      <dgm:spPr/>
      <dgm:t>
        <a:bodyPr lIns="73152" rIns="73152"/>
        <a:lstStyle/>
        <a:p>
          <a:pPr rtl="0"/>
          <a:r>
            <a:rPr lang="en-US" sz="3200" b="0" dirty="0" smtClean="0"/>
            <a:t>Clothes dryer exhaust</a:t>
          </a:r>
        </a:p>
      </dgm:t>
    </dgm:pt>
    <dgm:pt modelId="{89EC823E-6965-4849-8807-FB02F5D49316}" type="parTrans" cxnId="{0FF71236-9251-46E8-9ADA-AE554FD2175D}">
      <dgm:prSet/>
      <dgm:spPr/>
      <dgm:t>
        <a:bodyPr/>
        <a:lstStyle/>
        <a:p>
          <a:endParaRPr lang="en-US"/>
        </a:p>
      </dgm:t>
    </dgm:pt>
    <dgm:pt modelId="{C13D9628-B084-4004-B893-7B0CEB24C80A}" type="sibTrans" cxnId="{0FF71236-9251-46E8-9ADA-AE554FD2175D}">
      <dgm:prSet/>
      <dgm:spPr/>
      <dgm:t>
        <a:bodyPr/>
        <a:lstStyle/>
        <a:p>
          <a:endParaRPr lang="en-US"/>
        </a:p>
      </dgm:t>
    </dgm:pt>
    <dgm:pt modelId="{173D8C06-D1FA-491F-A403-2B173279C464}">
      <dgm:prSet custT="1"/>
      <dgm:spPr/>
      <dgm:t>
        <a:bodyPr/>
        <a:lstStyle/>
        <a:p>
          <a:pPr rtl="0"/>
          <a:r>
            <a:rPr lang="en-US" sz="3200" b="1" dirty="0" smtClean="0"/>
            <a:t>403.4</a:t>
          </a:r>
          <a:endParaRPr lang="en-US" sz="2600" b="0" dirty="0" smtClean="0"/>
        </a:p>
      </dgm:t>
    </dgm:pt>
    <dgm:pt modelId="{A142CAFB-7A70-48A5-A609-4498C74B6E45}" type="parTrans" cxnId="{565F1469-EFBD-4D55-BB43-4F0BB741C664}">
      <dgm:prSet/>
      <dgm:spPr/>
    </dgm:pt>
    <dgm:pt modelId="{7AACE3A1-AE32-4448-8C82-2598D2D4BE0D}" type="sibTrans" cxnId="{565F1469-EFBD-4D55-BB43-4F0BB741C664}">
      <dgm:prSet/>
      <dgm:spPr/>
    </dgm:pt>
    <dgm:pt modelId="{6BE8C799-B645-401F-89B6-ABC71970713E}">
      <dgm:prSet custT="1"/>
      <dgm:spPr/>
      <dgm:t>
        <a:bodyPr lIns="73152" rIns="73152"/>
        <a:lstStyle/>
        <a:p>
          <a:pPr rtl="0"/>
          <a:r>
            <a:rPr lang="en-US" sz="3200" b="0" dirty="0" smtClean="0"/>
            <a:t>Process ventilation </a:t>
          </a:r>
        </a:p>
      </dgm:t>
    </dgm:pt>
    <dgm:pt modelId="{26B1477C-FCE7-418A-AD91-0C854AFF3B49}" type="parTrans" cxnId="{3C7249DE-CAC3-4019-A575-F38D29D71612}">
      <dgm:prSet/>
      <dgm:spPr/>
    </dgm:pt>
    <dgm:pt modelId="{BED34AC3-F2EF-4661-ABFA-39B6698FCFE8}" type="sibTrans" cxnId="{3C7249DE-CAC3-4019-A575-F38D29D71612}">
      <dgm:prSet/>
      <dgm:spPr/>
    </dgm:pt>
    <dgm:pt modelId="{A607B7C7-5D3A-4197-8FF6-62580A892046}" type="pres">
      <dgm:prSet presAssocID="{8C687F98-EBE1-4859-B109-2AC4FD4A19F3}" presName="Name0" presStyleCnt="0">
        <dgm:presLayoutVars>
          <dgm:dir/>
          <dgm:animLvl val="lvl"/>
          <dgm:resizeHandles val="exact"/>
        </dgm:presLayoutVars>
      </dgm:prSet>
      <dgm:spPr/>
      <dgm:t>
        <a:bodyPr/>
        <a:lstStyle/>
        <a:p>
          <a:endParaRPr lang="en-US"/>
        </a:p>
      </dgm:t>
    </dgm:pt>
    <dgm:pt modelId="{D64846D4-E361-4682-911A-25D86A8B97C6}" type="pres">
      <dgm:prSet presAssocID="{139B40DD-F6AB-4FD2-B1A6-40E9641BB1CE}" presName="composite" presStyleCnt="0"/>
      <dgm:spPr/>
    </dgm:pt>
    <dgm:pt modelId="{16732C48-1E9B-49BE-A6E6-6631E8F1F803}" type="pres">
      <dgm:prSet presAssocID="{139B40DD-F6AB-4FD2-B1A6-40E9641BB1CE}" presName="parTx" presStyleLbl="alignNode1" presStyleIdx="0" presStyleCnt="3" custScaleX="94264">
        <dgm:presLayoutVars>
          <dgm:chMax val="0"/>
          <dgm:chPref val="0"/>
          <dgm:bulletEnabled val="1"/>
        </dgm:presLayoutVars>
      </dgm:prSet>
      <dgm:spPr/>
      <dgm:t>
        <a:bodyPr/>
        <a:lstStyle/>
        <a:p>
          <a:endParaRPr lang="en-US"/>
        </a:p>
      </dgm:t>
    </dgm:pt>
    <dgm:pt modelId="{ACDCE5E0-37F5-4A16-874C-D6F95D2CB55A}" type="pres">
      <dgm:prSet presAssocID="{139B40DD-F6AB-4FD2-B1A6-40E9641BB1CE}" presName="desTx" presStyleLbl="alignAccFollowNode1" presStyleIdx="0" presStyleCnt="3" custScaleX="94264">
        <dgm:presLayoutVars>
          <dgm:bulletEnabled val="1"/>
        </dgm:presLayoutVars>
      </dgm:prSet>
      <dgm:spPr/>
      <dgm:t>
        <a:bodyPr/>
        <a:lstStyle/>
        <a:p>
          <a:endParaRPr lang="en-US"/>
        </a:p>
      </dgm:t>
    </dgm:pt>
    <dgm:pt modelId="{7E23460F-DC22-4CEB-8DCD-2CD6543F82C9}" type="pres">
      <dgm:prSet presAssocID="{8AC5BB20-8F16-457E-A000-41D64EE46432}" presName="space" presStyleCnt="0"/>
      <dgm:spPr/>
    </dgm:pt>
    <dgm:pt modelId="{EF6DF824-419A-4BBB-8AB3-D657C4A2D8CA}" type="pres">
      <dgm:prSet presAssocID="{173D8C06-D1FA-491F-A403-2B173279C464}" presName="composite" presStyleCnt="0"/>
      <dgm:spPr/>
    </dgm:pt>
    <dgm:pt modelId="{7B0023B5-405E-4F17-BFA7-57C928CE3C24}" type="pres">
      <dgm:prSet presAssocID="{173D8C06-D1FA-491F-A403-2B173279C464}" presName="parTx" presStyleLbl="alignNode1" presStyleIdx="1" presStyleCnt="3">
        <dgm:presLayoutVars>
          <dgm:chMax val="0"/>
          <dgm:chPref val="0"/>
          <dgm:bulletEnabled val="1"/>
        </dgm:presLayoutVars>
      </dgm:prSet>
      <dgm:spPr/>
      <dgm:t>
        <a:bodyPr/>
        <a:lstStyle/>
        <a:p>
          <a:endParaRPr lang="en-US"/>
        </a:p>
      </dgm:t>
    </dgm:pt>
    <dgm:pt modelId="{452A34C3-ECE0-47B2-A3E0-D8A26913B4CD}" type="pres">
      <dgm:prSet presAssocID="{173D8C06-D1FA-491F-A403-2B173279C464}" presName="desTx" presStyleLbl="alignAccFollowNode1" presStyleIdx="1" presStyleCnt="3">
        <dgm:presLayoutVars>
          <dgm:bulletEnabled val="1"/>
        </dgm:presLayoutVars>
      </dgm:prSet>
      <dgm:spPr/>
      <dgm:t>
        <a:bodyPr/>
        <a:lstStyle/>
        <a:p>
          <a:endParaRPr lang="en-US"/>
        </a:p>
      </dgm:t>
    </dgm:pt>
    <dgm:pt modelId="{58B65181-A497-46CE-8DF0-E9E3B9BD8B87}" type="pres">
      <dgm:prSet presAssocID="{7AACE3A1-AE32-4448-8C82-2598D2D4BE0D}" presName="space" presStyleCnt="0"/>
      <dgm:spPr/>
    </dgm:pt>
    <dgm:pt modelId="{F3455B4E-2592-43A1-9C83-5E3E1C8E2BDC}" type="pres">
      <dgm:prSet presAssocID="{97564993-D4D6-4969-949B-682ACA2B9887}" presName="composite" presStyleCnt="0"/>
      <dgm:spPr/>
    </dgm:pt>
    <dgm:pt modelId="{23DD4E70-3A81-472A-A0E8-E429CD6AAD5D}" type="pres">
      <dgm:prSet presAssocID="{97564993-D4D6-4969-949B-682ACA2B9887}" presName="parTx" presStyleLbl="alignNode1" presStyleIdx="2" presStyleCnt="3">
        <dgm:presLayoutVars>
          <dgm:chMax val="0"/>
          <dgm:chPref val="0"/>
          <dgm:bulletEnabled val="1"/>
        </dgm:presLayoutVars>
      </dgm:prSet>
      <dgm:spPr/>
      <dgm:t>
        <a:bodyPr/>
        <a:lstStyle/>
        <a:p>
          <a:endParaRPr lang="en-US"/>
        </a:p>
      </dgm:t>
    </dgm:pt>
    <dgm:pt modelId="{D2CA8295-976D-4318-8003-0692D56CD8B0}" type="pres">
      <dgm:prSet presAssocID="{97564993-D4D6-4969-949B-682ACA2B9887}" presName="desTx" presStyleLbl="alignAccFollowNode1" presStyleIdx="2" presStyleCnt="3">
        <dgm:presLayoutVars>
          <dgm:bulletEnabled val="1"/>
        </dgm:presLayoutVars>
      </dgm:prSet>
      <dgm:spPr/>
      <dgm:t>
        <a:bodyPr/>
        <a:lstStyle/>
        <a:p>
          <a:endParaRPr lang="en-US"/>
        </a:p>
      </dgm:t>
    </dgm:pt>
  </dgm:ptLst>
  <dgm:cxnLst>
    <dgm:cxn modelId="{2CB3D5DC-0204-4EF8-8383-F1A3EA2C153F}" type="presOf" srcId="{8C687F98-EBE1-4859-B109-2AC4FD4A19F3}" destId="{A607B7C7-5D3A-4197-8FF6-62580A892046}" srcOrd="0" destOrd="0" presId="urn:microsoft.com/office/officeart/2005/8/layout/hList1"/>
    <dgm:cxn modelId="{F7F3E743-BBF9-4312-AFF6-D920E81B98B2}" type="presOf" srcId="{6BE8C799-B645-401F-89B6-ABC71970713E}" destId="{452A34C3-ECE0-47B2-A3E0-D8A26913B4CD}" srcOrd="0" destOrd="0" presId="urn:microsoft.com/office/officeart/2005/8/layout/hList1"/>
    <dgm:cxn modelId="{81B0E1C4-0889-4010-8D30-83942D629805}" srcId="{8C687F98-EBE1-4859-B109-2AC4FD4A19F3}" destId="{139B40DD-F6AB-4FD2-B1A6-40E9641BB1CE}" srcOrd="0" destOrd="0" parTransId="{22C67E51-D1DD-488F-B503-EC7D2EA87F18}" sibTransId="{8AC5BB20-8F16-457E-A000-41D64EE46432}"/>
    <dgm:cxn modelId="{3C7249DE-CAC3-4019-A575-F38D29D71612}" srcId="{173D8C06-D1FA-491F-A403-2B173279C464}" destId="{6BE8C799-B645-401F-89B6-ABC71970713E}" srcOrd="0" destOrd="0" parTransId="{26B1477C-FCE7-418A-AD91-0C854AFF3B49}" sibTransId="{BED34AC3-F2EF-4661-ABFA-39B6698FCFE8}"/>
    <dgm:cxn modelId="{565F1469-EFBD-4D55-BB43-4F0BB741C664}" srcId="{8C687F98-EBE1-4859-B109-2AC4FD4A19F3}" destId="{173D8C06-D1FA-491F-A403-2B173279C464}" srcOrd="1" destOrd="0" parTransId="{A142CAFB-7A70-48A5-A609-4498C74B6E45}" sibTransId="{7AACE3A1-AE32-4448-8C82-2598D2D4BE0D}"/>
    <dgm:cxn modelId="{59CE6D47-4E0B-4EAB-8E67-D58EAB5439C0}" srcId="{139B40DD-F6AB-4FD2-B1A6-40E9641BB1CE}" destId="{8CC6D0BC-D540-48F6-8E20-666DD2886A3C}" srcOrd="0" destOrd="0" parTransId="{7285C1D4-0E13-4264-B400-20EF8B2886AA}" sibTransId="{BCF8D0C5-30A1-4E3C-8AC0-65B8BADE2E8A}"/>
    <dgm:cxn modelId="{E63D628B-7BDF-478B-9468-C7DFAE3F476D}" type="presOf" srcId="{97564993-D4D6-4969-949B-682ACA2B9887}" destId="{23DD4E70-3A81-472A-A0E8-E429CD6AAD5D}" srcOrd="0" destOrd="0" presId="urn:microsoft.com/office/officeart/2005/8/layout/hList1"/>
    <dgm:cxn modelId="{DE1BB642-B4AA-4A62-887E-9F3ABB496818}" type="presOf" srcId="{173D8C06-D1FA-491F-A403-2B173279C464}" destId="{7B0023B5-405E-4F17-BFA7-57C928CE3C24}" srcOrd="0" destOrd="0" presId="urn:microsoft.com/office/officeart/2005/8/layout/hList1"/>
    <dgm:cxn modelId="{B122E401-B697-450A-AFBE-CF89907AC14F}" type="presOf" srcId="{5879F968-47F9-4BB3-ACC3-4A6BB92C6D8E}" destId="{D2CA8295-976D-4318-8003-0692D56CD8B0}" srcOrd="0" destOrd="0" presId="urn:microsoft.com/office/officeart/2005/8/layout/hList1"/>
    <dgm:cxn modelId="{DCFDE4CD-6EC8-4EAF-9116-3C7A2568CB00}" type="presOf" srcId="{139B40DD-F6AB-4FD2-B1A6-40E9641BB1CE}" destId="{16732C48-1E9B-49BE-A6E6-6631E8F1F803}" srcOrd="0" destOrd="0" presId="urn:microsoft.com/office/officeart/2005/8/layout/hList1"/>
    <dgm:cxn modelId="{EA4F45A8-E83F-4C68-B839-4D1A0DF6CD2D}" type="presOf" srcId="{8CC6D0BC-D540-48F6-8E20-666DD2886A3C}" destId="{ACDCE5E0-37F5-4A16-874C-D6F95D2CB55A}" srcOrd="0" destOrd="0" presId="urn:microsoft.com/office/officeart/2005/8/layout/hList1"/>
    <dgm:cxn modelId="{335E7670-060F-41BD-AAE2-FD29D9F4947D}" srcId="{8C687F98-EBE1-4859-B109-2AC4FD4A19F3}" destId="{97564993-D4D6-4969-949B-682ACA2B9887}" srcOrd="2" destOrd="0" parTransId="{C5668456-414C-4D14-80E1-01A860A38B33}" sibTransId="{8A1F49BF-272F-414C-81E2-E7F20B02DBAF}"/>
    <dgm:cxn modelId="{0FF71236-9251-46E8-9ADA-AE554FD2175D}" srcId="{97564993-D4D6-4969-949B-682ACA2B9887}" destId="{5879F968-47F9-4BB3-ACC3-4A6BB92C6D8E}" srcOrd="0" destOrd="0" parTransId="{89EC823E-6965-4849-8807-FB02F5D49316}" sibTransId="{C13D9628-B084-4004-B893-7B0CEB24C80A}"/>
    <dgm:cxn modelId="{D32E0E8F-FC92-4C0B-B652-6BF1B9F6506C}" type="presParOf" srcId="{A607B7C7-5D3A-4197-8FF6-62580A892046}" destId="{D64846D4-E361-4682-911A-25D86A8B97C6}" srcOrd="0" destOrd="0" presId="urn:microsoft.com/office/officeart/2005/8/layout/hList1"/>
    <dgm:cxn modelId="{AA01780F-8641-4844-B8AB-8AB08E721188}" type="presParOf" srcId="{D64846D4-E361-4682-911A-25D86A8B97C6}" destId="{16732C48-1E9B-49BE-A6E6-6631E8F1F803}" srcOrd="0" destOrd="0" presId="urn:microsoft.com/office/officeart/2005/8/layout/hList1"/>
    <dgm:cxn modelId="{20A6AD1C-156F-42B0-BF14-77F60B4B2BF1}" type="presParOf" srcId="{D64846D4-E361-4682-911A-25D86A8B97C6}" destId="{ACDCE5E0-37F5-4A16-874C-D6F95D2CB55A}" srcOrd="1" destOrd="0" presId="urn:microsoft.com/office/officeart/2005/8/layout/hList1"/>
    <dgm:cxn modelId="{64600A11-611E-436A-A6A8-EDA301135F25}" type="presParOf" srcId="{A607B7C7-5D3A-4197-8FF6-62580A892046}" destId="{7E23460F-DC22-4CEB-8DCD-2CD6543F82C9}" srcOrd="1" destOrd="0" presId="urn:microsoft.com/office/officeart/2005/8/layout/hList1"/>
    <dgm:cxn modelId="{E9B14AC9-AE08-48B4-9162-7D21B74E1E44}" type="presParOf" srcId="{A607B7C7-5D3A-4197-8FF6-62580A892046}" destId="{EF6DF824-419A-4BBB-8AB3-D657C4A2D8CA}" srcOrd="2" destOrd="0" presId="urn:microsoft.com/office/officeart/2005/8/layout/hList1"/>
    <dgm:cxn modelId="{4CCBC192-C813-4971-8CF3-93F4CE81132E}" type="presParOf" srcId="{EF6DF824-419A-4BBB-8AB3-D657C4A2D8CA}" destId="{7B0023B5-405E-4F17-BFA7-57C928CE3C24}" srcOrd="0" destOrd="0" presId="urn:microsoft.com/office/officeart/2005/8/layout/hList1"/>
    <dgm:cxn modelId="{582EBDCA-D046-4192-A5FA-C01BFB6A12A7}" type="presParOf" srcId="{EF6DF824-419A-4BBB-8AB3-D657C4A2D8CA}" destId="{452A34C3-ECE0-47B2-A3E0-D8A26913B4CD}" srcOrd="1" destOrd="0" presId="urn:microsoft.com/office/officeart/2005/8/layout/hList1"/>
    <dgm:cxn modelId="{1250051F-5E55-4BAB-9D89-798CBEC3759E}" type="presParOf" srcId="{A607B7C7-5D3A-4197-8FF6-62580A892046}" destId="{58B65181-A497-46CE-8DF0-E9E3B9BD8B87}" srcOrd="3" destOrd="0" presId="urn:microsoft.com/office/officeart/2005/8/layout/hList1"/>
    <dgm:cxn modelId="{979A227C-BBD5-49A2-84C5-55017BB814E0}" type="presParOf" srcId="{A607B7C7-5D3A-4197-8FF6-62580A892046}" destId="{F3455B4E-2592-43A1-9C83-5E3E1C8E2BDC}" srcOrd="4" destOrd="0" presId="urn:microsoft.com/office/officeart/2005/8/layout/hList1"/>
    <dgm:cxn modelId="{33E0E777-0BE8-476B-806A-4DCD191C9B0F}" type="presParOf" srcId="{F3455B4E-2592-43A1-9C83-5E3E1C8E2BDC}" destId="{23DD4E70-3A81-472A-A0E8-E429CD6AAD5D}" srcOrd="0" destOrd="0" presId="urn:microsoft.com/office/officeart/2005/8/layout/hList1"/>
    <dgm:cxn modelId="{7FFF7281-D11B-4DEE-9F3A-C0A5138DD35B}" type="presParOf" srcId="{F3455B4E-2592-43A1-9C83-5E3E1C8E2BDC}" destId="{D2CA8295-976D-4318-8003-0692D56CD8B0}"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687F98-EBE1-4859-B109-2AC4FD4A19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DB47C54-2235-4ABB-9809-EC74BAB9E332}">
      <dgm:prSet phldrT="[Text]" custT="1"/>
      <dgm:spPr/>
      <dgm:t>
        <a:bodyPr/>
        <a:lstStyle/>
        <a:p>
          <a:pPr rtl="0"/>
          <a:r>
            <a:rPr lang="en-US" sz="3200" b="1" dirty="0" smtClean="0"/>
            <a:t>603.2</a:t>
          </a:r>
          <a:endParaRPr lang="en-US" sz="3200" dirty="0"/>
        </a:p>
      </dgm:t>
    </dgm:pt>
    <dgm:pt modelId="{C68FCBC5-CE78-49BB-AD4B-D530C4EC6811}" type="parTrans" cxnId="{93DCE5BE-E83D-46BD-BFAD-40BC590DFC62}">
      <dgm:prSet/>
      <dgm:spPr/>
      <dgm:t>
        <a:bodyPr/>
        <a:lstStyle/>
        <a:p>
          <a:endParaRPr lang="en-US"/>
        </a:p>
      </dgm:t>
    </dgm:pt>
    <dgm:pt modelId="{3D1E3BF8-CB20-494D-A6DF-F9CB178654BE}" type="sibTrans" cxnId="{93DCE5BE-E83D-46BD-BFAD-40BC590DFC62}">
      <dgm:prSet/>
      <dgm:spPr/>
      <dgm:t>
        <a:bodyPr/>
        <a:lstStyle/>
        <a:p>
          <a:endParaRPr lang="en-US"/>
        </a:p>
      </dgm:t>
    </dgm:pt>
    <dgm:pt modelId="{D014F776-4C56-4081-A2B7-2F0C13D53EDD}">
      <dgm:prSet custT="1"/>
      <dgm:spPr/>
      <dgm:t>
        <a:bodyPr lIns="91440" rIns="91440"/>
        <a:lstStyle/>
        <a:p>
          <a:pPr rtl="0"/>
          <a:r>
            <a:rPr lang="en-US" sz="2400" b="0" dirty="0" smtClean="0"/>
            <a:t>Removal of combustion products</a:t>
          </a:r>
        </a:p>
      </dgm:t>
    </dgm:pt>
    <dgm:pt modelId="{B6F60AE5-8052-4A2A-BD0C-82EE370CDB0A}" type="parTrans" cxnId="{813A7260-2594-45CF-B12A-0593D0857AD8}">
      <dgm:prSet/>
      <dgm:spPr/>
      <dgm:t>
        <a:bodyPr/>
        <a:lstStyle/>
        <a:p>
          <a:endParaRPr lang="en-US"/>
        </a:p>
      </dgm:t>
    </dgm:pt>
    <dgm:pt modelId="{8ADD4480-5F46-4CE4-A1C8-863112669B58}" type="sibTrans" cxnId="{813A7260-2594-45CF-B12A-0593D0857AD8}">
      <dgm:prSet/>
      <dgm:spPr/>
      <dgm:t>
        <a:bodyPr/>
        <a:lstStyle/>
        <a:p>
          <a:endParaRPr lang="en-US"/>
        </a:p>
      </dgm:t>
    </dgm:pt>
    <dgm:pt modelId="{D5BAB1FE-ADDB-476F-864F-D627D5D07E8E}">
      <dgm:prSet custT="1"/>
      <dgm:spPr/>
      <dgm:t>
        <a:bodyPr/>
        <a:lstStyle/>
        <a:p>
          <a:pPr rtl="0"/>
          <a:r>
            <a:rPr lang="en-US" sz="3200" b="1" smtClean="0"/>
            <a:t>607.1</a:t>
          </a:r>
          <a:endParaRPr lang="en-US" sz="3200" dirty="0" smtClean="0"/>
        </a:p>
      </dgm:t>
    </dgm:pt>
    <dgm:pt modelId="{6B890BC9-F7FF-4597-B329-E9BF5A8491D3}" type="parTrans" cxnId="{5AA25754-C7A2-48F6-8DC7-91C7163C35FA}">
      <dgm:prSet/>
      <dgm:spPr/>
      <dgm:t>
        <a:bodyPr/>
        <a:lstStyle/>
        <a:p>
          <a:endParaRPr lang="en-US"/>
        </a:p>
      </dgm:t>
    </dgm:pt>
    <dgm:pt modelId="{32808A48-152B-4C6A-AA59-7863730DC684}" type="sibTrans" cxnId="{5AA25754-C7A2-48F6-8DC7-91C7163C35FA}">
      <dgm:prSet/>
      <dgm:spPr/>
      <dgm:t>
        <a:bodyPr/>
        <a:lstStyle/>
        <a:p>
          <a:endParaRPr lang="en-US"/>
        </a:p>
      </dgm:t>
    </dgm:pt>
    <dgm:pt modelId="{21C4E6FD-669E-466B-B34A-55F644A578B5}">
      <dgm:prSet custT="1"/>
      <dgm:spPr/>
      <dgm:t>
        <a:bodyPr lIns="91440" rIns="91440"/>
        <a:lstStyle/>
        <a:p>
          <a:pPr rtl="0"/>
          <a:r>
            <a:rPr lang="en-US" sz="2400" b="0" smtClean="0"/>
            <a:t>General</a:t>
          </a:r>
          <a:endParaRPr lang="en-US" sz="2400" b="0" dirty="0" smtClean="0"/>
        </a:p>
      </dgm:t>
    </dgm:pt>
    <dgm:pt modelId="{5CFF1802-E257-4360-9CBE-640F42EFC9E1}" type="parTrans" cxnId="{7CB096AF-7F77-4986-BD22-B5EE855DA1EB}">
      <dgm:prSet/>
      <dgm:spPr/>
      <dgm:t>
        <a:bodyPr/>
        <a:lstStyle/>
        <a:p>
          <a:endParaRPr lang="en-US"/>
        </a:p>
      </dgm:t>
    </dgm:pt>
    <dgm:pt modelId="{78FED5CA-5FE8-409A-A198-7A414656D755}" type="sibTrans" cxnId="{7CB096AF-7F77-4986-BD22-B5EE855DA1EB}">
      <dgm:prSet/>
      <dgm:spPr/>
      <dgm:t>
        <a:bodyPr/>
        <a:lstStyle/>
        <a:p>
          <a:endParaRPr lang="en-US"/>
        </a:p>
      </dgm:t>
    </dgm:pt>
    <dgm:pt modelId="{460DFA35-8C4E-4083-9EBA-EC76D39EB8D5}">
      <dgm:prSet custT="1"/>
      <dgm:spPr/>
      <dgm:t>
        <a:bodyPr/>
        <a:lstStyle/>
        <a:p>
          <a:pPr rtl="0"/>
          <a:r>
            <a:rPr lang="en-US" sz="3200" b="1" dirty="0" smtClean="0"/>
            <a:t>603.5</a:t>
          </a:r>
          <a:endParaRPr lang="en-US" sz="3200" dirty="0" smtClean="0"/>
        </a:p>
      </dgm:t>
    </dgm:pt>
    <dgm:pt modelId="{317D166E-62EA-46BB-BFA5-B609E17CEB93}" type="parTrans" cxnId="{5D2A4B3E-CA27-4FBC-AFA1-A89D5D80A4F6}">
      <dgm:prSet/>
      <dgm:spPr/>
      <dgm:t>
        <a:bodyPr/>
        <a:lstStyle/>
        <a:p>
          <a:endParaRPr lang="en-US"/>
        </a:p>
      </dgm:t>
    </dgm:pt>
    <dgm:pt modelId="{F7A57065-5C6F-423C-A3D3-FC61ED50025D}" type="sibTrans" cxnId="{5D2A4B3E-CA27-4FBC-AFA1-A89D5D80A4F6}">
      <dgm:prSet/>
      <dgm:spPr/>
      <dgm:t>
        <a:bodyPr/>
        <a:lstStyle/>
        <a:p>
          <a:endParaRPr lang="en-US"/>
        </a:p>
      </dgm:t>
    </dgm:pt>
    <dgm:pt modelId="{A5648021-44DC-4BFE-95A5-EBEC05B406E4}">
      <dgm:prSet custT="1"/>
      <dgm:spPr/>
      <dgm:t>
        <a:bodyPr lIns="91440" rIns="91440"/>
        <a:lstStyle/>
        <a:p>
          <a:pPr rtl="0"/>
          <a:r>
            <a:rPr lang="en-US" sz="2400" b="0" dirty="0" smtClean="0"/>
            <a:t>Combustion air</a:t>
          </a:r>
        </a:p>
      </dgm:t>
    </dgm:pt>
    <dgm:pt modelId="{FC12C274-E660-43B7-A1AB-D3E9E2A21C6F}" type="parTrans" cxnId="{872EDCEA-B55B-4AB1-9337-A5DA7F346B1A}">
      <dgm:prSet/>
      <dgm:spPr/>
      <dgm:t>
        <a:bodyPr/>
        <a:lstStyle/>
        <a:p>
          <a:endParaRPr lang="en-US"/>
        </a:p>
      </dgm:t>
    </dgm:pt>
    <dgm:pt modelId="{8E2AD8CC-85F7-4450-AC7E-49B00836C021}" type="sibTrans" cxnId="{872EDCEA-B55B-4AB1-9337-A5DA7F346B1A}">
      <dgm:prSet/>
      <dgm:spPr/>
      <dgm:t>
        <a:bodyPr/>
        <a:lstStyle/>
        <a:p>
          <a:endParaRPr lang="en-US"/>
        </a:p>
      </dgm:t>
    </dgm:pt>
    <dgm:pt modelId="{9A05BC0D-86EB-4FC5-B876-EE6DFC36A1DB}">
      <dgm:prSet custT="1"/>
      <dgm:spPr/>
      <dgm:t>
        <a:bodyPr/>
        <a:lstStyle/>
        <a:p>
          <a:pPr rtl="0"/>
          <a:r>
            <a:rPr lang="en-US" sz="3200" b="1" smtClean="0"/>
            <a:t>505.4</a:t>
          </a:r>
          <a:endParaRPr lang="en-US" sz="3200" dirty="0" smtClean="0"/>
        </a:p>
      </dgm:t>
    </dgm:pt>
    <dgm:pt modelId="{E6CE8411-3ABA-4C98-B44F-7D0451F0D258}" type="parTrans" cxnId="{1473274D-CD1B-426B-AD72-88027B79EAF2}">
      <dgm:prSet/>
      <dgm:spPr/>
      <dgm:t>
        <a:bodyPr/>
        <a:lstStyle/>
        <a:p>
          <a:endParaRPr lang="en-US"/>
        </a:p>
      </dgm:t>
    </dgm:pt>
    <dgm:pt modelId="{C3AF0158-B9ED-4674-A7A6-B972091645AD}" type="sibTrans" cxnId="{1473274D-CD1B-426B-AD72-88027B79EAF2}">
      <dgm:prSet/>
      <dgm:spPr/>
      <dgm:t>
        <a:bodyPr/>
        <a:lstStyle/>
        <a:p>
          <a:endParaRPr lang="en-US"/>
        </a:p>
      </dgm:t>
    </dgm:pt>
    <dgm:pt modelId="{63E93F4E-0758-422C-8DC1-B6D25BE59CCB}">
      <dgm:prSet custT="1"/>
      <dgm:spPr/>
      <dgm:t>
        <a:bodyPr lIns="91440" rIns="91440"/>
        <a:lstStyle/>
        <a:p>
          <a:r>
            <a:rPr lang="en-US" sz="2400" b="0" smtClean="0"/>
            <a:t>Water heating facilities</a:t>
          </a:r>
          <a:endParaRPr lang="en-US" sz="2400" b="0" dirty="0" smtClean="0"/>
        </a:p>
      </dgm:t>
    </dgm:pt>
    <dgm:pt modelId="{D67411C2-867C-4020-A03E-29B3338C177F}" type="parTrans" cxnId="{41C6209B-B8CD-4015-B6B0-1D0AA98632B1}">
      <dgm:prSet/>
      <dgm:spPr/>
      <dgm:t>
        <a:bodyPr/>
        <a:lstStyle/>
        <a:p>
          <a:endParaRPr lang="en-US"/>
        </a:p>
      </dgm:t>
    </dgm:pt>
    <dgm:pt modelId="{4FDA83D8-39C9-4185-B4E5-A26EC46C1278}" type="sibTrans" cxnId="{41C6209B-B8CD-4015-B6B0-1D0AA98632B1}">
      <dgm:prSet/>
      <dgm:spPr/>
      <dgm:t>
        <a:bodyPr/>
        <a:lstStyle/>
        <a:p>
          <a:endParaRPr lang="en-US"/>
        </a:p>
      </dgm:t>
    </dgm:pt>
    <dgm:pt modelId="{A607B7C7-5D3A-4197-8FF6-62580A892046}" type="pres">
      <dgm:prSet presAssocID="{8C687F98-EBE1-4859-B109-2AC4FD4A19F3}" presName="Name0" presStyleCnt="0">
        <dgm:presLayoutVars>
          <dgm:dir/>
          <dgm:animLvl val="lvl"/>
          <dgm:resizeHandles val="exact"/>
        </dgm:presLayoutVars>
      </dgm:prSet>
      <dgm:spPr/>
      <dgm:t>
        <a:bodyPr/>
        <a:lstStyle/>
        <a:p>
          <a:endParaRPr lang="en-US"/>
        </a:p>
      </dgm:t>
    </dgm:pt>
    <dgm:pt modelId="{6D293A97-F261-4171-8F59-555EC9150D16}" type="pres">
      <dgm:prSet presAssocID="{6DB47C54-2235-4ABB-9809-EC74BAB9E332}" presName="composite" presStyleCnt="0"/>
      <dgm:spPr/>
    </dgm:pt>
    <dgm:pt modelId="{99B24CB8-8F4C-4508-820F-93E95DD06BBD}" type="pres">
      <dgm:prSet presAssocID="{6DB47C54-2235-4ABB-9809-EC74BAB9E332}" presName="parTx" presStyleLbl="alignNode1" presStyleIdx="0" presStyleCnt="4">
        <dgm:presLayoutVars>
          <dgm:chMax val="0"/>
          <dgm:chPref val="0"/>
          <dgm:bulletEnabled val="1"/>
        </dgm:presLayoutVars>
      </dgm:prSet>
      <dgm:spPr/>
      <dgm:t>
        <a:bodyPr/>
        <a:lstStyle/>
        <a:p>
          <a:endParaRPr lang="en-US"/>
        </a:p>
      </dgm:t>
    </dgm:pt>
    <dgm:pt modelId="{00A06867-DEA5-4008-A767-E09B0EA9147B}" type="pres">
      <dgm:prSet presAssocID="{6DB47C54-2235-4ABB-9809-EC74BAB9E332}" presName="desTx" presStyleLbl="alignAccFollowNode1" presStyleIdx="0" presStyleCnt="4">
        <dgm:presLayoutVars>
          <dgm:bulletEnabled val="1"/>
        </dgm:presLayoutVars>
      </dgm:prSet>
      <dgm:spPr/>
      <dgm:t>
        <a:bodyPr/>
        <a:lstStyle/>
        <a:p>
          <a:endParaRPr lang="en-US"/>
        </a:p>
      </dgm:t>
    </dgm:pt>
    <dgm:pt modelId="{5CC9790C-4A93-4409-BF29-74CEE0A66D86}" type="pres">
      <dgm:prSet presAssocID="{3D1E3BF8-CB20-494D-A6DF-F9CB178654BE}" presName="space" presStyleCnt="0"/>
      <dgm:spPr/>
    </dgm:pt>
    <dgm:pt modelId="{A0EC6F26-34A3-419A-A833-FC2E2AED30F0}" type="pres">
      <dgm:prSet presAssocID="{D5BAB1FE-ADDB-476F-864F-D627D5D07E8E}" presName="composite" presStyleCnt="0"/>
      <dgm:spPr/>
    </dgm:pt>
    <dgm:pt modelId="{CD256E3E-43FF-4DF5-9DB5-7A42AF904B80}" type="pres">
      <dgm:prSet presAssocID="{D5BAB1FE-ADDB-476F-864F-D627D5D07E8E}" presName="parTx" presStyleLbl="alignNode1" presStyleIdx="1" presStyleCnt="4" custScaleX="74748">
        <dgm:presLayoutVars>
          <dgm:chMax val="0"/>
          <dgm:chPref val="0"/>
          <dgm:bulletEnabled val="1"/>
        </dgm:presLayoutVars>
      </dgm:prSet>
      <dgm:spPr/>
      <dgm:t>
        <a:bodyPr/>
        <a:lstStyle/>
        <a:p>
          <a:endParaRPr lang="en-US"/>
        </a:p>
      </dgm:t>
    </dgm:pt>
    <dgm:pt modelId="{F2888C3B-A882-4C1D-845E-77017F1E49B0}" type="pres">
      <dgm:prSet presAssocID="{D5BAB1FE-ADDB-476F-864F-D627D5D07E8E}" presName="desTx" presStyleLbl="alignAccFollowNode1" presStyleIdx="1" presStyleCnt="4" custScaleX="74748">
        <dgm:presLayoutVars>
          <dgm:bulletEnabled val="1"/>
        </dgm:presLayoutVars>
      </dgm:prSet>
      <dgm:spPr/>
      <dgm:t>
        <a:bodyPr/>
        <a:lstStyle/>
        <a:p>
          <a:endParaRPr lang="en-US"/>
        </a:p>
      </dgm:t>
    </dgm:pt>
    <dgm:pt modelId="{70B1DF11-0AC5-44A3-A582-292274AA8B5A}" type="pres">
      <dgm:prSet presAssocID="{32808A48-152B-4C6A-AA59-7863730DC684}" presName="space" presStyleCnt="0"/>
      <dgm:spPr/>
    </dgm:pt>
    <dgm:pt modelId="{7DDC2658-C9D5-4AC4-9327-29CDBE2D7205}" type="pres">
      <dgm:prSet presAssocID="{460DFA35-8C4E-4083-9EBA-EC76D39EB8D5}" presName="composite" presStyleCnt="0"/>
      <dgm:spPr/>
    </dgm:pt>
    <dgm:pt modelId="{5CAEB20B-FEDA-49BD-A161-F294E52ADC80}" type="pres">
      <dgm:prSet presAssocID="{460DFA35-8C4E-4083-9EBA-EC76D39EB8D5}" presName="parTx" presStyleLbl="alignNode1" presStyleIdx="2" presStyleCnt="4">
        <dgm:presLayoutVars>
          <dgm:chMax val="0"/>
          <dgm:chPref val="0"/>
          <dgm:bulletEnabled val="1"/>
        </dgm:presLayoutVars>
      </dgm:prSet>
      <dgm:spPr/>
      <dgm:t>
        <a:bodyPr/>
        <a:lstStyle/>
        <a:p>
          <a:endParaRPr lang="en-US"/>
        </a:p>
      </dgm:t>
    </dgm:pt>
    <dgm:pt modelId="{C54A4769-6CA7-4775-9682-23F813D96315}" type="pres">
      <dgm:prSet presAssocID="{460DFA35-8C4E-4083-9EBA-EC76D39EB8D5}" presName="desTx" presStyleLbl="alignAccFollowNode1" presStyleIdx="2" presStyleCnt="4">
        <dgm:presLayoutVars>
          <dgm:bulletEnabled val="1"/>
        </dgm:presLayoutVars>
      </dgm:prSet>
      <dgm:spPr/>
      <dgm:t>
        <a:bodyPr/>
        <a:lstStyle/>
        <a:p>
          <a:endParaRPr lang="en-US"/>
        </a:p>
      </dgm:t>
    </dgm:pt>
    <dgm:pt modelId="{C9970957-6BCD-4C14-BA7D-A206C414A4CC}" type="pres">
      <dgm:prSet presAssocID="{F7A57065-5C6F-423C-A3D3-FC61ED50025D}" presName="space" presStyleCnt="0"/>
      <dgm:spPr/>
    </dgm:pt>
    <dgm:pt modelId="{CABE8DEE-9CA3-4063-96F3-033CB5E31EDE}" type="pres">
      <dgm:prSet presAssocID="{9A05BC0D-86EB-4FC5-B876-EE6DFC36A1DB}" presName="composite" presStyleCnt="0"/>
      <dgm:spPr/>
    </dgm:pt>
    <dgm:pt modelId="{7CA33FA5-107A-46AF-B839-19658CF9C307}" type="pres">
      <dgm:prSet presAssocID="{9A05BC0D-86EB-4FC5-B876-EE6DFC36A1DB}" presName="parTx" presStyleLbl="alignNode1" presStyleIdx="3" presStyleCnt="4">
        <dgm:presLayoutVars>
          <dgm:chMax val="0"/>
          <dgm:chPref val="0"/>
          <dgm:bulletEnabled val="1"/>
        </dgm:presLayoutVars>
      </dgm:prSet>
      <dgm:spPr/>
      <dgm:t>
        <a:bodyPr/>
        <a:lstStyle/>
        <a:p>
          <a:endParaRPr lang="en-US"/>
        </a:p>
      </dgm:t>
    </dgm:pt>
    <dgm:pt modelId="{61408DA6-E173-4F1C-A715-D7F58BC434A7}" type="pres">
      <dgm:prSet presAssocID="{9A05BC0D-86EB-4FC5-B876-EE6DFC36A1DB}" presName="desTx" presStyleLbl="alignAccFollowNode1" presStyleIdx="3" presStyleCnt="4">
        <dgm:presLayoutVars>
          <dgm:bulletEnabled val="1"/>
        </dgm:presLayoutVars>
      </dgm:prSet>
      <dgm:spPr/>
      <dgm:t>
        <a:bodyPr/>
        <a:lstStyle/>
        <a:p>
          <a:endParaRPr lang="en-US"/>
        </a:p>
      </dgm:t>
    </dgm:pt>
  </dgm:ptLst>
  <dgm:cxnLst>
    <dgm:cxn modelId="{8AB1563C-AE95-471B-A048-A65F17D228AD}" type="presOf" srcId="{D014F776-4C56-4081-A2B7-2F0C13D53EDD}" destId="{00A06867-DEA5-4008-A767-E09B0EA9147B}" srcOrd="0" destOrd="0" presId="urn:microsoft.com/office/officeart/2005/8/layout/hList1"/>
    <dgm:cxn modelId="{A5A14E51-80D7-4A46-899B-0495217BC988}" type="presOf" srcId="{63E93F4E-0758-422C-8DC1-B6D25BE59CCB}" destId="{61408DA6-E173-4F1C-A715-D7F58BC434A7}" srcOrd="0" destOrd="0" presId="urn:microsoft.com/office/officeart/2005/8/layout/hList1"/>
    <dgm:cxn modelId="{7DBD32FF-03E4-4437-8080-1B2CF0F805A9}" type="presOf" srcId="{9A05BC0D-86EB-4FC5-B876-EE6DFC36A1DB}" destId="{7CA33FA5-107A-46AF-B839-19658CF9C307}" srcOrd="0" destOrd="0" presId="urn:microsoft.com/office/officeart/2005/8/layout/hList1"/>
    <dgm:cxn modelId="{2CBEFBDD-ED55-4673-9CD7-42972BA1237E}" type="presOf" srcId="{6DB47C54-2235-4ABB-9809-EC74BAB9E332}" destId="{99B24CB8-8F4C-4508-820F-93E95DD06BBD}" srcOrd="0" destOrd="0" presId="urn:microsoft.com/office/officeart/2005/8/layout/hList1"/>
    <dgm:cxn modelId="{872EDCEA-B55B-4AB1-9337-A5DA7F346B1A}" srcId="{460DFA35-8C4E-4083-9EBA-EC76D39EB8D5}" destId="{A5648021-44DC-4BFE-95A5-EBEC05B406E4}" srcOrd="0" destOrd="0" parTransId="{FC12C274-E660-43B7-A1AB-D3E9E2A21C6F}" sibTransId="{8E2AD8CC-85F7-4450-AC7E-49B00836C021}"/>
    <dgm:cxn modelId="{93DCE5BE-E83D-46BD-BFAD-40BC590DFC62}" srcId="{8C687F98-EBE1-4859-B109-2AC4FD4A19F3}" destId="{6DB47C54-2235-4ABB-9809-EC74BAB9E332}" srcOrd="0" destOrd="0" parTransId="{C68FCBC5-CE78-49BB-AD4B-D530C4EC6811}" sibTransId="{3D1E3BF8-CB20-494D-A6DF-F9CB178654BE}"/>
    <dgm:cxn modelId="{5AA25754-C7A2-48F6-8DC7-91C7163C35FA}" srcId="{8C687F98-EBE1-4859-B109-2AC4FD4A19F3}" destId="{D5BAB1FE-ADDB-476F-864F-D627D5D07E8E}" srcOrd="1" destOrd="0" parTransId="{6B890BC9-F7FF-4597-B329-E9BF5A8491D3}" sibTransId="{32808A48-152B-4C6A-AA59-7863730DC684}"/>
    <dgm:cxn modelId="{7CB096AF-7F77-4986-BD22-B5EE855DA1EB}" srcId="{D5BAB1FE-ADDB-476F-864F-D627D5D07E8E}" destId="{21C4E6FD-669E-466B-B34A-55F644A578B5}" srcOrd="0" destOrd="0" parTransId="{5CFF1802-E257-4360-9CBE-640F42EFC9E1}" sibTransId="{78FED5CA-5FE8-409A-A198-7A414656D755}"/>
    <dgm:cxn modelId="{5D2A4B3E-CA27-4FBC-AFA1-A89D5D80A4F6}" srcId="{8C687F98-EBE1-4859-B109-2AC4FD4A19F3}" destId="{460DFA35-8C4E-4083-9EBA-EC76D39EB8D5}" srcOrd="2" destOrd="0" parTransId="{317D166E-62EA-46BB-BFA5-B609E17CEB93}" sibTransId="{F7A57065-5C6F-423C-A3D3-FC61ED50025D}"/>
    <dgm:cxn modelId="{8357BACD-E796-418B-9490-776ADB1CB08C}" type="presOf" srcId="{21C4E6FD-669E-466B-B34A-55F644A578B5}" destId="{F2888C3B-A882-4C1D-845E-77017F1E49B0}" srcOrd="0" destOrd="0" presId="urn:microsoft.com/office/officeart/2005/8/layout/hList1"/>
    <dgm:cxn modelId="{1473274D-CD1B-426B-AD72-88027B79EAF2}" srcId="{8C687F98-EBE1-4859-B109-2AC4FD4A19F3}" destId="{9A05BC0D-86EB-4FC5-B876-EE6DFC36A1DB}" srcOrd="3" destOrd="0" parTransId="{E6CE8411-3ABA-4C98-B44F-7D0451F0D258}" sibTransId="{C3AF0158-B9ED-4674-A7A6-B972091645AD}"/>
    <dgm:cxn modelId="{184E9570-4E80-4D59-BFA6-AE908C40CAB1}" type="presOf" srcId="{D5BAB1FE-ADDB-476F-864F-D627D5D07E8E}" destId="{CD256E3E-43FF-4DF5-9DB5-7A42AF904B80}" srcOrd="0" destOrd="0" presId="urn:microsoft.com/office/officeart/2005/8/layout/hList1"/>
    <dgm:cxn modelId="{EB2748DF-587E-4BC5-9C20-11F1151C8F2F}" type="presOf" srcId="{8C687F98-EBE1-4859-B109-2AC4FD4A19F3}" destId="{A607B7C7-5D3A-4197-8FF6-62580A892046}" srcOrd="0" destOrd="0" presId="urn:microsoft.com/office/officeart/2005/8/layout/hList1"/>
    <dgm:cxn modelId="{41C6209B-B8CD-4015-B6B0-1D0AA98632B1}" srcId="{9A05BC0D-86EB-4FC5-B876-EE6DFC36A1DB}" destId="{63E93F4E-0758-422C-8DC1-B6D25BE59CCB}" srcOrd="0" destOrd="0" parTransId="{D67411C2-867C-4020-A03E-29B3338C177F}" sibTransId="{4FDA83D8-39C9-4185-B4E5-A26EC46C1278}"/>
    <dgm:cxn modelId="{AC2E9EA5-DA21-4EA5-8937-DFFFC536ED68}" type="presOf" srcId="{460DFA35-8C4E-4083-9EBA-EC76D39EB8D5}" destId="{5CAEB20B-FEDA-49BD-A161-F294E52ADC80}" srcOrd="0" destOrd="0" presId="urn:microsoft.com/office/officeart/2005/8/layout/hList1"/>
    <dgm:cxn modelId="{1D421D91-9F2C-41EE-93EA-38D7F65D6CB0}" type="presOf" srcId="{A5648021-44DC-4BFE-95A5-EBEC05B406E4}" destId="{C54A4769-6CA7-4775-9682-23F813D96315}" srcOrd="0" destOrd="0" presId="urn:microsoft.com/office/officeart/2005/8/layout/hList1"/>
    <dgm:cxn modelId="{813A7260-2594-45CF-B12A-0593D0857AD8}" srcId="{6DB47C54-2235-4ABB-9809-EC74BAB9E332}" destId="{D014F776-4C56-4081-A2B7-2F0C13D53EDD}" srcOrd="0" destOrd="0" parTransId="{B6F60AE5-8052-4A2A-BD0C-82EE370CDB0A}" sibTransId="{8ADD4480-5F46-4CE4-A1C8-863112669B58}"/>
    <dgm:cxn modelId="{EEF09FC7-06FD-433D-A94D-1E4E0DC0DCDC}" type="presParOf" srcId="{A607B7C7-5D3A-4197-8FF6-62580A892046}" destId="{6D293A97-F261-4171-8F59-555EC9150D16}" srcOrd="0" destOrd="0" presId="urn:microsoft.com/office/officeart/2005/8/layout/hList1"/>
    <dgm:cxn modelId="{5E7B895A-5B32-400D-89B4-ADD184308771}" type="presParOf" srcId="{6D293A97-F261-4171-8F59-555EC9150D16}" destId="{99B24CB8-8F4C-4508-820F-93E95DD06BBD}" srcOrd="0" destOrd="0" presId="urn:microsoft.com/office/officeart/2005/8/layout/hList1"/>
    <dgm:cxn modelId="{DC308448-336C-41F1-ACB1-F0AE0B4ECDD6}" type="presParOf" srcId="{6D293A97-F261-4171-8F59-555EC9150D16}" destId="{00A06867-DEA5-4008-A767-E09B0EA9147B}" srcOrd="1" destOrd="0" presId="urn:microsoft.com/office/officeart/2005/8/layout/hList1"/>
    <dgm:cxn modelId="{A1A531A4-F216-47C0-9876-498D35C8D386}" type="presParOf" srcId="{A607B7C7-5D3A-4197-8FF6-62580A892046}" destId="{5CC9790C-4A93-4409-BF29-74CEE0A66D86}" srcOrd="1" destOrd="0" presId="urn:microsoft.com/office/officeart/2005/8/layout/hList1"/>
    <dgm:cxn modelId="{444BC31E-309B-4842-82BB-B876527345CA}" type="presParOf" srcId="{A607B7C7-5D3A-4197-8FF6-62580A892046}" destId="{A0EC6F26-34A3-419A-A833-FC2E2AED30F0}" srcOrd="2" destOrd="0" presId="urn:microsoft.com/office/officeart/2005/8/layout/hList1"/>
    <dgm:cxn modelId="{AB8B9720-4970-4785-9DE4-CA9C28FEC87B}" type="presParOf" srcId="{A0EC6F26-34A3-419A-A833-FC2E2AED30F0}" destId="{CD256E3E-43FF-4DF5-9DB5-7A42AF904B80}" srcOrd="0" destOrd="0" presId="urn:microsoft.com/office/officeart/2005/8/layout/hList1"/>
    <dgm:cxn modelId="{9EFDAD29-63A9-492A-82FE-ADC60E583F02}" type="presParOf" srcId="{A0EC6F26-34A3-419A-A833-FC2E2AED30F0}" destId="{F2888C3B-A882-4C1D-845E-77017F1E49B0}" srcOrd="1" destOrd="0" presId="urn:microsoft.com/office/officeart/2005/8/layout/hList1"/>
    <dgm:cxn modelId="{1A21D69B-F0B8-4730-9D9B-B91F331CEE8C}" type="presParOf" srcId="{A607B7C7-5D3A-4197-8FF6-62580A892046}" destId="{70B1DF11-0AC5-44A3-A582-292274AA8B5A}" srcOrd="3" destOrd="0" presId="urn:microsoft.com/office/officeart/2005/8/layout/hList1"/>
    <dgm:cxn modelId="{32F52048-AEC9-4105-A3F4-ED304E7B9F60}" type="presParOf" srcId="{A607B7C7-5D3A-4197-8FF6-62580A892046}" destId="{7DDC2658-C9D5-4AC4-9327-29CDBE2D7205}" srcOrd="4" destOrd="0" presId="urn:microsoft.com/office/officeart/2005/8/layout/hList1"/>
    <dgm:cxn modelId="{305E15F4-03E8-44C9-BCA4-D9091F26BA44}" type="presParOf" srcId="{7DDC2658-C9D5-4AC4-9327-29CDBE2D7205}" destId="{5CAEB20B-FEDA-49BD-A161-F294E52ADC80}" srcOrd="0" destOrd="0" presId="urn:microsoft.com/office/officeart/2005/8/layout/hList1"/>
    <dgm:cxn modelId="{4A24E9C4-35BC-4ACE-AA95-7E890E88D49D}" type="presParOf" srcId="{7DDC2658-C9D5-4AC4-9327-29CDBE2D7205}" destId="{C54A4769-6CA7-4775-9682-23F813D96315}" srcOrd="1" destOrd="0" presId="urn:microsoft.com/office/officeart/2005/8/layout/hList1"/>
    <dgm:cxn modelId="{CF8527EB-811E-42FB-AEFD-497EE5780EAE}" type="presParOf" srcId="{A607B7C7-5D3A-4197-8FF6-62580A892046}" destId="{C9970957-6BCD-4C14-BA7D-A206C414A4CC}" srcOrd="5" destOrd="0" presId="urn:microsoft.com/office/officeart/2005/8/layout/hList1"/>
    <dgm:cxn modelId="{E1939D75-E761-406C-99CC-2C9AC45E9F09}" type="presParOf" srcId="{A607B7C7-5D3A-4197-8FF6-62580A892046}" destId="{CABE8DEE-9CA3-4063-96F3-033CB5E31EDE}" srcOrd="6" destOrd="0" presId="urn:microsoft.com/office/officeart/2005/8/layout/hList1"/>
    <dgm:cxn modelId="{3C833B93-8C41-4885-9483-619D6129076E}" type="presParOf" srcId="{CABE8DEE-9CA3-4063-96F3-033CB5E31EDE}" destId="{7CA33FA5-107A-46AF-B839-19658CF9C307}" srcOrd="0" destOrd="0" presId="urn:microsoft.com/office/officeart/2005/8/layout/hList1"/>
    <dgm:cxn modelId="{3045EECF-3ADD-456B-BCF9-ED23A1F003AF}" type="presParOf" srcId="{CABE8DEE-9CA3-4063-96F3-033CB5E31EDE}" destId="{61408DA6-E173-4F1C-A715-D7F58BC434A7}"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0B0048C-D563-4978-8726-CC90EB3DAB5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0DBE760-7201-4648-850F-9A66DFB415E0}">
      <dgm:prSet custT="1"/>
      <dgm:spPr>
        <a:solidFill>
          <a:schemeClr val="accent1">
            <a:alpha val="82000"/>
          </a:schemeClr>
        </a:solidFill>
      </dgm:spPr>
      <dgm:t>
        <a:bodyPr lIns="45720" tIns="73152" rIns="45720" bIns="73152"/>
        <a:lstStyle/>
        <a:p>
          <a:pPr rtl="0"/>
          <a:r>
            <a:rPr lang="en-US" sz="2200" b="1" cap="all" baseline="0" dirty="0" smtClean="0"/>
            <a:t>Name </a:t>
          </a:r>
          <a:r>
            <a:rPr lang="en-US" sz="2200" b="1" dirty="0" smtClean="0"/>
            <a:t>five unhealthy conditions associated with poor ventilation.</a:t>
          </a:r>
          <a:endParaRPr lang="en-US" sz="2200" b="1" dirty="0"/>
        </a:p>
      </dgm:t>
    </dgm:pt>
    <dgm:pt modelId="{72F3C0A3-B8DA-45D7-A5FB-EDDFFDF189F7}" type="parTrans" cxnId="{8F2974DB-45DE-40F5-8AB4-319E182FC3A9}">
      <dgm:prSet/>
      <dgm:spPr/>
      <dgm:t>
        <a:bodyPr/>
        <a:lstStyle/>
        <a:p>
          <a:endParaRPr lang="en-US"/>
        </a:p>
      </dgm:t>
    </dgm:pt>
    <dgm:pt modelId="{306E8740-6C43-45A8-8337-92C9512A6F12}" type="sibTrans" cxnId="{8F2974DB-45DE-40F5-8AB4-319E182FC3A9}">
      <dgm:prSet/>
      <dgm:spPr/>
      <dgm:t>
        <a:bodyPr/>
        <a:lstStyle/>
        <a:p>
          <a:endParaRPr lang="en-US"/>
        </a:p>
      </dgm:t>
    </dgm:pt>
    <dgm:pt modelId="{86C36F15-FC4E-45DB-80EB-255B9B2AE04F}">
      <dgm:prSet custT="1"/>
      <dgm:spPr>
        <a:solidFill>
          <a:schemeClr val="accent6">
            <a:alpha val="82000"/>
          </a:schemeClr>
        </a:solidFill>
      </dgm:spPr>
      <dgm:t>
        <a:bodyPr lIns="45720" rIns="45720"/>
        <a:lstStyle/>
        <a:p>
          <a:pPr rtl="0"/>
          <a:r>
            <a:rPr lang="en-US" sz="2200" b="1" cap="all" baseline="0" dirty="0" smtClean="0"/>
            <a:t>List</a:t>
          </a:r>
          <a:r>
            <a:rPr lang="en-US" sz="2200" b="1" dirty="0" smtClean="0"/>
            <a:t> five things ( e.g. a room, appliance, mechanical system) in a household that need ventilation.</a:t>
          </a:r>
          <a:endParaRPr lang="en-US" sz="2200" b="1" dirty="0"/>
        </a:p>
      </dgm:t>
    </dgm:pt>
    <dgm:pt modelId="{0D8287BF-1184-4E14-9D8A-D8A70DFB940A}" type="parTrans" cxnId="{8B934250-490C-4F55-B2A5-8977ED5168F9}">
      <dgm:prSet/>
      <dgm:spPr/>
      <dgm:t>
        <a:bodyPr/>
        <a:lstStyle/>
        <a:p>
          <a:endParaRPr lang="en-US"/>
        </a:p>
      </dgm:t>
    </dgm:pt>
    <dgm:pt modelId="{563C9C78-D29C-45C8-A822-E23CE09ADD2E}" type="sibTrans" cxnId="{8B934250-490C-4F55-B2A5-8977ED5168F9}">
      <dgm:prSet/>
      <dgm:spPr/>
      <dgm:t>
        <a:bodyPr/>
        <a:lstStyle/>
        <a:p>
          <a:endParaRPr lang="en-US"/>
        </a:p>
      </dgm:t>
    </dgm:pt>
    <dgm:pt modelId="{A28837E1-B8C9-4722-88B8-AEDDA440F5D4}">
      <dgm:prSet custT="1"/>
      <dgm:spPr>
        <a:solidFill>
          <a:schemeClr val="tx1">
            <a:lumMod val="90000"/>
            <a:lumOff val="10000"/>
            <a:alpha val="82000"/>
          </a:schemeClr>
        </a:solidFill>
      </dgm:spPr>
      <dgm:t>
        <a:bodyPr lIns="45720" rIns="45720"/>
        <a:lstStyle/>
        <a:p>
          <a:pPr rtl="0"/>
          <a:r>
            <a:rPr lang="en-US" sz="2200" b="1" cap="all" baseline="0" dirty="0" smtClean="0"/>
            <a:t>Name</a:t>
          </a:r>
          <a:r>
            <a:rPr lang="en-US" sz="2200" b="1" dirty="0" smtClean="0"/>
            <a:t> three things that power airflow in a building.</a:t>
          </a:r>
          <a:endParaRPr lang="en-US" sz="2200" b="1" dirty="0"/>
        </a:p>
      </dgm:t>
    </dgm:pt>
    <dgm:pt modelId="{0FE951B6-AFB5-4D88-8E95-7C3ED93CB7AB}" type="parTrans" cxnId="{63D5B810-3447-4214-B862-C9942F7A8280}">
      <dgm:prSet/>
      <dgm:spPr/>
      <dgm:t>
        <a:bodyPr/>
        <a:lstStyle/>
        <a:p>
          <a:endParaRPr lang="en-US"/>
        </a:p>
      </dgm:t>
    </dgm:pt>
    <dgm:pt modelId="{75A99F6E-1294-49F2-A340-767918179A5B}" type="sibTrans" cxnId="{63D5B810-3447-4214-B862-C9942F7A8280}">
      <dgm:prSet/>
      <dgm:spPr/>
      <dgm:t>
        <a:bodyPr/>
        <a:lstStyle/>
        <a:p>
          <a:endParaRPr lang="en-US"/>
        </a:p>
      </dgm:t>
    </dgm:pt>
    <dgm:pt modelId="{344EB6BF-5008-45F4-B758-EEF2C508F692}">
      <dgm:prSet custT="1"/>
      <dgm:spPr>
        <a:solidFill>
          <a:schemeClr val="accent1">
            <a:alpha val="82000"/>
          </a:schemeClr>
        </a:solidFill>
      </dgm:spPr>
      <dgm:t>
        <a:bodyPr lIns="45720" rIns="45720"/>
        <a:lstStyle/>
        <a:p>
          <a:pPr rtl="0"/>
          <a:r>
            <a:rPr lang="en-US" sz="2200" b="1" cap="all" baseline="0" dirty="0" smtClean="0"/>
            <a:t>List</a:t>
          </a:r>
          <a:r>
            <a:rPr lang="en-US" sz="2200" b="1" dirty="0" smtClean="0"/>
            <a:t> three household contaminants that can be removed by ventilation.</a:t>
          </a:r>
          <a:endParaRPr lang="en-US" sz="2200" b="1" dirty="0"/>
        </a:p>
      </dgm:t>
    </dgm:pt>
    <dgm:pt modelId="{2B5E1822-F81A-43A4-A408-A193E3EFE99B}" type="parTrans" cxnId="{13E9349F-A075-4A57-92F7-71FFAD79C318}">
      <dgm:prSet/>
      <dgm:spPr/>
      <dgm:t>
        <a:bodyPr/>
        <a:lstStyle/>
        <a:p>
          <a:endParaRPr lang="en-US"/>
        </a:p>
      </dgm:t>
    </dgm:pt>
    <dgm:pt modelId="{1A1966A7-1266-4F69-B0F9-6EFAE972F86C}" type="sibTrans" cxnId="{13E9349F-A075-4A57-92F7-71FFAD79C318}">
      <dgm:prSet/>
      <dgm:spPr/>
      <dgm:t>
        <a:bodyPr/>
        <a:lstStyle/>
        <a:p>
          <a:endParaRPr lang="en-US"/>
        </a:p>
      </dgm:t>
    </dgm:pt>
    <dgm:pt modelId="{7FCB7F13-CB9C-4766-B98E-9BD3721334F1}">
      <dgm:prSet custT="1"/>
      <dgm:spPr>
        <a:solidFill>
          <a:schemeClr val="accent6">
            <a:alpha val="82000"/>
          </a:schemeClr>
        </a:solidFill>
      </dgm:spPr>
      <dgm:t>
        <a:bodyPr lIns="45720" rIns="45720"/>
        <a:lstStyle/>
        <a:p>
          <a:pPr rtl="0"/>
          <a:r>
            <a:rPr lang="en-US" sz="2200" b="1" cap="all" baseline="0" dirty="0" smtClean="0"/>
            <a:t>Describe</a:t>
          </a:r>
          <a:r>
            <a:rPr lang="en-US" sz="2200" b="1" dirty="0" smtClean="0"/>
            <a:t> two ways ventilation reduces air contaminant levels.</a:t>
          </a:r>
          <a:endParaRPr lang="en-US" sz="2200" b="1" dirty="0"/>
        </a:p>
      </dgm:t>
    </dgm:pt>
    <dgm:pt modelId="{CFDC36B1-03FD-4AE4-AD9C-5D327E8DC1CB}" type="parTrans" cxnId="{B268DE9F-B75D-4CA2-809E-2C0E647FB8C4}">
      <dgm:prSet/>
      <dgm:spPr/>
      <dgm:t>
        <a:bodyPr/>
        <a:lstStyle/>
        <a:p>
          <a:endParaRPr lang="en-US"/>
        </a:p>
      </dgm:t>
    </dgm:pt>
    <dgm:pt modelId="{3C4B2095-9EBE-446E-8E2E-7FB43FF062FE}" type="sibTrans" cxnId="{B268DE9F-B75D-4CA2-809E-2C0E647FB8C4}">
      <dgm:prSet/>
      <dgm:spPr/>
      <dgm:t>
        <a:bodyPr/>
        <a:lstStyle/>
        <a:p>
          <a:endParaRPr lang="en-US"/>
        </a:p>
      </dgm:t>
    </dgm:pt>
    <dgm:pt modelId="{328C3C60-0E3B-4971-B4C6-5E3BDEF1FDD2}" type="pres">
      <dgm:prSet presAssocID="{70B0048C-D563-4978-8726-CC90EB3DAB53}" presName="linear" presStyleCnt="0">
        <dgm:presLayoutVars>
          <dgm:animLvl val="lvl"/>
          <dgm:resizeHandles val="exact"/>
        </dgm:presLayoutVars>
      </dgm:prSet>
      <dgm:spPr/>
      <dgm:t>
        <a:bodyPr/>
        <a:lstStyle/>
        <a:p>
          <a:endParaRPr lang="en-US"/>
        </a:p>
      </dgm:t>
    </dgm:pt>
    <dgm:pt modelId="{C21C3F80-478F-430D-A9FF-DB745CA46274}" type="pres">
      <dgm:prSet presAssocID="{00DBE760-7201-4648-850F-9A66DFB415E0}" presName="parentText" presStyleLbl="node1" presStyleIdx="0" presStyleCnt="5" custScaleY="66566" custLinFactY="10573" custLinFactNeighborY="100000">
        <dgm:presLayoutVars>
          <dgm:chMax val="0"/>
          <dgm:bulletEnabled val="1"/>
        </dgm:presLayoutVars>
      </dgm:prSet>
      <dgm:spPr/>
      <dgm:t>
        <a:bodyPr/>
        <a:lstStyle/>
        <a:p>
          <a:endParaRPr lang="en-US"/>
        </a:p>
      </dgm:t>
    </dgm:pt>
    <dgm:pt modelId="{EF5F913E-4DD1-44FF-BE9B-2263BC088BFF}" type="pres">
      <dgm:prSet presAssocID="{306E8740-6C43-45A8-8337-92C9512A6F12}" presName="spacer" presStyleCnt="0"/>
      <dgm:spPr/>
    </dgm:pt>
    <dgm:pt modelId="{93CB7E67-CBC6-4E18-B5D3-E2D972960267}" type="pres">
      <dgm:prSet presAssocID="{86C36F15-FC4E-45DB-80EB-255B9B2AE04F}" presName="parentText" presStyleLbl="node1" presStyleIdx="1" presStyleCnt="5" custScaleY="88465" custLinFactY="5109" custLinFactNeighborY="100000">
        <dgm:presLayoutVars>
          <dgm:chMax val="0"/>
          <dgm:bulletEnabled val="1"/>
        </dgm:presLayoutVars>
      </dgm:prSet>
      <dgm:spPr/>
      <dgm:t>
        <a:bodyPr/>
        <a:lstStyle/>
        <a:p>
          <a:endParaRPr lang="en-US"/>
        </a:p>
      </dgm:t>
    </dgm:pt>
    <dgm:pt modelId="{0C737418-9AE0-4C8B-B54C-2C2773BD9048}" type="pres">
      <dgm:prSet presAssocID="{563C9C78-D29C-45C8-A822-E23CE09ADD2E}" presName="spacer" presStyleCnt="0"/>
      <dgm:spPr/>
    </dgm:pt>
    <dgm:pt modelId="{A2DD131C-EEDA-420F-ACC4-15CB2B8B5B5D}" type="pres">
      <dgm:prSet presAssocID="{A28837E1-B8C9-4722-88B8-AEDDA440F5D4}" presName="parentText" presStyleLbl="node1" presStyleIdx="2" presStyleCnt="5" custScaleY="66566" custLinFactNeighborY="88810">
        <dgm:presLayoutVars>
          <dgm:chMax val="0"/>
          <dgm:bulletEnabled val="1"/>
        </dgm:presLayoutVars>
      </dgm:prSet>
      <dgm:spPr/>
      <dgm:t>
        <a:bodyPr/>
        <a:lstStyle/>
        <a:p>
          <a:endParaRPr lang="en-US"/>
        </a:p>
      </dgm:t>
    </dgm:pt>
    <dgm:pt modelId="{1D18CC82-9573-402D-AA84-58E087EA8BD4}" type="pres">
      <dgm:prSet presAssocID="{75A99F6E-1294-49F2-A340-767918179A5B}" presName="spacer" presStyleCnt="0"/>
      <dgm:spPr/>
    </dgm:pt>
    <dgm:pt modelId="{17283AA3-C1AE-497E-8F54-F52EA68CF1AC}" type="pres">
      <dgm:prSet presAssocID="{344EB6BF-5008-45F4-B758-EEF2C508F692}" presName="parentText" presStyleLbl="node1" presStyleIdx="3" presStyleCnt="5" custScaleY="71148" custLinFactNeighborY="53286">
        <dgm:presLayoutVars>
          <dgm:chMax val="0"/>
          <dgm:bulletEnabled val="1"/>
        </dgm:presLayoutVars>
      </dgm:prSet>
      <dgm:spPr/>
      <dgm:t>
        <a:bodyPr/>
        <a:lstStyle/>
        <a:p>
          <a:endParaRPr lang="en-US"/>
        </a:p>
      </dgm:t>
    </dgm:pt>
    <dgm:pt modelId="{DE4E186D-D10D-4868-91A0-08714B0A3995}" type="pres">
      <dgm:prSet presAssocID="{1A1966A7-1266-4F69-B0F9-6EFAE972F86C}" presName="spacer" presStyleCnt="0"/>
      <dgm:spPr/>
    </dgm:pt>
    <dgm:pt modelId="{96B512BB-9033-4E9B-93BF-A2372FB8D036}" type="pres">
      <dgm:prSet presAssocID="{7FCB7F13-CB9C-4766-B98E-9BD3721334F1}" presName="parentText" presStyleLbl="node1" presStyleIdx="4" presStyleCnt="5" custScaleY="66566">
        <dgm:presLayoutVars>
          <dgm:chMax val="0"/>
          <dgm:bulletEnabled val="1"/>
        </dgm:presLayoutVars>
      </dgm:prSet>
      <dgm:spPr/>
      <dgm:t>
        <a:bodyPr/>
        <a:lstStyle/>
        <a:p>
          <a:endParaRPr lang="en-US"/>
        </a:p>
      </dgm:t>
    </dgm:pt>
  </dgm:ptLst>
  <dgm:cxnLst>
    <dgm:cxn modelId="{E2CFF234-983D-417C-A006-6BE2E3F512E4}" type="presOf" srcId="{86C36F15-FC4E-45DB-80EB-255B9B2AE04F}" destId="{93CB7E67-CBC6-4E18-B5D3-E2D972960267}" srcOrd="0" destOrd="0" presId="urn:microsoft.com/office/officeart/2005/8/layout/vList2"/>
    <dgm:cxn modelId="{13E9349F-A075-4A57-92F7-71FFAD79C318}" srcId="{70B0048C-D563-4978-8726-CC90EB3DAB53}" destId="{344EB6BF-5008-45F4-B758-EEF2C508F692}" srcOrd="3" destOrd="0" parTransId="{2B5E1822-F81A-43A4-A408-A193E3EFE99B}" sibTransId="{1A1966A7-1266-4F69-B0F9-6EFAE972F86C}"/>
    <dgm:cxn modelId="{63D5B810-3447-4214-B862-C9942F7A8280}" srcId="{70B0048C-D563-4978-8726-CC90EB3DAB53}" destId="{A28837E1-B8C9-4722-88B8-AEDDA440F5D4}" srcOrd="2" destOrd="0" parTransId="{0FE951B6-AFB5-4D88-8E95-7C3ED93CB7AB}" sibTransId="{75A99F6E-1294-49F2-A340-767918179A5B}"/>
    <dgm:cxn modelId="{398D2A56-D4B3-4281-B423-5FFE88736CF2}" type="presOf" srcId="{00DBE760-7201-4648-850F-9A66DFB415E0}" destId="{C21C3F80-478F-430D-A9FF-DB745CA46274}" srcOrd="0" destOrd="0" presId="urn:microsoft.com/office/officeart/2005/8/layout/vList2"/>
    <dgm:cxn modelId="{1A139FB3-EEC9-46A0-9899-0D847A1ACBBD}" type="presOf" srcId="{344EB6BF-5008-45F4-B758-EEF2C508F692}" destId="{17283AA3-C1AE-497E-8F54-F52EA68CF1AC}" srcOrd="0" destOrd="0" presId="urn:microsoft.com/office/officeart/2005/8/layout/vList2"/>
    <dgm:cxn modelId="{B268DE9F-B75D-4CA2-809E-2C0E647FB8C4}" srcId="{70B0048C-D563-4978-8726-CC90EB3DAB53}" destId="{7FCB7F13-CB9C-4766-B98E-9BD3721334F1}" srcOrd="4" destOrd="0" parTransId="{CFDC36B1-03FD-4AE4-AD9C-5D327E8DC1CB}" sibTransId="{3C4B2095-9EBE-446E-8E2E-7FB43FF062FE}"/>
    <dgm:cxn modelId="{8F2974DB-45DE-40F5-8AB4-319E182FC3A9}" srcId="{70B0048C-D563-4978-8726-CC90EB3DAB53}" destId="{00DBE760-7201-4648-850F-9A66DFB415E0}" srcOrd="0" destOrd="0" parTransId="{72F3C0A3-B8DA-45D7-A5FB-EDDFFDF189F7}" sibTransId="{306E8740-6C43-45A8-8337-92C9512A6F12}"/>
    <dgm:cxn modelId="{3DDEAEAA-8406-4B07-A134-FC5AECC45C8C}" type="presOf" srcId="{A28837E1-B8C9-4722-88B8-AEDDA440F5D4}" destId="{A2DD131C-EEDA-420F-ACC4-15CB2B8B5B5D}" srcOrd="0" destOrd="0" presId="urn:microsoft.com/office/officeart/2005/8/layout/vList2"/>
    <dgm:cxn modelId="{D758C37C-6CFC-4D51-A668-69B3159D7127}" type="presOf" srcId="{7FCB7F13-CB9C-4766-B98E-9BD3721334F1}" destId="{96B512BB-9033-4E9B-93BF-A2372FB8D036}" srcOrd="0" destOrd="0" presId="urn:microsoft.com/office/officeart/2005/8/layout/vList2"/>
    <dgm:cxn modelId="{8B934250-490C-4F55-B2A5-8977ED5168F9}" srcId="{70B0048C-D563-4978-8726-CC90EB3DAB53}" destId="{86C36F15-FC4E-45DB-80EB-255B9B2AE04F}" srcOrd="1" destOrd="0" parTransId="{0D8287BF-1184-4E14-9D8A-D8A70DFB940A}" sibTransId="{563C9C78-D29C-45C8-A822-E23CE09ADD2E}"/>
    <dgm:cxn modelId="{C10A2B29-E230-4F34-9217-784BE03E3BD3}" type="presOf" srcId="{70B0048C-D563-4978-8726-CC90EB3DAB53}" destId="{328C3C60-0E3B-4971-B4C6-5E3BDEF1FDD2}" srcOrd="0" destOrd="0" presId="urn:microsoft.com/office/officeart/2005/8/layout/vList2"/>
    <dgm:cxn modelId="{527B66FC-04FD-4861-A752-1A83EA9C4092}" type="presParOf" srcId="{328C3C60-0E3B-4971-B4C6-5E3BDEF1FDD2}" destId="{C21C3F80-478F-430D-A9FF-DB745CA46274}" srcOrd="0" destOrd="0" presId="urn:microsoft.com/office/officeart/2005/8/layout/vList2"/>
    <dgm:cxn modelId="{E846002C-1D1D-457E-9FA3-50ECC4365325}" type="presParOf" srcId="{328C3C60-0E3B-4971-B4C6-5E3BDEF1FDD2}" destId="{EF5F913E-4DD1-44FF-BE9B-2263BC088BFF}" srcOrd="1" destOrd="0" presId="urn:microsoft.com/office/officeart/2005/8/layout/vList2"/>
    <dgm:cxn modelId="{D06E4B58-C218-4917-BF6C-52C1FFAEB616}" type="presParOf" srcId="{328C3C60-0E3B-4971-B4C6-5E3BDEF1FDD2}" destId="{93CB7E67-CBC6-4E18-B5D3-E2D972960267}" srcOrd="2" destOrd="0" presId="urn:microsoft.com/office/officeart/2005/8/layout/vList2"/>
    <dgm:cxn modelId="{43DAF3CD-011A-4847-AB16-700763AECE89}" type="presParOf" srcId="{328C3C60-0E3B-4971-B4C6-5E3BDEF1FDD2}" destId="{0C737418-9AE0-4C8B-B54C-2C2773BD9048}" srcOrd="3" destOrd="0" presId="urn:microsoft.com/office/officeart/2005/8/layout/vList2"/>
    <dgm:cxn modelId="{7E2D4C86-F64C-4353-B682-4EA8BE72E57B}" type="presParOf" srcId="{328C3C60-0E3B-4971-B4C6-5E3BDEF1FDD2}" destId="{A2DD131C-EEDA-420F-ACC4-15CB2B8B5B5D}" srcOrd="4" destOrd="0" presId="urn:microsoft.com/office/officeart/2005/8/layout/vList2"/>
    <dgm:cxn modelId="{A60F8A7F-5F76-4450-B371-35E4C9CD1329}" type="presParOf" srcId="{328C3C60-0E3B-4971-B4C6-5E3BDEF1FDD2}" destId="{1D18CC82-9573-402D-AA84-58E087EA8BD4}" srcOrd="5" destOrd="0" presId="urn:microsoft.com/office/officeart/2005/8/layout/vList2"/>
    <dgm:cxn modelId="{E8688479-0AEE-406A-8C5E-D918C9357650}" type="presParOf" srcId="{328C3C60-0E3B-4971-B4C6-5E3BDEF1FDD2}" destId="{17283AA3-C1AE-497E-8F54-F52EA68CF1AC}" srcOrd="6" destOrd="0" presId="urn:microsoft.com/office/officeart/2005/8/layout/vList2"/>
    <dgm:cxn modelId="{F2C84826-D683-4D5C-88A3-D7691365723C}" type="presParOf" srcId="{328C3C60-0E3B-4971-B4C6-5E3BDEF1FDD2}" destId="{DE4E186D-D10D-4868-91A0-08714B0A3995}" srcOrd="7" destOrd="0" presId="urn:microsoft.com/office/officeart/2005/8/layout/vList2"/>
    <dgm:cxn modelId="{66FF2721-9F8A-4FC8-8740-9AD74B79A448}" type="presParOf" srcId="{328C3C60-0E3B-4971-B4C6-5E3BDEF1FDD2}" destId="{96B512BB-9033-4E9B-93BF-A2372FB8D036}" srcOrd="8"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29A96A-2099-442C-8175-00C0A3B85FF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3EBDA1-7D00-4D1F-B833-7BCDF1A0A268}">
      <dgm:prSet custT="1"/>
      <dgm:spPr>
        <a:solidFill>
          <a:schemeClr val="accent1">
            <a:hueOff val="0"/>
            <a:satOff val="0"/>
            <a:lumOff val="0"/>
            <a:alpha val="82000"/>
          </a:schemeClr>
        </a:solidFill>
      </dgm:spPr>
      <dgm:t>
        <a:bodyPr/>
        <a:lstStyle/>
        <a:p>
          <a:pPr rtl="0"/>
          <a:r>
            <a:rPr lang="en-US" sz="3000" dirty="0" smtClean="0"/>
            <a:t>Pollutants found in concentrations </a:t>
          </a:r>
          <a:r>
            <a:rPr lang="en-US" sz="3000" b="1" dirty="0" smtClean="0"/>
            <a:t>2-5 times higher indoors </a:t>
          </a:r>
          <a:r>
            <a:rPr lang="en-US" sz="3000" dirty="0" smtClean="0"/>
            <a:t>than outdoors. </a:t>
          </a:r>
          <a:endParaRPr lang="en-US" sz="3000" dirty="0"/>
        </a:p>
      </dgm:t>
    </dgm:pt>
    <dgm:pt modelId="{75AF499C-918C-460E-80DB-2BCD6C77DE6F}" type="parTrans" cxnId="{BAF82AB3-4CF2-498C-971A-638EF5BFBF7F}">
      <dgm:prSet/>
      <dgm:spPr/>
      <dgm:t>
        <a:bodyPr/>
        <a:lstStyle/>
        <a:p>
          <a:endParaRPr lang="en-US"/>
        </a:p>
      </dgm:t>
    </dgm:pt>
    <dgm:pt modelId="{D98716F9-AB64-4982-8718-340706F8D583}" type="sibTrans" cxnId="{BAF82AB3-4CF2-498C-971A-638EF5BFBF7F}">
      <dgm:prSet/>
      <dgm:spPr/>
      <dgm:t>
        <a:bodyPr/>
        <a:lstStyle/>
        <a:p>
          <a:endParaRPr lang="en-US"/>
        </a:p>
      </dgm:t>
    </dgm:pt>
    <dgm:pt modelId="{08164C66-7E76-454C-8A2D-2840828C38E6}">
      <dgm:prSet custT="1"/>
      <dgm:spPr>
        <a:solidFill>
          <a:schemeClr val="accent1">
            <a:hueOff val="0"/>
            <a:satOff val="0"/>
            <a:lumOff val="0"/>
            <a:alpha val="82000"/>
          </a:schemeClr>
        </a:solidFill>
      </dgm:spPr>
      <dgm:t>
        <a:bodyPr rIns="18288"/>
        <a:lstStyle/>
        <a:p>
          <a:pPr rtl="0"/>
          <a:r>
            <a:rPr lang="en-US" sz="3000" dirty="0" smtClean="0"/>
            <a:t>Proper ventilation can reduce hazards of:</a:t>
          </a:r>
          <a:endParaRPr lang="en-US" sz="3000" dirty="0"/>
        </a:p>
      </dgm:t>
    </dgm:pt>
    <dgm:pt modelId="{12C8BA95-4A5A-47CD-A062-DD4E037FC9CC}" type="parTrans" cxnId="{2CE45FD8-00EE-4185-A56B-D14A0BE7014D}">
      <dgm:prSet/>
      <dgm:spPr/>
      <dgm:t>
        <a:bodyPr/>
        <a:lstStyle/>
        <a:p>
          <a:endParaRPr lang="en-US"/>
        </a:p>
      </dgm:t>
    </dgm:pt>
    <dgm:pt modelId="{1752A9F7-8C75-412C-A161-18D0B173842B}" type="sibTrans" cxnId="{2CE45FD8-00EE-4185-A56B-D14A0BE7014D}">
      <dgm:prSet/>
      <dgm:spPr/>
      <dgm:t>
        <a:bodyPr/>
        <a:lstStyle/>
        <a:p>
          <a:endParaRPr lang="en-US"/>
        </a:p>
      </dgm:t>
    </dgm:pt>
    <dgm:pt modelId="{A56E6ECC-C270-4662-AD77-BD044892D43B}">
      <dgm:prSet/>
      <dgm:spPr/>
      <dgm:t>
        <a:bodyPr/>
        <a:lstStyle/>
        <a:p>
          <a:pPr rtl="0"/>
          <a:r>
            <a:rPr lang="en-US" dirty="0" smtClean="0"/>
            <a:t>Volatile organic compounds, moisture, environmental tobacco smoke, particulate matter, allergens, mold, carbon monoxide, Formaldehyde</a:t>
          </a:r>
          <a:endParaRPr lang="en-US" dirty="0"/>
        </a:p>
      </dgm:t>
    </dgm:pt>
    <dgm:pt modelId="{A1AEB59D-35A1-46A0-8341-DE455DB0236F}" type="parTrans" cxnId="{A1BEB500-B8EA-4666-B15E-EDA5FFC44E57}">
      <dgm:prSet/>
      <dgm:spPr/>
      <dgm:t>
        <a:bodyPr/>
        <a:lstStyle/>
        <a:p>
          <a:endParaRPr lang="en-US"/>
        </a:p>
      </dgm:t>
    </dgm:pt>
    <dgm:pt modelId="{5F3AD8A4-CE24-4FBA-9585-E6D72C9F6973}" type="sibTrans" cxnId="{A1BEB500-B8EA-4666-B15E-EDA5FFC44E57}">
      <dgm:prSet/>
      <dgm:spPr/>
      <dgm:t>
        <a:bodyPr/>
        <a:lstStyle/>
        <a:p>
          <a:endParaRPr lang="en-US"/>
        </a:p>
      </dgm:t>
    </dgm:pt>
    <dgm:pt modelId="{9420BF40-B70D-4D5E-8F76-4170C73F8BDC}" type="pres">
      <dgm:prSet presAssocID="{BA29A96A-2099-442C-8175-00C0A3B85FFF}" presName="linear" presStyleCnt="0">
        <dgm:presLayoutVars>
          <dgm:animLvl val="lvl"/>
          <dgm:resizeHandles val="exact"/>
        </dgm:presLayoutVars>
      </dgm:prSet>
      <dgm:spPr/>
      <dgm:t>
        <a:bodyPr/>
        <a:lstStyle/>
        <a:p>
          <a:endParaRPr lang="en-US"/>
        </a:p>
      </dgm:t>
    </dgm:pt>
    <dgm:pt modelId="{99E13C99-9432-4AF0-B290-1D42E2495275}" type="pres">
      <dgm:prSet presAssocID="{443EBDA1-7D00-4D1F-B833-7BCDF1A0A268}" presName="parentText" presStyleLbl="node1" presStyleIdx="0" presStyleCnt="2" custScaleY="83314">
        <dgm:presLayoutVars>
          <dgm:chMax val="0"/>
          <dgm:bulletEnabled val="1"/>
        </dgm:presLayoutVars>
      </dgm:prSet>
      <dgm:spPr/>
      <dgm:t>
        <a:bodyPr/>
        <a:lstStyle/>
        <a:p>
          <a:endParaRPr lang="en-US"/>
        </a:p>
      </dgm:t>
    </dgm:pt>
    <dgm:pt modelId="{425F2C65-DA56-4338-A304-F12986391E8B}" type="pres">
      <dgm:prSet presAssocID="{D98716F9-AB64-4982-8718-340706F8D583}" presName="spacer" presStyleCnt="0"/>
      <dgm:spPr/>
    </dgm:pt>
    <dgm:pt modelId="{FA6EE585-EC08-48BD-97A9-30EBFE039BE6}" type="pres">
      <dgm:prSet presAssocID="{08164C66-7E76-454C-8A2D-2840828C38E6}" presName="parentText" presStyleLbl="node1" presStyleIdx="1" presStyleCnt="2" custScaleY="70557">
        <dgm:presLayoutVars>
          <dgm:chMax val="0"/>
          <dgm:bulletEnabled val="1"/>
        </dgm:presLayoutVars>
      </dgm:prSet>
      <dgm:spPr/>
      <dgm:t>
        <a:bodyPr/>
        <a:lstStyle/>
        <a:p>
          <a:endParaRPr lang="en-US"/>
        </a:p>
      </dgm:t>
    </dgm:pt>
    <dgm:pt modelId="{BF5E4898-4307-4490-8290-76F04F0A365F}" type="pres">
      <dgm:prSet presAssocID="{08164C66-7E76-454C-8A2D-2840828C38E6}" presName="childText" presStyleLbl="revTx" presStyleIdx="0" presStyleCnt="1">
        <dgm:presLayoutVars>
          <dgm:bulletEnabled val="1"/>
        </dgm:presLayoutVars>
      </dgm:prSet>
      <dgm:spPr/>
      <dgm:t>
        <a:bodyPr/>
        <a:lstStyle/>
        <a:p>
          <a:endParaRPr lang="en-US"/>
        </a:p>
      </dgm:t>
    </dgm:pt>
  </dgm:ptLst>
  <dgm:cxnLst>
    <dgm:cxn modelId="{E252DA4E-F9AF-47B7-97E1-45897356DBDE}" type="presOf" srcId="{08164C66-7E76-454C-8A2D-2840828C38E6}" destId="{FA6EE585-EC08-48BD-97A9-30EBFE039BE6}" srcOrd="0" destOrd="0" presId="urn:microsoft.com/office/officeart/2005/8/layout/vList2"/>
    <dgm:cxn modelId="{AA25D488-2BB5-417E-B366-0B7F05B17F77}" type="presOf" srcId="{443EBDA1-7D00-4D1F-B833-7BCDF1A0A268}" destId="{99E13C99-9432-4AF0-B290-1D42E2495275}" srcOrd="0" destOrd="0" presId="urn:microsoft.com/office/officeart/2005/8/layout/vList2"/>
    <dgm:cxn modelId="{BAF82AB3-4CF2-498C-971A-638EF5BFBF7F}" srcId="{BA29A96A-2099-442C-8175-00C0A3B85FFF}" destId="{443EBDA1-7D00-4D1F-B833-7BCDF1A0A268}" srcOrd="0" destOrd="0" parTransId="{75AF499C-918C-460E-80DB-2BCD6C77DE6F}" sibTransId="{D98716F9-AB64-4982-8718-340706F8D583}"/>
    <dgm:cxn modelId="{2CE45FD8-00EE-4185-A56B-D14A0BE7014D}" srcId="{BA29A96A-2099-442C-8175-00C0A3B85FFF}" destId="{08164C66-7E76-454C-8A2D-2840828C38E6}" srcOrd="1" destOrd="0" parTransId="{12C8BA95-4A5A-47CD-A062-DD4E037FC9CC}" sibTransId="{1752A9F7-8C75-412C-A161-18D0B173842B}"/>
    <dgm:cxn modelId="{67E795CE-3F7A-459B-B988-52D7EF0E81BB}" type="presOf" srcId="{BA29A96A-2099-442C-8175-00C0A3B85FFF}" destId="{9420BF40-B70D-4D5E-8F76-4170C73F8BDC}" srcOrd="0" destOrd="0" presId="urn:microsoft.com/office/officeart/2005/8/layout/vList2"/>
    <dgm:cxn modelId="{FD268231-1449-4B9D-9077-FBF53C103A63}" type="presOf" srcId="{A56E6ECC-C270-4662-AD77-BD044892D43B}" destId="{BF5E4898-4307-4490-8290-76F04F0A365F}" srcOrd="0" destOrd="0" presId="urn:microsoft.com/office/officeart/2005/8/layout/vList2"/>
    <dgm:cxn modelId="{A1BEB500-B8EA-4666-B15E-EDA5FFC44E57}" srcId="{08164C66-7E76-454C-8A2D-2840828C38E6}" destId="{A56E6ECC-C270-4662-AD77-BD044892D43B}" srcOrd="0" destOrd="0" parTransId="{A1AEB59D-35A1-46A0-8341-DE455DB0236F}" sibTransId="{5F3AD8A4-CE24-4FBA-9585-E6D72C9F6973}"/>
    <dgm:cxn modelId="{64D4B601-9C35-4792-A881-0EB74D1EFDE9}" type="presParOf" srcId="{9420BF40-B70D-4D5E-8F76-4170C73F8BDC}" destId="{99E13C99-9432-4AF0-B290-1D42E2495275}" srcOrd="0" destOrd="0" presId="urn:microsoft.com/office/officeart/2005/8/layout/vList2"/>
    <dgm:cxn modelId="{9C95FBC9-97B8-471C-8D66-3B8B721956BF}" type="presParOf" srcId="{9420BF40-B70D-4D5E-8F76-4170C73F8BDC}" destId="{425F2C65-DA56-4338-A304-F12986391E8B}" srcOrd="1" destOrd="0" presId="urn:microsoft.com/office/officeart/2005/8/layout/vList2"/>
    <dgm:cxn modelId="{840EB564-54C9-4F3B-B3D9-8E62F74638B8}" type="presParOf" srcId="{9420BF40-B70D-4D5E-8F76-4170C73F8BDC}" destId="{FA6EE585-EC08-48BD-97A9-30EBFE039BE6}" srcOrd="2" destOrd="0" presId="urn:microsoft.com/office/officeart/2005/8/layout/vList2"/>
    <dgm:cxn modelId="{218DAE6C-F6E4-47C2-B06F-C69BB57425B9}" type="presParOf" srcId="{9420BF40-B70D-4D5E-8F76-4170C73F8BDC}" destId="{BF5E4898-4307-4490-8290-76F04F0A365F}"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40F477-C4E6-4689-B8AC-E521EFA7E1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76557F46-1F13-4682-8595-CD425B8ED55B}">
      <dgm:prSet custT="1"/>
      <dgm:spPr>
        <a:solidFill>
          <a:schemeClr val="bg1">
            <a:lumMod val="95000"/>
            <a:alpha val="90000"/>
          </a:schemeClr>
        </a:solidFill>
      </dgm:spPr>
      <dgm:t>
        <a:bodyPr/>
        <a:lstStyle/>
        <a:p>
          <a:pPr rtl="0"/>
          <a:r>
            <a:rPr lang="en-US" sz="2400" dirty="0" smtClean="0"/>
            <a:t>63% have warm air furnace</a:t>
          </a:r>
          <a:endParaRPr lang="en-US" sz="2400" dirty="0"/>
        </a:p>
      </dgm:t>
    </dgm:pt>
    <dgm:pt modelId="{4F89ECDE-F367-478E-AA1E-5DB587398B24}" type="parTrans" cxnId="{C904B536-8C73-40F8-A744-AEB7DD9E717D}">
      <dgm:prSet/>
      <dgm:spPr/>
      <dgm:t>
        <a:bodyPr/>
        <a:lstStyle/>
        <a:p>
          <a:endParaRPr lang="en-US"/>
        </a:p>
      </dgm:t>
    </dgm:pt>
    <dgm:pt modelId="{F8DFCAC8-23C4-4796-9665-03725656CF6D}" type="sibTrans" cxnId="{C904B536-8C73-40F8-A744-AEB7DD9E717D}">
      <dgm:prSet/>
      <dgm:spPr/>
      <dgm:t>
        <a:bodyPr/>
        <a:lstStyle/>
        <a:p>
          <a:endParaRPr lang="en-US"/>
        </a:p>
      </dgm:t>
    </dgm:pt>
    <dgm:pt modelId="{A5F61676-0774-4A4C-BC85-420DF1668997}">
      <dgm:prSet custT="1"/>
      <dgm:spPr>
        <a:solidFill>
          <a:schemeClr val="bg1">
            <a:lumMod val="95000"/>
            <a:alpha val="90000"/>
          </a:schemeClr>
        </a:solidFill>
      </dgm:spPr>
      <dgm:t>
        <a:bodyPr/>
        <a:lstStyle/>
        <a:p>
          <a:pPr rtl="0"/>
          <a:r>
            <a:rPr lang="en-US" sz="2400" dirty="0" smtClean="0"/>
            <a:t>11% have steam or hot water system</a:t>
          </a:r>
          <a:endParaRPr lang="en-US" sz="2400" dirty="0"/>
        </a:p>
      </dgm:t>
    </dgm:pt>
    <dgm:pt modelId="{3546272C-BC79-4118-AD93-FB6F34B4DE7B}" type="parTrans" cxnId="{074EF5DC-FBB5-4F13-A358-34F82F8DF44E}">
      <dgm:prSet/>
      <dgm:spPr/>
      <dgm:t>
        <a:bodyPr/>
        <a:lstStyle/>
        <a:p>
          <a:endParaRPr lang="en-US"/>
        </a:p>
      </dgm:t>
    </dgm:pt>
    <dgm:pt modelId="{5F49AB87-3936-45FE-B187-0F52D0A746ED}" type="sibTrans" cxnId="{074EF5DC-FBB5-4F13-A358-34F82F8DF44E}">
      <dgm:prSet/>
      <dgm:spPr/>
      <dgm:t>
        <a:bodyPr/>
        <a:lstStyle/>
        <a:p>
          <a:endParaRPr lang="en-US"/>
        </a:p>
      </dgm:t>
    </dgm:pt>
    <dgm:pt modelId="{904399A0-C10E-4A83-8B66-FBF167BB50EF}">
      <dgm:prSet custT="1"/>
      <dgm:spPr>
        <a:solidFill>
          <a:schemeClr val="bg1">
            <a:lumMod val="95000"/>
            <a:alpha val="90000"/>
          </a:schemeClr>
        </a:solidFill>
      </dgm:spPr>
      <dgm:t>
        <a:bodyPr/>
        <a:lstStyle/>
        <a:p>
          <a:pPr rtl="0"/>
          <a:r>
            <a:rPr lang="en-US" sz="2400" dirty="0" smtClean="0"/>
            <a:t>12% have electric heat pump</a:t>
          </a:r>
          <a:endParaRPr lang="en-US" sz="2400" dirty="0"/>
        </a:p>
      </dgm:t>
    </dgm:pt>
    <dgm:pt modelId="{03904BE1-9A4F-4B1C-9DD4-36454ED7F8E1}" type="parTrans" cxnId="{3F97AFDF-EA6B-403B-91C3-62BD38C1A9C8}">
      <dgm:prSet/>
      <dgm:spPr/>
      <dgm:t>
        <a:bodyPr/>
        <a:lstStyle/>
        <a:p>
          <a:endParaRPr lang="en-US"/>
        </a:p>
      </dgm:t>
    </dgm:pt>
    <dgm:pt modelId="{42A7F240-EE50-4EDC-A80D-74BF4A295202}" type="sibTrans" cxnId="{3F97AFDF-EA6B-403B-91C3-62BD38C1A9C8}">
      <dgm:prSet/>
      <dgm:spPr/>
      <dgm:t>
        <a:bodyPr/>
        <a:lstStyle/>
        <a:p>
          <a:endParaRPr lang="en-US"/>
        </a:p>
      </dgm:t>
    </dgm:pt>
    <dgm:pt modelId="{2BC3A5D3-8006-4636-923F-0A2A2BB9F8DE}">
      <dgm:prSet custT="1"/>
      <dgm:spPr/>
      <dgm:t>
        <a:bodyPr/>
        <a:lstStyle/>
        <a:p>
          <a:pPr rtl="0"/>
          <a:r>
            <a:rPr lang="en-US" sz="3200" b="1" dirty="0" smtClean="0">
              <a:solidFill>
                <a:schemeClr val="bg1"/>
              </a:solidFill>
            </a:rPr>
            <a:t>But . . .</a:t>
          </a:r>
          <a:endParaRPr lang="en-US" sz="3200" b="1" dirty="0">
            <a:solidFill>
              <a:schemeClr val="bg1"/>
            </a:solidFill>
          </a:endParaRPr>
        </a:p>
      </dgm:t>
    </dgm:pt>
    <dgm:pt modelId="{D000C074-8397-4F59-8A08-0303AE691191}" type="parTrans" cxnId="{ABF59D2D-124A-430A-BC71-FB394D9E60E7}">
      <dgm:prSet/>
      <dgm:spPr/>
      <dgm:t>
        <a:bodyPr/>
        <a:lstStyle/>
        <a:p>
          <a:endParaRPr lang="en-US"/>
        </a:p>
      </dgm:t>
    </dgm:pt>
    <dgm:pt modelId="{B4ED53ED-BE6E-4EAD-B040-9F15F9CC6935}" type="sibTrans" cxnId="{ABF59D2D-124A-430A-BC71-FB394D9E60E7}">
      <dgm:prSet/>
      <dgm:spPr/>
      <dgm:t>
        <a:bodyPr/>
        <a:lstStyle/>
        <a:p>
          <a:endParaRPr lang="en-US"/>
        </a:p>
      </dgm:t>
    </dgm:pt>
    <dgm:pt modelId="{9115863C-24FE-47D8-8A0F-D6F028925184}">
      <dgm:prSet custT="1"/>
      <dgm:spPr>
        <a:solidFill>
          <a:schemeClr val="accent1">
            <a:alpha val="20000"/>
          </a:schemeClr>
        </a:solidFill>
      </dgm:spPr>
      <dgm:t>
        <a:bodyPr/>
        <a:lstStyle/>
        <a:p>
          <a:pPr rtl="0"/>
          <a:r>
            <a:rPr lang="en-US" sz="2400" dirty="0" smtClean="0"/>
            <a:t>1.1 million homes (1%) have room heaters without flue</a:t>
          </a:r>
          <a:endParaRPr lang="en-US" sz="2400" dirty="0"/>
        </a:p>
      </dgm:t>
    </dgm:pt>
    <dgm:pt modelId="{C1B5B9CC-4754-4ED5-951B-AB0B90ADF205}" type="parTrans" cxnId="{3EFE8A32-B5B6-4EFB-95FA-9488A4DD6640}">
      <dgm:prSet/>
      <dgm:spPr/>
      <dgm:t>
        <a:bodyPr/>
        <a:lstStyle/>
        <a:p>
          <a:endParaRPr lang="en-US"/>
        </a:p>
      </dgm:t>
    </dgm:pt>
    <dgm:pt modelId="{F3AA04E9-BC8B-434D-8D68-C64D0D67EAAB}" type="sibTrans" cxnId="{3EFE8A32-B5B6-4EFB-95FA-9488A4DD6640}">
      <dgm:prSet/>
      <dgm:spPr/>
      <dgm:t>
        <a:bodyPr/>
        <a:lstStyle/>
        <a:p>
          <a:endParaRPr lang="en-US"/>
        </a:p>
      </dgm:t>
    </dgm:pt>
    <dgm:pt modelId="{5AFE97EF-56D1-4490-B531-41D331E3289D}">
      <dgm:prSet custT="1"/>
      <dgm:spPr>
        <a:solidFill>
          <a:schemeClr val="accent1">
            <a:alpha val="20000"/>
          </a:schemeClr>
        </a:solidFill>
      </dgm:spPr>
      <dgm:t>
        <a:bodyPr/>
        <a:lstStyle/>
        <a:p>
          <a:pPr rtl="0"/>
          <a:r>
            <a:rPr lang="en-US" sz="2400" dirty="0" smtClean="0"/>
            <a:t>1 million homes (0.9%) rely on stoves</a:t>
          </a:r>
          <a:endParaRPr lang="en-US" sz="2400" dirty="0"/>
        </a:p>
      </dgm:t>
    </dgm:pt>
    <dgm:pt modelId="{C8ECC52C-525A-4418-84DD-4FC0530480A5}" type="parTrans" cxnId="{071D09E1-F71E-4586-A39F-1C9943D23E49}">
      <dgm:prSet/>
      <dgm:spPr/>
      <dgm:t>
        <a:bodyPr/>
        <a:lstStyle/>
        <a:p>
          <a:endParaRPr lang="en-US"/>
        </a:p>
      </dgm:t>
    </dgm:pt>
    <dgm:pt modelId="{3156DD65-3228-4BC9-8D3D-82A8AC58AA9E}" type="sibTrans" cxnId="{071D09E1-F71E-4586-A39F-1C9943D23E49}">
      <dgm:prSet/>
      <dgm:spPr/>
      <dgm:t>
        <a:bodyPr/>
        <a:lstStyle/>
        <a:p>
          <a:endParaRPr lang="en-US"/>
        </a:p>
      </dgm:t>
    </dgm:pt>
    <dgm:pt modelId="{AB2E0C4B-4C5A-4BDA-94A1-9F7B8E200D5E}">
      <dgm:prSet custT="1"/>
      <dgm:spPr>
        <a:solidFill>
          <a:schemeClr val="accent1">
            <a:alpha val="20000"/>
          </a:schemeClr>
        </a:solidFill>
      </dgm:spPr>
      <dgm:t>
        <a:bodyPr/>
        <a:lstStyle/>
        <a:p>
          <a:pPr rtl="0"/>
          <a:r>
            <a:rPr lang="en-US" sz="2400" dirty="0" smtClean="0"/>
            <a:t>111,000 homes (0.1%) rely on cooking stove</a:t>
          </a:r>
          <a:endParaRPr lang="en-US" sz="2400" dirty="0"/>
        </a:p>
      </dgm:t>
    </dgm:pt>
    <dgm:pt modelId="{48CA007B-AC6B-4FFC-AFF3-66FAAF8115B2}" type="parTrans" cxnId="{1B0B3336-189A-4724-8B74-0C75A10FC372}">
      <dgm:prSet/>
      <dgm:spPr/>
      <dgm:t>
        <a:bodyPr/>
        <a:lstStyle/>
        <a:p>
          <a:endParaRPr lang="en-US"/>
        </a:p>
      </dgm:t>
    </dgm:pt>
    <dgm:pt modelId="{AE285829-132A-49D0-BF72-9F98EE23FCA0}" type="sibTrans" cxnId="{1B0B3336-189A-4724-8B74-0C75A10FC372}">
      <dgm:prSet/>
      <dgm:spPr/>
      <dgm:t>
        <a:bodyPr/>
        <a:lstStyle/>
        <a:p>
          <a:endParaRPr lang="en-US"/>
        </a:p>
      </dgm:t>
    </dgm:pt>
    <dgm:pt modelId="{BCA07A1D-B93F-446F-8193-6C046E4DBC17}">
      <dgm:prSet custT="1"/>
      <dgm:spPr/>
      <dgm:t>
        <a:bodyPr/>
        <a:lstStyle/>
        <a:p>
          <a:pPr rtl="0"/>
          <a:r>
            <a:rPr lang="en-US" sz="3200" b="1" dirty="0" smtClean="0"/>
            <a:t>Primary heating equipment:</a:t>
          </a:r>
          <a:endParaRPr lang="en-US" sz="3200" b="1" dirty="0"/>
        </a:p>
      </dgm:t>
    </dgm:pt>
    <dgm:pt modelId="{A8085DC5-4917-4204-9368-FAFB0804E5DE}" type="parTrans" cxnId="{917FE5AC-FA6C-4C2E-9ED6-2DEFFF0E46E7}">
      <dgm:prSet/>
      <dgm:spPr/>
      <dgm:t>
        <a:bodyPr/>
        <a:lstStyle/>
        <a:p>
          <a:endParaRPr lang="en-US"/>
        </a:p>
      </dgm:t>
    </dgm:pt>
    <dgm:pt modelId="{DE3ED01C-17C7-4E84-B235-276521FBD80E}" type="sibTrans" cxnId="{917FE5AC-FA6C-4C2E-9ED6-2DEFFF0E46E7}">
      <dgm:prSet/>
      <dgm:spPr/>
      <dgm:t>
        <a:bodyPr/>
        <a:lstStyle/>
        <a:p>
          <a:endParaRPr lang="en-US"/>
        </a:p>
      </dgm:t>
    </dgm:pt>
    <dgm:pt modelId="{42C8CB5A-3B8B-42D5-A924-CC86A29FC604}">
      <dgm:prSet custT="1"/>
      <dgm:spPr>
        <a:solidFill>
          <a:schemeClr val="accent1">
            <a:alpha val="20000"/>
          </a:schemeClr>
        </a:solidFill>
      </dgm:spPr>
      <dgm:t>
        <a:bodyPr/>
        <a:lstStyle/>
        <a:p>
          <a:pPr rtl="0"/>
          <a:endParaRPr lang="en-US" sz="2400" dirty="0"/>
        </a:p>
      </dgm:t>
    </dgm:pt>
    <dgm:pt modelId="{6EE1588E-A294-40B7-B16F-B5E3B64BEFDF}" type="parTrans" cxnId="{0EB4288B-487F-4E10-AE04-9B2367E4E447}">
      <dgm:prSet/>
      <dgm:spPr/>
      <dgm:t>
        <a:bodyPr/>
        <a:lstStyle/>
        <a:p>
          <a:endParaRPr lang="en-US"/>
        </a:p>
      </dgm:t>
    </dgm:pt>
    <dgm:pt modelId="{A85A4899-EA2C-46D3-ABEE-8E56B933E558}" type="sibTrans" cxnId="{0EB4288B-487F-4E10-AE04-9B2367E4E447}">
      <dgm:prSet/>
      <dgm:spPr/>
      <dgm:t>
        <a:bodyPr/>
        <a:lstStyle/>
        <a:p>
          <a:endParaRPr lang="en-US"/>
        </a:p>
      </dgm:t>
    </dgm:pt>
    <dgm:pt modelId="{D5653185-076D-4AE0-BD2D-35C531B85EF9}" type="pres">
      <dgm:prSet presAssocID="{7040F477-C4E6-4689-B8AC-E521EFA7E1AE}" presName="linear" presStyleCnt="0">
        <dgm:presLayoutVars>
          <dgm:dir/>
          <dgm:animLvl val="lvl"/>
          <dgm:resizeHandles val="exact"/>
        </dgm:presLayoutVars>
      </dgm:prSet>
      <dgm:spPr/>
      <dgm:t>
        <a:bodyPr/>
        <a:lstStyle/>
        <a:p>
          <a:endParaRPr lang="en-US"/>
        </a:p>
      </dgm:t>
    </dgm:pt>
    <dgm:pt modelId="{2F0CF744-8197-4AC5-8081-66EE69173A49}" type="pres">
      <dgm:prSet presAssocID="{BCA07A1D-B93F-446F-8193-6C046E4DBC17}" presName="parentLin" presStyleCnt="0"/>
      <dgm:spPr/>
    </dgm:pt>
    <dgm:pt modelId="{4CC0A697-77C9-4868-9BDB-11598B88B11B}" type="pres">
      <dgm:prSet presAssocID="{BCA07A1D-B93F-446F-8193-6C046E4DBC17}" presName="parentLeftMargin" presStyleLbl="node1" presStyleIdx="0" presStyleCnt="2"/>
      <dgm:spPr/>
      <dgm:t>
        <a:bodyPr/>
        <a:lstStyle/>
        <a:p>
          <a:endParaRPr lang="en-US"/>
        </a:p>
      </dgm:t>
    </dgm:pt>
    <dgm:pt modelId="{EB6E485B-7F00-4A6E-83A5-3511B7A8516C}" type="pres">
      <dgm:prSet presAssocID="{BCA07A1D-B93F-446F-8193-6C046E4DBC17}" presName="parentText" presStyleLbl="node1" presStyleIdx="0" presStyleCnt="2">
        <dgm:presLayoutVars>
          <dgm:chMax val="0"/>
          <dgm:bulletEnabled val="1"/>
        </dgm:presLayoutVars>
      </dgm:prSet>
      <dgm:spPr/>
      <dgm:t>
        <a:bodyPr/>
        <a:lstStyle/>
        <a:p>
          <a:endParaRPr lang="en-US"/>
        </a:p>
      </dgm:t>
    </dgm:pt>
    <dgm:pt modelId="{539F5D82-1FD4-4A19-B5AB-30DE65F3537A}" type="pres">
      <dgm:prSet presAssocID="{BCA07A1D-B93F-446F-8193-6C046E4DBC17}" presName="negativeSpace" presStyleCnt="0"/>
      <dgm:spPr/>
    </dgm:pt>
    <dgm:pt modelId="{EC30A9C5-B7E3-4C1B-99C0-4D930C0FC599}" type="pres">
      <dgm:prSet presAssocID="{BCA07A1D-B93F-446F-8193-6C046E4DBC17}" presName="childText" presStyleLbl="conFgAcc1" presStyleIdx="0" presStyleCnt="2">
        <dgm:presLayoutVars>
          <dgm:bulletEnabled val="1"/>
        </dgm:presLayoutVars>
      </dgm:prSet>
      <dgm:spPr/>
      <dgm:t>
        <a:bodyPr/>
        <a:lstStyle/>
        <a:p>
          <a:endParaRPr lang="en-US"/>
        </a:p>
      </dgm:t>
    </dgm:pt>
    <dgm:pt modelId="{AE88AC64-8863-411B-B98D-31F8E4864254}" type="pres">
      <dgm:prSet presAssocID="{DE3ED01C-17C7-4E84-B235-276521FBD80E}" presName="spaceBetweenRectangles" presStyleCnt="0"/>
      <dgm:spPr/>
    </dgm:pt>
    <dgm:pt modelId="{62D764DA-EEF3-4817-8BEF-EAE99C5E6BCB}" type="pres">
      <dgm:prSet presAssocID="{2BC3A5D3-8006-4636-923F-0A2A2BB9F8DE}" presName="parentLin" presStyleCnt="0"/>
      <dgm:spPr/>
    </dgm:pt>
    <dgm:pt modelId="{4769297E-1687-49E5-AF17-915808F89078}" type="pres">
      <dgm:prSet presAssocID="{2BC3A5D3-8006-4636-923F-0A2A2BB9F8DE}" presName="parentLeftMargin" presStyleLbl="node1" presStyleIdx="0" presStyleCnt="2"/>
      <dgm:spPr/>
      <dgm:t>
        <a:bodyPr/>
        <a:lstStyle/>
        <a:p>
          <a:endParaRPr lang="en-US"/>
        </a:p>
      </dgm:t>
    </dgm:pt>
    <dgm:pt modelId="{B871BB3A-1425-4F6E-AEE8-941E0DEBD159}" type="pres">
      <dgm:prSet presAssocID="{2BC3A5D3-8006-4636-923F-0A2A2BB9F8DE}" presName="parentText" presStyleLbl="node1" presStyleIdx="1" presStyleCnt="2">
        <dgm:presLayoutVars>
          <dgm:chMax val="0"/>
          <dgm:bulletEnabled val="1"/>
        </dgm:presLayoutVars>
      </dgm:prSet>
      <dgm:spPr/>
      <dgm:t>
        <a:bodyPr/>
        <a:lstStyle/>
        <a:p>
          <a:endParaRPr lang="en-US"/>
        </a:p>
      </dgm:t>
    </dgm:pt>
    <dgm:pt modelId="{B2934570-0EFE-4990-8E06-5C360478E0DC}" type="pres">
      <dgm:prSet presAssocID="{2BC3A5D3-8006-4636-923F-0A2A2BB9F8DE}" presName="negativeSpace" presStyleCnt="0"/>
      <dgm:spPr/>
    </dgm:pt>
    <dgm:pt modelId="{CB55E4BC-66C3-480F-AC1E-B8E4170AC0E6}" type="pres">
      <dgm:prSet presAssocID="{2BC3A5D3-8006-4636-923F-0A2A2BB9F8DE}" presName="childText" presStyleLbl="conFgAcc1" presStyleIdx="1" presStyleCnt="2">
        <dgm:presLayoutVars>
          <dgm:bulletEnabled val="1"/>
        </dgm:presLayoutVars>
      </dgm:prSet>
      <dgm:spPr/>
      <dgm:t>
        <a:bodyPr/>
        <a:lstStyle/>
        <a:p>
          <a:endParaRPr lang="en-US"/>
        </a:p>
      </dgm:t>
    </dgm:pt>
  </dgm:ptLst>
  <dgm:cxnLst>
    <dgm:cxn modelId="{3F97AFDF-EA6B-403B-91C3-62BD38C1A9C8}" srcId="{BCA07A1D-B93F-446F-8193-6C046E4DBC17}" destId="{904399A0-C10E-4A83-8B66-FBF167BB50EF}" srcOrd="2" destOrd="0" parTransId="{03904BE1-9A4F-4B1C-9DD4-36454ED7F8E1}" sibTransId="{42A7F240-EE50-4EDC-A80D-74BF4A295202}"/>
    <dgm:cxn modelId="{ACEAA647-66D4-4254-A993-19F2A120EA46}" type="presOf" srcId="{5AFE97EF-56D1-4490-B531-41D331E3289D}" destId="{CB55E4BC-66C3-480F-AC1E-B8E4170AC0E6}" srcOrd="0" destOrd="1" presId="urn:microsoft.com/office/officeart/2005/8/layout/list1"/>
    <dgm:cxn modelId="{074EF5DC-FBB5-4F13-A358-34F82F8DF44E}" srcId="{BCA07A1D-B93F-446F-8193-6C046E4DBC17}" destId="{A5F61676-0774-4A4C-BC85-420DF1668997}" srcOrd="1" destOrd="0" parTransId="{3546272C-BC79-4118-AD93-FB6F34B4DE7B}" sibTransId="{5F49AB87-3936-45FE-B187-0F52D0A746ED}"/>
    <dgm:cxn modelId="{1B0B3336-189A-4724-8B74-0C75A10FC372}" srcId="{2BC3A5D3-8006-4636-923F-0A2A2BB9F8DE}" destId="{AB2E0C4B-4C5A-4BDA-94A1-9F7B8E200D5E}" srcOrd="2" destOrd="0" parTransId="{48CA007B-AC6B-4FFC-AFF3-66FAAF8115B2}" sibTransId="{AE285829-132A-49D0-BF72-9F98EE23FCA0}"/>
    <dgm:cxn modelId="{FCC11951-354C-4108-9FD2-44CAA11CAC99}" type="presOf" srcId="{BCA07A1D-B93F-446F-8193-6C046E4DBC17}" destId="{EB6E485B-7F00-4A6E-83A5-3511B7A8516C}" srcOrd="1" destOrd="0" presId="urn:microsoft.com/office/officeart/2005/8/layout/list1"/>
    <dgm:cxn modelId="{071D09E1-F71E-4586-A39F-1C9943D23E49}" srcId="{2BC3A5D3-8006-4636-923F-0A2A2BB9F8DE}" destId="{5AFE97EF-56D1-4490-B531-41D331E3289D}" srcOrd="1" destOrd="0" parTransId="{C8ECC52C-525A-4418-84DD-4FC0530480A5}" sibTransId="{3156DD65-3228-4BC9-8D3D-82A8AC58AA9E}"/>
    <dgm:cxn modelId="{4F27BD05-5DC7-4833-B43A-B268F173EE9D}" type="presOf" srcId="{76557F46-1F13-4682-8595-CD425B8ED55B}" destId="{EC30A9C5-B7E3-4C1B-99C0-4D930C0FC599}" srcOrd="0" destOrd="0" presId="urn:microsoft.com/office/officeart/2005/8/layout/list1"/>
    <dgm:cxn modelId="{C619AEC0-3A0C-4D3C-BEBE-97474E0603B9}" type="presOf" srcId="{9115863C-24FE-47D8-8A0F-D6F028925184}" destId="{CB55E4BC-66C3-480F-AC1E-B8E4170AC0E6}" srcOrd="0" destOrd="0" presId="urn:microsoft.com/office/officeart/2005/8/layout/list1"/>
    <dgm:cxn modelId="{917FE5AC-FA6C-4C2E-9ED6-2DEFFF0E46E7}" srcId="{7040F477-C4E6-4689-B8AC-E521EFA7E1AE}" destId="{BCA07A1D-B93F-446F-8193-6C046E4DBC17}" srcOrd="0" destOrd="0" parTransId="{A8085DC5-4917-4204-9368-FAFB0804E5DE}" sibTransId="{DE3ED01C-17C7-4E84-B235-276521FBD80E}"/>
    <dgm:cxn modelId="{3C0B22A1-15B8-4A4B-93DA-331665BC6044}" type="presOf" srcId="{7040F477-C4E6-4689-B8AC-E521EFA7E1AE}" destId="{D5653185-076D-4AE0-BD2D-35C531B85EF9}" srcOrd="0" destOrd="0" presId="urn:microsoft.com/office/officeart/2005/8/layout/list1"/>
    <dgm:cxn modelId="{85A16D5F-06CA-4AD6-8906-65187C066BC3}" type="presOf" srcId="{BCA07A1D-B93F-446F-8193-6C046E4DBC17}" destId="{4CC0A697-77C9-4868-9BDB-11598B88B11B}" srcOrd="0" destOrd="0" presId="urn:microsoft.com/office/officeart/2005/8/layout/list1"/>
    <dgm:cxn modelId="{3953D176-FEB1-4D29-A62A-BD4087581DCB}" type="presOf" srcId="{42C8CB5A-3B8B-42D5-A924-CC86A29FC604}" destId="{CB55E4BC-66C3-480F-AC1E-B8E4170AC0E6}" srcOrd="0" destOrd="3" presId="urn:microsoft.com/office/officeart/2005/8/layout/list1"/>
    <dgm:cxn modelId="{3EFE8A32-B5B6-4EFB-95FA-9488A4DD6640}" srcId="{2BC3A5D3-8006-4636-923F-0A2A2BB9F8DE}" destId="{9115863C-24FE-47D8-8A0F-D6F028925184}" srcOrd="0" destOrd="0" parTransId="{C1B5B9CC-4754-4ED5-951B-AB0B90ADF205}" sibTransId="{F3AA04E9-BC8B-434D-8D68-C64D0D67EAAB}"/>
    <dgm:cxn modelId="{F5571731-ABDA-4D65-B34E-B50279F53540}" type="presOf" srcId="{2BC3A5D3-8006-4636-923F-0A2A2BB9F8DE}" destId="{B871BB3A-1425-4F6E-AEE8-941E0DEBD159}" srcOrd="1" destOrd="0" presId="urn:microsoft.com/office/officeart/2005/8/layout/list1"/>
    <dgm:cxn modelId="{0EB4288B-487F-4E10-AE04-9B2367E4E447}" srcId="{2BC3A5D3-8006-4636-923F-0A2A2BB9F8DE}" destId="{42C8CB5A-3B8B-42D5-A924-CC86A29FC604}" srcOrd="3" destOrd="0" parTransId="{6EE1588E-A294-40B7-B16F-B5E3B64BEFDF}" sibTransId="{A85A4899-EA2C-46D3-ABEE-8E56B933E558}"/>
    <dgm:cxn modelId="{C904B536-8C73-40F8-A744-AEB7DD9E717D}" srcId="{BCA07A1D-B93F-446F-8193-6C046E4DBC17}" destId="{76557F46-1F13-4682-8595-CD425B8ED55B}" srcOrd="0" destOrd="0" parTransId="{4F89ECDE-F367-478E-AA1E-5DB587398B24}" sibTransId="{F8DFCAC8-23C4-4796-9665-03725656CF6D}"/>
    <dgm:cxn modelId="{ABF59D2D-124A-430A-BC71-FB394D9E60E7}" srcId="{7040F477-C4E6-4689-B8AC-E521EFA7E1AE}" destId="{2BC3A5D3-8006-4636-923F-0A2A2BB9F8DE}" srcOrd="1" destOrd="0" parTransId="{D000C074-8397-4F59-8A08-0303AE691191}" sibTransId="{B4ED53ED-BE6E-4EAD-B040-9F15F9CC6935}"/>
    <dgm:cxn modelId="{EAB03DD7-87AD-4406-8F42-A74804862B2F}" type="presOf" srcId="{904399A0-C10E-4A83-8B66-FBF167BB50EF}" destId="{EC30A9C5-B7E3-4C1B-99C0-4D930C0FC599}" srcOrd="0" destOrd="2" presId="urn:microsoft.com/office/officeart/2005/8/layout/list1"/>
    <dgm:cxn modelId="{798E4208-2E4B-481C-A582-67F54B921941}" type="presOf" srcId="{A5F61676-0774-4A4C-BC85-420DF1668997}" destId="{EC30A9C5-B7E3-4C1B-99C0-4D930C0FC599}" srcOrd="0" destOrd="1" presId="urn:microsoft.com/office/officeart/2005/8/layout/list1"/>
    <dgm:cxn modelId="{373DB2D7-6191-432B-BB3C-74E5D405B61C}" type="presOf" srcId="{AB2E0C4B-4C5A-4BDA-94A1-9F7B8E200D5E}" destId="{CB55E4BC-66C3-480F-AC1E-B8E4170AC0E6}" srcOrd="0" destOrd="2" presId="urn:microsoft.com/office/officeart/2005/8/layout/list1"/>
    <dgm:cxn modelId="{078D5071-396B-4EBF-84C5-7663C04E23B6}" type="presOf" srcId="{2BC3A5D3-8006-4636-923F-0A2A2BB9F8DE}" destId="{4769297E-1687-49E5-AF17-915808F89078}" srcOrd="0" destOrd="0" presId="urn:microsoft.com/office/officeart/2005/8/layout/list1"/>
    <dgm:cxn modelId="{B47F8283-20AF-499E-87F9-5478F67AB3F1}" type="presParOf" srcId="{D5653185-076D-4AE0-BD2D-35C531B85EF9}" destId="{2F0CF744-8197-4AC5-8081-66EE69173A49}" srcOrd="0" destOrd="0" presId="urn:microsoft.com/office/officeart/2005/8/layout/list1"/>
    <dgm:cxn modelId="{78FFE084-1B3A-4EF7-BF93-4DF3E0353AB5}" type="presParOf" srcId="{2F0CF744-8197-4AC5-8081-66EE69173A49}" destId="{4CC0A697-77C9-4868-9BDB-11598B88B11B}" srcOrd="0" destOrd="0" presId="urn:microsoft.com/office/officeart/2005/8/layout/list1"/>
    <dgm:cxn modelId="{68980213-7661-4A80-A619-2DE7F3B326C7}" type="presParOf" srcId="{2F0CF744-8197-4AC5-8081-66EE69173A49}" destId="{EB6E485B-7F00-4A6E-83A5-3511B7A8516C}" srcOrd="1" destOrd="0" presId="urn:microsoft.com/office/officeart/2005/8/layout/list1"/>
    <dgm:cxn modelId="{5E883C95-9183-464E-9DB3-572F5CEEDC33}" type="presParOf" srcId="{D5653185-076D-4AE0-BD2D-35C531B85EF9}" destId="{539F5D82-1FD4-4A19-B5AB-30DE65F3537A}" srcOrd="1" destOrd="0" presId="urn:microsoft.com/office/officeart/2005/8/layout/list1"/>
    <dgm:cxn modelId="{E7184598-8504-47EC-9868-B631481FE9FB}" type="presParOf" srcId="{D5653185-076D-4AE0-BD2D-35C531B85EF9}" destId="{EC30A9C5-B7E3-4C1B-99C0-4D930C0FC599}" srcOrd="2" destOrd="0" presId="urn:microsoft.com/office/officeart/2005/8/layout/list1"/>
    <dgm:cxn modelId="{0FC481A8-265C-45C5-B67E-C1FBFD56AA80}" type="presParOf" srcId="{D5653185-076D-4AE0-BD2D-35C531B85EF9}" destId="{AE88AC64-8863-411B-B98D-31F8E4864254}" srcOrd="3" destOrd="0" presId="urn:microsoft.com/office/officeart/2005/8/layout/list1"/>
    <dgm:cxn modelId="{3E3F3AF3-95DF-45DF-8587-FB3ED561085D}" type="presParOf" srcId="{D5653185-076D-4AE0-BD2D-35C531B85EF9}" destId="{62D764DA-EEF3-4817-8BEF-EAE99C5E6BCB}" srcOrd="4" destOrd="0" presId="urn:microsoft.com/office/officeart/2005/8/layout/list1"/>
    <dgm:cxn modelId="{775452A5-9F29-432C-89AD-F8759FECFBA8}" type="presParOf" srcId="{62D764DA-EEF3-4817-8BEF-EAE99C5E6BCB}" destId="{4769297E-1687-49E5-AF17-915808F89078}" srcOrd="0" destOrd="0" presId="urn:microsoft.com/office/officeart/2005/8/layout/list1"/>
    <dgm:cxn modelId="{F36027D5-58A4-466C-A505-6120CB323A4A}" type="presParOf" srcId="{62D764DA-EEF3-4817-8BEF-EAE99C5E6BCB}" destId="{B871BB3A-1425-4F6E-AEE8-941E0DEBD159}" srcOrd="1" destOrd="0" presId="urn:microsoft.com/office/officeart/2005/8/layout/list1"/>
    <dgm:cxn modelId="{FF3ACE69-12FE-499E-BA67-B4E4BA372DC2}" type="presParOf" srcId="{D5653185-076D-4AE0-BD2D-35C531B85EF9}" destId="{B2934570-0EFE-4990-8E06-5C360478E0DC}" srcOrd="5" destOrd="0" presId="urn:microsoft.com/office/officeart/2005/8/layout/list1"/>
    <dgm:cxn modelId="{9B989F76-C1A9-4EC5-AAD5-AC0ED4D2965F}" type="presParOf" srcId="{D5653185-076D-4AE0-BD2D-35C531B85EF9}" destId="{CB55E4BC-66C3-480F-AC1E-B8E4170AC0E6}"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94B4A3-6F64-4F32-8AF6-8887F2A74D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BA73184-B221-4405-86A1-44148DA03A8D}">
      <dgm:prSet/>
      <dgm:spPr>
        <a:solidFill>
          <a:schemeClr val="accent1">
            <a:hueOff val="0"/>
            <a:satOff val="0"/>
            <a:lumOff val="0"/>
            <a:alpha val="82000"/>
          </a:schemeClr>
        </a:solidFill>
      </dgm:spPr>
      <dgm:t>
        <a:bodyPr/>
        <a:lstStyle/>
        <a:p>
          <a:pPr rtl="0"/>
          <a:r>
            <a:rPr lang="en-US" b="1" dirty="0" smtClean="0"/>
            <a:t>Consumer Product Safety Commission (CPSC) recommends:</a:t>
          </a:r>
          <a:endParaRPr lang="en-US" b="1" dirty="0"/>
        </a:p>
      </dgm:t>
    </dgm:pt>
    <dgm:pt modelId="{E97F90D4-7B23-4D53-B839-402BD7DBCF06}" type="parTrans" cxnId="{AD17E9C6-EE55-464B-8D49-957DA3E360A9}">
      <dgm:prSet/>
      <dgm:spPr/>
      <dgm:t>
        <a:bodyPr/>
        <a:lstStyle/>
        <a:p>
          <a:endParaRPr lang="en-US"/>
        </a:p>
      </dgm:t>
    </dgm:pt>
    <dgm:pt modelId="{D99EACEE-2BDB-4847-8EF7-37683ADC5477}" type="sibTrans" cxnId="{AD17E9C6-EE55-464B-8D49-957DA3E360A9}">
      <dgm:prSet/>
      <dgm:spPr/>
      <dgm:t>
        <a:bodyPr/>
        <a:lstStyle/>
        <a:p>
          <a:endParaRPr lang="en-US"/>
        </a:p>
      </dgm:t>
    </dgm:pt>
    <dgm:pt modelId="{412E30FD-DF27-4DA9-8E99-079118B169BC}">
      <dgm:prSet/>
      <dgm:spPr/>
      <dgm:t>
        <a:bodyPr/>
        <a:lstStyle/>
        <a:p>
          <a:pPr rtl="0"/>
          <a:r>
            <a:rPr lang="en-US" dirty="0" smtClean="0"/>
            <a:t>Place near sleeping area</a:t>
          </a:r>
          <a:endParaRPr lang="en-US" dirty="0"/>
        </a:p>
      </dgm:t>
    </dgm:pt>
    <dgm:pt modelId="{1591BC5B-B30F-4F02-849F-44B2A3EA2204}" type="parTrans" cxnId="{AC9C29AA-A94E-4B45-B55A-49AC0A8264FD}">
      <dgm:prSet/>
      <dgm:spPr/>
      <dgm:t>
        <a:bodyPr/>
        <a:lstStyle/>
        <a:p>
          <a:endParaRPr lang="en-US"/>
        </a:p>
      </dgm:t>
    </dgm:pt>
    <dgm:pt modelId="{2444CDE6-64E2-4FD5-90BE-BCCA422264E0}" type="sibTrans" cxnId="{AC9C29AA-A94E-4B45-B55A-49AC0A8264FD}">
      <dgm:prSet/>
      <dgm:spPr/>
      <dgm:t>
        <a:bodyPr/>
        <a:lstStyle/>
        <a:p>
          <a:endParaRPr lang="en-US"/>
        </a:p>
      </dgm:t>
    </dgm:pt>
    <dgm:pt modelId="{E70DF3B0-2059-408F-A011-D171EED07AC0}">
      <dgm:prSet/>
      <dgm:spPr/>
      <dgm:t>
        <a:bodyPr/>
        <a:lstStyle/>
        <a:p>
          <a:pPr rtl="0"/>
          <a:r>
            <a:rPr lang="en-US" dirty="0" smtClean="0"/>
            <a:t>Put on every level of a home to provide extra protection </a:t>
          </a:r>
          <a:endParaRPr lang="en-US" dirty="0"/>
        </a:p>
      </dgm:t>
    </dgm:pt>
    <dgm:pt modelId="{7ED97768-2AAB-4503-8D5D-05879D1B8284}" type="parTrans" cxnId="{AECC3DCB-0746-4BC1-ABBB-D2F24EEFA27F}">
      <dgm:prSet/>
      <dgm:spPr/>
      <dgm:t>
        <a:bodyPr/>
        <a:lstStyle/>
        <a:p>
          <a:endParaRPr lang="en-US"/>
        </a:p>
      </dgm:t>
    </dgm:pt>
    <dgm:pt modelId="{E2655AC1-7E51-4571-BEC5-4CB52802E1AE}" type="sibTrans" cxnId="{AECC3DCB-0746-4BC1-ABBB-D2F24EEFA27F}">
      <dgm:prSet/>
      <dgm:spPr/>
      <dgm:t>
        <a:bodyPr/>
        <a:lstStyle/>
        <a:p>
          <a:endParaRPr lang="en-US"/>
        </a:p>
      </dgm:t>
    </dgm:pt>
    <dgm:pt modelId="{4B6B17CF-9528-4EEA-9BDA-9BCB7E87C1D6}">
      <dgm:prSet/>
      <dgm:spPr/>
      <dgm:t>
        <a:bodyPr/>
        <a:lstStyle/>
        <a:p>
          <a:pPr rtl="0"/>
          <a:r>
            <a:rPr lang="en-US" dirty="0" smtClean="0"/>
            <a:t>Do not install directly above or beside fuel-burning appliances </a:t>
          </a:r>
          <a:endParaRPr lang="en-US" dirty="0"/>
        </a:p>
      </dgm:t>
    </dgm:pt>
    <dgm:pt modelId="{0C7EB8F5-38DF-4500-ADFF-F3869AD3DE18}" type="parTrans" cxnId="{299C7EF4-CFD3-4388-8F49-99657F03909E}">
      <dgm:prSet/>
      <dgm:spPr/>
      <dgm:t>
        <a:bodyPr/>
        <a:lstStyle/>
        <a:p>
          <a:endParaRPr lang="en-US"/>
        </a:p>
      </dgm:t>
    </dgm:pt>
    <dgm:pt modelId="{74096FBC-9954-4D7D-9559-D041208FD567}" type="sibTrans" cxnId="{299C7EF4-CFD3-4388-8F49-99657F03909E}">
      <dgm:prSet/>
      <dgm:spPr/>
      <dgm:t>
        <a:bodyPr/>
        <a:lstStyle/>
        <a:p>
          <a:endParaRPr lang="en-US"/>
        </a:p>
      </dgm:t>
    </dgm:pt>
    <dgm:pt modelId="{925D8DA7-6DD3-4B9E-A637-C933803D7521}" type="pres">
      <dgm:prSet presAssocID="{2F94B4A3-6F64-4F32-8AF6-8887F2A74DC2}" presName="linear" presStyleCnt="0">
        <dgm:presLayoutVars>
          <dgm:animLvl val="lvl"/>
          <dgm:resizeHandles val="exact"/>
        </dgm:presLayoutVars>
      </dgm:prSet>
      <dgm:spPr/>
      <dgm:t>
        <a:bodyPr/>
        <a:lstStyle/>
        <a:p>
          <a:endParaRPr lang="en-US"/>
        </a:p>
      </dgm:t>
    </dgm:pt>
    <dgm:pt modelId="{82CD10F3-D0C2-4345-AAB9-7BA63A863154}" type="pres">
      <dgm:prSet presAssocID="{5BA73184-B221-4405-86A1-44148DA03A8D}" presName="parentText" presStyleLbl="node1" presStyleIdx="0" presStyleCnt="1" custLinFactNeighborX="-145" custLinFactNeighborY="-6144">
        <dgm:presLayoutVars>
          <dgm:chMax val="0"/>
          <dgm:bulletEnabled val="1"/>
        </dgm:presLayoutVars>
      </dgm:prSet>
      <dgm:spPr/>
      <dgm:t>
        <a:bodyPr/>
        <a:lstStyle/>
        <a:p>
          <a:endParaRPr lang="en-US"/>
        </a:p>
      </dgm:t>
    </dgm:pt>
    <dgm:pt modelId="{152A1BDD-5EC9-43F4-A233-2C6A0F204546}" type="pres">
      <dgm:prSet presAssocID="{5BA73184-B221-4405-86A1-44148DA03A8D}" presName="childText" presStyleLbl="revTx" presStyleIdx="0" presStyleCnt="1" custScaleY="116382">
        <dgm:presLayoutVars>
          <dgm:bulletEnabled val="1"/>
        </dgm:presLayoutVars>
      </dgm:prSet>
      <dgm:spPr/>
      <dgm:t>
        <a:bodyPr/>
        <a:lstStyle/>
        <a:p>
          <a:endParaRPr lang="en-US"/>
        </a:p>
      </dgm:t>
    </dgm:pt>
  </dgm:ptLst>
  <dgm:cxnLst>
    <dgm:cxn modelId="{E15296EB-B9D1-4FC6-BC67-565F6DF13238}" type="presOf" srcId="{5BA73184-B221-4405-86A1-44148DA03A8D}" destId="{82CD10F3-D0C2-4345-AAB9-7BA63A863154}" srcOrd="0" destOrd="0" presId="urn:microsoft.com/office/officeart/2005/8/layout/vList2"/>
    <dgm:cxn modelId="{AD17E9C6-EE55-464B-8D49-957DA3E360A9}" srcId="{2F94B4A3-6F64-4F32-8AF6-8887F2A74DC2}" destId="{5BA73184-B221-4405-86A1-44148DA03A8D}" srcOrd="0" destOrd="0" parTransId="{E97F90D4-7B23-4D53-B839-402BD7DBCF06}" sibTransId="{D99EACEE-2BDB-4847-8EF7-37683ADC5477}"/>
    <dgm:cxn modelId="{299C7EF4-CFD3-4388-8F49-99657F03909E}" srcId="{5BA73184-B221-4405-86A1-44148DA03A8D}" destId="{4B6B17CF-9528-4EEA-9BDA-9BCB7E87C1D6}" srcOrd="2" destOrd="0" parTransId="{0C7EB8F5-38DF-4500-ADFF-F3869AD3DE18}" sibTransId="{74096FBC-9954-4D7D-9559-D041208FD567}"/>
    <dgm:cxn modelId="{5FDE781B-AF84-42AF-BEE7-FB473B665317}" type="presOf" srcId="{2F94B4A3-6F64-4F32-8AF6-8887F2A74DC2}" destId="{925D8DA7-6DD3-4B9E-A637-C933803D7521}" srcOrd="0" destOrd="0" presId="urn:microsoft.com/office/officeart/2005/8/layout/vList2"/>
    <dgm:cxn modelId="{AC9C29AA-A94E-4B45-B55A-49AC0A8264FD}" srcId="{5BA73184-B221-4405-86A1-44148DA03A8D}" destId="{412E30FD-DF27-4DA9-8E99-079118B169BC}" srcOrd="0" destOrd="0" parTransId="{1591BC5B-B30F-4F02-849F-44B2A3EA2204}" sibTransId="{2444CDE6-64E2-4FD5-90BE-BCCA422264E0}"/>
    <dgm:cxn modelId="{9382D849-44B4-4A91-8009-D1A60780DD05}" type="presOf" srcId="{E70DF3B0-2059-408F-A011-D171EED07AC0}" destId="{152A1BDD-5EC9-43F4-A233-2C6A0F204546}" srcOrd="0" destOrd="1" presId="urn:microsoft.com/office/officeart/2005/8/layout/vList2"/>
    <dgm:cxn modelId="{AECC3DCB-0746-4BC1-ABBB-D2F24EEFA27F}" srcId="{5BA73184-B221-4405-86A1-44148DA03A8D}" destId="{E70DF3B0-2059-408F-A011-D171EED07AC0}" srcOrd="1" destOrd="0" parTransId="{7ED97768-2AAB-4503-8D5D-05879D1B8284}" sibTransId="{E2655AC1-7E51-4571-BEC5-4CB52802E1AE}"/>
    <dgm:cxn modelId="{E1470212-FE82-496B-9882-F2607584BAD4}" type="presOf" srcId="{412E30FD-DF27-4DA9-8E99-079118B169BC}" destId="{152A1BDD-5EC9-43F4-A233-2C6A0F204546}" srcOrd="0" destOrd="0" presId="urn:microsoft.com/office/officeart/2005/8/layout/vList2"/>
    <dgm:cxn modelId="{3C28A114-CA9A-4893-BD93-1466E12B1502}" type="presOf" srcId="{4B6B17CF-9528-4EEA-9BDA-9BCB7E87C1D6}" destId="{152A1BDD-5EC9-43F4-A233-2C6A0F204546}" srcOrd="0" destOrd="2" presId="urn:microsoft.com/office/officeart/2005/8/layout/vList2"/>
    <dgm:cxn modelId="{B4C89E1A-96CD-4EBB-9890-E44DFDA4B178}" type="presParOf" srcId="{925D8DA7-6DD3-4B9E-A637-C933803D7521}" destId="{82CD10F3-D0C2-4345-AAB9-7BA63A863154}" srcOrd="0" destOrd="0" presId="urn:microsoft.com/office/officeart/2005/8/layout/vList2"/>
    <dgm:cxn modelId="{6FA1A142-5183-4800-8B72-735B8B6BE701}" type="presParOf" srcId="{925D8DA7-6DD3-4B9E-A637-C933803D7521}" destId="{152A1BDD-5EC9-43F4-A233-2C6A0F204546}" srcOrd="1"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D3DED0-8F90-4724-83C7-8B9B5892E83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5C0DC7-D9E9-4F9D-9C95-D95ED8D8F228}">
      <dgm:prSet/>
      <dgm:spPr>
        <a:solidFill>
          <a:schemeClr val="accent1">
            <a:hueOff val="0"/>
            <a:satOff val="0"/>
            <a:lumOff val="0"/>
            <a:alpha val="82000"/>
          </a:schemeClr>
        </a:solidFill>
      </dgm:spPr>
      <dgm:t>
        <a:bodyPr/>
        <a:lstStyle/>
        <a:p>
          <a:pPr rtl="0"/>
          <a:r>
            <a:rPr lang="en-US" b="1" dirty="0" smtClean="0"/>
            <a:t>Should be installed:</a:t>
          </a:r>
          <a:endParaRPr lang="en-US" b="1" dirty="0"/>
        </a:p>
      </dgm:t>
    </dgm:pt>
    <dgm:pt modelId="{94DA3021-542C-4D65-9272-DB35E5932D81}" type="parTrans" cxnId="{FD9655F8-D344-412A-B1B9-3FAE9E0A2092}">
      <dgm:prSet/>
      <dgm:spPr/>
      <dgm:t>
        <a:bodyPr/>
        <a:lstStyle/>
        <a:p>
          <a:endParaRPr lang="en-US"/>
        </a:p>
      </dgm:t>
    </dgm:pt>
    <dgm:pt modelId="{D94F0B72-976D-42C7-8780-4E981132B4EC}" type="sibTrans" cxnId="{FD9655F8-D344-412A-B1B9-3FAE9E0A2092}">
      <dgm:prSet/>
      <dgm:spPr/>
      <dgm:t>
        <a:bodyPr/>
        <a:lstStyle/>
        <a:p>
          <a:endParaRPr lang="en-US"/>
        </a:p>
      </dgm:t>
    </dgm:pt>
    <dgm:pt modelId="{5774DD79-1CF3-4D57-9E46-8CDA3A35F3E7}">
      <dgm:prSet/>
      <dgm:spPr/>
      <dgm:t>
        <a:bodyPr/>
        <a:lstStyle/>
        <a:p>
          <a:pPr rtl="0"/>
          <a:r>
            <a:rPr lang="en-US" dirty="0" smtClean="0"/>
            <a:t>According to the manufacturer's instructions</a:t>
          </a:r>
          <a:endParaRPr lang="en-US" dirty="0"/>
        </a:p>
      </dgm:t>
    </dgm:pt>
    <dgm:pt modelId="{377E280F-97EB-449B-B954-E85DA357CF44}" type="parTrans" cxnId="{338BB49E-B672-4DEE-900D-AD1B1A47919F}">
      <dgm:prSet/>
      <dgm:spPr/>
      <dgm:t>
        <a:bodyPr/>
        <a:lstStyle/>
        <a:p>
          <a:endParaRPr lang="en-US"/>
        </a:p>
      </dgm:t>
    </dgm:pt>
    <dgm:pt modelId="{78E79344-A654-42C6-B6B2-D5D617992183}" type="sibTrans" cxnId="{338BB49E-B672-4DEE-900D-AD1B1A47919F}">
      <dgm:prSet/>
      <dgm:spPr/>
      <dgm:t>
        <a:bodyPr/>
        <a:lstStyle/>
        <a:p>
          <a:endParaRPr lang="en-US"/>
        </a:p>
      </dgm:t>
    </dgm:pt>
    <dgm:pt modelId="{AD1F7963-4CA1-46D2-BFEC-BFF49E3DFFA4}">
      <dgm:prSet/>
      <dgm:spPr/>
      <dgm:t>
        <a:bodyPr/>
        <a:lstStyle/>
        <a:p>
          <a:pPr rtl="0"/>
          <a:r>
            <a:rPr lang="en-US" dirty="0" smtClean="0"/>
            <a:t>One CO alarm should be installed in the hallway outside the bedrooms of each separate sleeping area of the home</a:t>
          </a:r>
          <a:endParaRPr lang="en-US" dirty="0"/>
        </a:p>
      </dgm:t>
    </dgm:pt>
    <dgm:pt modelId="{A92D82D9-E2B3-4C09-BF13-ABDEA41DD8B1}" type="parTrans" cxnId="{DDDBC711-E62F-4386-8EA1-8DA14F96ECB4}">
      <dgm:prSet/>
      <dgm:spPr/>
      <dgm:t>
        <a:bodyPr/>
        <a:lstStyle/>
        <a:p>
          <a:endParaRPr lang="en-US"/>
        </a:p>
      </dgm:t>
    </dgm:pt>
    <dgm:pt modelId="{F380B00B-20DA-47CA-9B69-53EBD8E8391B}" type="sibTrans" cxnId="{DDDBC711-E62F-4386-8EA1-8DA14F96ECB4}">
      <dgm:prSet/>
      <dgm:spPr/>
      <dgm:t>
        <a:bodyPr/>
        <a:lstStyle/>
        <a:p>
          <a:endParaRPr lang="en-US"/>
        </a:p>
      </dgm:t>
    </dgm:pt>
    <dgm:pt modelId="{6FE43621-9B44-4326-AC9F-75198C69005A}" type="pres">
      <dgm:prSet presAssocID="{2CD3DED0-8F90-4724-83C7-8B9B5892E83C}" presName="linear" presStyleCnt="0">
        <dgm:presLayoutVars>
          <dgm:animLvl val="lvl"/>
          <dgm:resizeHandles val="exact"/>
        </dgm:presLayoutVars>
      </dgm:prSet>
      <dgm:spPr/>
      <dgm:t>
        <a:bodyPr/>
        <a:lstStyle/>
        <a:p>
          <a:endParaRPr lang="en-US"/>
        </a:p>
      </dgm:t>
    </dgm:pt>
    <dgm:pt modelId="{BC849FA7-6091-43C0-8935-33275CAF95AA}" type="pres">
      <dgm:prSet presAssocID="{A95C0DC7-D9E9-4F9D-9C95-D95ED8D8F228}" presName="parentText" presStyleLbl="node1" presStyleIdx="0" presStyleCnt="1" custScaleY="84943" custLinFactNeighborY="-3582">
        <dgm:presLayoutVars>
          <dgm:chMax val="0"/>
          <dgm:bulletEnabled val="1"/>
        </dgm:presLayoutVars>
      </dgm:prSet>
      <dgm:spPr/>
      <dgm:t>
        <a:bodyPr/>
        <a:lstStyle/>
        <a:p>
          <a:endParaRPr lang="en-US"/>
        </a:p>
      </dgm:t>
    </dgm:pt>
    <dgm:pt modelId="{6C5E06ED-7FCD-478A-878C-1814346104EF}" type="pres">
      <dgm:prSet presAssocID="{A95C0DC7-D9E9-4F9D-9C95-D95ED8D8F228}" presName="childText" presStyleLbl="revTx" presStyleIdx="0" presStyleCnt="1" custScaleY="103287">
        <dgm:presLayoutVars>
          <dgm:bulletEnabled val="1"/>
        </dgm:presLayoutVars>
      </dgm:prSet>
      <dgm:spPr/>
      <dgm:t>
        <a:bodyPr/>
        <a:lstStyle/>
        <a:p>
          <a:endParaRPr lang="en-US"/>
        </a:p>
      </dgm:t>
    </dgm:pt>
  </dgm:ptLst>
  <dgm:cxnLst>
    <dgm:cxn modelId="{A7046633-FC63-4CEF-A876-CE710304F2AC}" type="presOf" srcId="{2CD3DED0-8F90-4724-83C7-8B9B5892E83C}" destId="{6FE43621-9B44-4326-AC9F-75198C69005A}" srcOrd="0" destOrd="0" presId="urn:microsoft.com/office/officeart/2005/8/layout/vList2"/>
    <dgm:cxn modelId="{93DE9E7C-AA75-4D3A-86DE-8258246D56AD}" type="presOf" srcId="{AD1F7963-4CA1-46D2-BFEC-BFF49E3DFFA4}" destId="{6C5E06ED-7FCD-478A-878C-1814346104EF}" srcOrd="0" destOrd="1" presId="urn:microsoft.com/office/officeart/2005/8/layout/vList2"/>
    <dgm:cxn modelId="{FD9655F8-D344-412A-B1B9-3FAE9E0A2092}" srcId="{2CD3DED0-8F90-4724-83C7-8B9B5892E83C}" destId="{A95C0DC7-D9E9-4F9D-9C95-D95ED8D8F228}" srcOrd="0" destOrd="0" parTransId="{94DA3021-542C-4D65-9272-DB35E5932D81}" sibTransId="{D94F0B72-976D-42C7-8780-4E981132B4EC}"/>
    <dgm:cxn modelId="{338BB49E-B672-4DEE-900D-AD1B1A47919F}" srcId="{A95C0DC7-D9E9-4F9D-9C95-D95ED8D8F228}" destId="{5774DD79-1CF3-4D57-9E46-8CDA3A35F3E7}" srcOrd="0" destOrd="0" parTransId="{377E280F-97EB-449B-B954-E85DA357CF44}" sibTransId="{78E79344-A654-42C6-B6B2-D5D617992183}"/>
    <dgm:cxn modelId="{DDDBC711-E62F-4386-8EA1-8DA14F96ECB4}" srcId="{A95C0DC7-D9E9-4F9D-9C95-D95ED8D8F228}" destId="{AD1F7963-4CA1-46D2-BFEC-BFF49E3DFFA4}" srcOrd="1" destOrd="0" parTransId="{A92D82D9-E2B3-4C09-BF13-ABDEA41DD8B1}" sibTransId="{F380B00B-20DA-47CA-9B69-53EBD8E8391B}"/>
    <dgm:cxn modelId="{2DB8B001-ACB8-4C95-8009-B5B636CA314B}" type="presOf" srcId="{A95C0DC7-D9E9-4F9D-9C95-D95ED8D8F228}" destId="{BC849FA7-6091-43C0-8935-33275CAF95AA}" srcOrd="0" destOrd="0" presId="urn:microsoft.com/office/officeart/2005/8/layout/vList2"/>
    <dgm:cxn modelId="{19487239-F2A7-43B6-A13E-87E59E22B37D}" type="presOf" srcId="{5774DD79-1CF3-4D57-9E46-8CDA3A35F3E7}" destId="{6C5E06ED-7FCD-478A-878C-1814346104EF}" srcOrd="0" destOrd="0" presId="urn:microsoft.com/office/officeart/2005/8/layout/vList2"/>
    <dgm:cxn modelId="{A02D171F-CA15-4129-8598-B116DB2D28D6}" type="presParOf" srcId="{6FE43621-9B44-4326-AC9F-75198C69005A}" destId="{BC849FA7-6091-43C0-8935-33275CAF95AA}" srcOrd="0" destOrd="0" presId="urn:microsoft.com/office/officeart/2005/8/layout/vList2"/>
    <dgm:cxn modelId="{93887F85-C00B-4787-B323-CF0658B1A24E}" type="presParOf" srcId="{6FE43621-9B44-4326-AC9F-75198C69005A}" destId="{6C5E06ED-7FCD-478A-878C-1814346104EF}" srcOrd="1"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A727FA-E65F-408E-8261-2A17D7BD8A1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42BAC9B-F365-4A37-8B8D-A1542ACD8BC2}">
      <dgm:prSet/>
      <dgm:spPr>
        <a:solidFill>
          <a:schemeClr val="accent1">
            <a:hueOff val="0"/>
            <a:satOff val="0"/>
            <a:lumOff val="0"/>
            <a:alpha val="82000"/>
          </a:schemeClr>
        </a:solidFill>
      </dgm:spPr>
      <dgm:t>
        <a:bodyPr/>
        <a:lstStyle/>
        <a:p>
          <a:pPr rtl="0"/>
          <a:r>
            <a:rPr lang="en-US" b="1" dirty="0" smtClean="0"/>
            <a:t>Local Exhaust Ventilation</a:t>
          </a:r>
          <a:endParaRPr lang="en-US" dirty="0"/>
        </a:p>
      </dgm:t>
    </dgm:pt>
    <dgm:pt modelId="{97118D00-329F-46FA-BA76-CDB192C96B24}" type="parTrans" cxnId="{4FC62668-1827-4201-B459-B322FBFC50B8}">
      <dgm:prSet/>
      <dgm:spPr/>
      <dgm:t>
        <a:bodyPr/>
        <a:lstStyle/>
        <a:p>
          <a:endParaRPr lang="en-US"/>
        </a:p>
      </dgm:t>
    </dgm:pt>
    <dgm:pt modelId="{ED5D8133-2225-4EC9-8CAD-95F846C11847}" type="sibTrans" cxnId="{4FC62668-1827-4201-B459-B322FBFC50B8}">
      <dgm:prSet/>
      <dgm:spPr/>
      <dgm:t>
        <a:bodyPr/>
        <a:lstStyle/>
        <a:p>
          <a:endParaRPr lang="en-US"/>
        </a:p>
      </dgm:t>
    </dgm:pt>
    <dgm:pt modelId="{85D7A7C6-BB2B-4634-9FFB-A67B5F263872}">
      <dgm:prSet/>
      <dgm:spPr>
        <a:solidFill>
          <a:schemeClr val="accent1">
            <a:hueOff val="0"/>
            <a:satOff val="0"/>
            <a:lumOff val="0"/>
            <a:alpha val="82000"/>
          </a:schemeClr>
        </a:solidFill>
      </dgm:spPr>
      <dgm:t>
        <a:bodyPr/>
        <a:lstStyle/>
        <a:p>
          <a:pPr rtl="0"/>
          <a:r>
            <a:rPr lang="en-US" b="1" dirty="0" smtClean="0"/>
            <a:t>Whole House Ventilation</a:t>
          </a:r>
          <a:endParaRPr lang="en-US" dirty="0"/>
        </a:p>
      </dgm:t>
    </dgm:pt>
    <dgm:pt modelId="{F35EF54A-7E9A-4E4D-9222-149E0264B106}" type="parTrans" cxnId="{C3A94441-109D-4456-A9C4-14FEACB763A5}">
      <dgm:prSet/>
      <dgm:spPr/>
      <dgm:t>
        <a:bodyPr/>
        <a:lstStyle/>
        <a:p>
          <a:endParaRPr lang="en-US"/>
        </a:p>
      </dgm:t>
    </dgm:pt>
    <dgm:pt modelId="{14140297-6BD0-48D2-99E3-7507AE6D3631}" type="sibTrans" cxnId="{C3A94441-109D-4456-A9C4-14FEACB763A5}">
      <dgm:prSet/>
      <dgm:spPr/>
      <dgm:t>
        <a:bodyPr/>
        <a:lstStyle/>
        <a:p>
          <a:endParaRPr lang="en-US"/>
        </a:p>
      </dgm:t>
    </dgm:pt>
    <dgm:pt modelId="{8492478A-D2BF-437E-A996-D7A57354E1A7}">
      <dgm:prSet/>
      <dgm:spPr>
        <a:solidFill>
          <a:schemeClr val="accent1">
            <a:hueOff val="0"/>
            <a:satOff val="0"/>
            <a:lumOff val="0"/>
            <a:alpha val="82000"/>
          </a:schemeClr>
        </a:solidFill>
      </dgm:spPr>
      <dgm:t>
        <a:bodyPr/>
        <a:lstStyle/>
        <a:p>
          <a:pPr rtl="0"/>
          <a:r>
            <a:rPr lang="en-US" b="1" dirty="0" smtClean="0"/>
            <a:t>Control of airflow through building</a:t>
          </a:r>
          <a:endParaRPr lang="en-US" b="1" dirty="0"/>
        </a:p>
      </dgm:t>
    </dgm:pt>
    <dgm:pt modelId="{BE62662D-216B-405A-B035-B01DDC021508}" type="parTrans" cxnId="{789A37A7-325B-457A-9121-01CA3B3CE3F2}">
      <dgm:prSet/>
      <dgm:spPr/>
      <dgm:t>
        <a:bodyPr/>
        <a:lstStyle/>
        <a:p>
          <a:endParaRPr lang="en-US"/>
        </a:p>
      </dgm:t>
    </dgm:pt>
    <dgm:pt modelId="{3E0E0894-A275-4C0F-B55C-30AD4DD05C55}" type="sibTrans" cxnId="{789A37A7-325B-457A-9121-01CA3B3CE3F2}">
      <dgm:prSet/>
      <dgm:spPr/>
      <dgm:t>
        <a:bodyPr/>
        <a:lstStyle/>
        <a:p>
          <a:endParaRPr lang="en-US"/>
        </a:p>
      </dgm:t>
    </dgm:pt>
    <dgm:pt modelId="{50BDBE5C-5C98-4C8D-B830-EC3E33A2BD69}">
      <dgm:prSet/>
      <dgm:spPr/>
      <dgm:t>
        <a:bodyPr/>
        <a:lstStyle/>
        <a:p>
          <a:pPr rtl="0"/>
          <a:r>
            <a:rPr lang="en-US" b="1" dirty="0" smtClean="0"/>
            <a:t>to remove moisture, odors, and other pollutants at the source</a:t>
          </a:r>
          <a:endParaRPr lang="en-US" b="1" dirty="0"/>
        </a:p>
      </dgm:t>
    </dgm:pt>
    <dgm:pt modelId="{D177A616-0B8C-43DD-ABE8-067053B198E9}" type="parTrans" cxnId="{0E08E68E-20C6-4F6F-8155-6E39B5291250}">
      <dgm:prSet/>
      <dgm:spPr/>
      <dgm:t>
        <a:bodyPr/>
        <a:lstStyle/>
        <a:p>
          <a:endParaRPr lang="en-US"/>
        </a:p>
      </dgm:t>
    </dgm:pt>
    <dgm:pt modelId="{B73737A2-9D7E-4C35-9917-4F98FECDAAC2}" type="sibTrans" cxnId="{0E08E68E-20C6-4F6F-8155-6E39B5291250}">
      <dgm:prSet/>
      <dgm:spPr/>
      <dgm:t>
        <a:bodyPr/>
        <a:lstStyle/>
        <a:p>
          <a:endParaRPr lang="en-US"/>
        </a:p>
      </dgm:t>
    </dgm:pt>
    <dgm:pt modelId="{C44FB939-B0B6-45D5-A7EF-7D5BCD358E59}">
      <dgm:prSet/>
      <dgm:spPr/>
      <dgm:t>
        <a:bodyPr/>
        <a:lstStyle/>
        <a:p>
          <a:pPr rtl="0"/>
          <a:r>
            <a:rPr lang="en-US" b="1" dirty="0" smtClean="0"/>
            <a:t>for supplying fresh air to reduce contaminants by dilution</a:t>
          </a:r>
          <a:endParaRPr lang="en-US" b="1" dirty="0"/>
        </a:p>
      </dgm:t>
    </dgm:pt>
    <dgm:pt modelId="{F6CDA382-AF7A-49AD-9480-08103050E6FA}" type="parTrans" cxnId="{68981FA2-385D-483F-AA98-AAE0CD522FF0}">
      <dgm:prSet/>
      <dgm:spPr/>
      <dgm:t>
        <a:bodyPr/>
        <a:lstStyle/>
        <a:p>
          <a:endParaRPr lang="en-US"/>
        </a:p>
      </dgm:t>
    </dgm:pt>
    <dgm:pt modelId="{641954A4-D302-419D-8F8F-521BDBC5F724}" type="sibTrans" cxnId="{68981FA2-385D-483F-AA98-AAE0CD522FF0}">
      <dgm:prSet/>
      <dgm:spPr/>
      <dgm:t>
        <a:bodyPr/>
        <a:lstStyle/>
        <a:p>
          <a:endParaRPr lang="en-US"/>
        </a:p>
      </dgm:t>
    </dgm:pt>
    <dgm:pt modelId="{4E8FEDE2-545C-4AA4-922B-33B94E6F4890}">
      <dgm:prSet/>
      <dgm:spPr/>
      <dgm:t>
        <a:bodyPr/>
        <a:lstStyle/>
        <a:p>
          <a:pPr rtl="0"/>
          <a:r>
            <a:rPr lang="en-US" b="1" dirty="0" smtClean="0"/>
            <a:t>so crazy airflows can’t carry contaminants into and around the house</a:t>
          </a:r>
          <a:endParaRPr lang="en-US" b="1" dirty="0"/>
        </a:p>
      </dgm:t>
    </dgm:pt>
    <dgm:pt modelId="{9420D00B-63A8-4143-B013-7D7F245CF2F0}" type="parTrans" cxnId="{DEBC239D-6B58-4C0C-815C-74C533545792}">
      <dgm:prSet/>
      <dgm:spPr/>
      <dgm:t>
        <a:bodyPr/>
        <a:lstStyle/>
        <a:p>
          <a:endParaRPr lang="en-US"/>
        </a:p>
      </dgm:t>
    </dgm:pt>
    <dgm:pt modelId="{8561C7AA-CC24-433D-A15E-3326446AF103}" type="sibTrans" cxnId="{DEBC239D-6B58-4C0C-815C-74C533545792}">
      <dgm:prSet/>
      <dgm:spPr/>
      <dgm:t>
        <a:bodyPr/>
        <a:lstStyle/>
        <a:p>
          <a:endParaRPr lang="en-US"/>
        </a:p>
      </dgm:t>
    </dgm:pt>
    <dgm:pt modelId="{4C4EA4FD-3858-49DC-97E6-44258FCFA314}" type="pres">
      <dgm:prSet presAssocID="{74A727FA-E65F-408E-8261-2A17D7BD8A18}" presName="Name0" presStyleCnt="0">
        <dgm:presLayoutVars>
          <dgm:dir/>
          <dgm:animLvl val="lvl"/>
          <dgm:resizeHandles val="exact"/>
        </dgm:presLayoutVars>
      </dgm:prSet>
      <dgm:spPr/>
      <dgm:t>
        <a:bodyPr/>
        <a:lstStyle/>
        <a:p>
          <a:endParaRPr lang="en-US"/>
        </a:p>
      </dgm:t>
    </dgm:pt>
    <dgm:pt modelId="{23607C57-D44A-47EE-B525-42907A75406B}" type="pres">
      <dgm:prSet presAssocID="{342BAC9B-F365-4A37-8B8D-A1542ACD8BC2}" presName="linNode" presStyleCnt="0"/>
      <dgm:spPr/>
    </dgm:pt>
    <dgm:pt modelId="{46F4E76F-B9DC-461C-AE6F-2DA3E59E6F65}" type="pres">
      <dgm:prSet presAssocID="{342BAC9B-F365-4A37-8B8D-A1542ACD8BC2}" presName="parentText" presStyleLbl="node1" presStyleIdx="0" presStyleCnt="3">
        <dgm:presLayoutVars>
          <dgm:chMax val="1"/>
          <dgm:bulletEnabled val="1"/>
        </dgm:presLayoutVars>
      </dgm:prSet>
      <dgm:spPr/>
      <dgm:t>
        <a:bodyPr/>
        <a:lstStyle/>
        <a:p>
          <a:endParaRPr lang="en-US"/>
        </a:p>
      </dgm:t>
    </dgm:pt>
    <dgm:pt modelId="{9184CB4A-D527-4E7E-B156-A9A269487E72}" type="pres">
      <dgm:prSet presAssocID="{342BAC9B-F365-4A37-8B8D-A1542ACD8BC2}" presName="descendantText" presStyleLbl="alignAccFollowNode1" presStyleIdx="0" presStyleCnt="3">
        <dgm:presLayoutVars>
          <dgm:bulletEnabled val="1"/>
        </dgm:presLayoutVars>
      </dgm:prSet>
      <dgm:spPr/>
      <dgm:t>
        <a:bodyPr/>
        <a:lstStyle/>
        <a:p>
          <a:endParaRPr lang="en-US"/>
        </a:p>
      </dgm:t>
    </dgm:pt>
    <dgm:pt modelId="{B4D3B064-C630-4208-AC2D-FB298D4ED7EB}" type="pres">
      <dgm:prSet presAssocID="{ED5D8133-2225-4EC9-8CAD-95F846C11847}" presName="sp" presStyleCnt="0"/>
      <dgm:spPr/>
    </dgm:pt>
    <dgm:pt modelId="{37AAD6F2-BA7C-4F42-BED6-ADC48AFE2F87}" type="pres">
      <dgm:prSet presAssocID="{85D7A7C6-BB2B-4634-9FFB-A67B5F263872}" presName="linNode" presStyleCnt="0"/>
      <dgm:spPr/>
    </dgm:pt>
    <dgm:pt modelId="{F0D7DCE5-D120-4637-ACD0-D2D8CFF476E5}" type="pres">
      <dgm:prSet presAssocID="{85D7A7C6-BB2B-4634-9FFB-A67B5F263872}" presName="parentText" presStyleLbl="node1" presStyleIdx="1" presStyleCnt="3">
        <dgm:presLayoutVars>
          <dgm:chMax val="1"/>
          <dgm:bulletEnabled val="1"/>
        </dgm:presLayoutVars>
      </dgm:prSet>
      <dgm:spPr/>
      <dgm:t>
        <a:bodyPr/>
        <a:lstStyle/>
        <a:p>
          <a:endParaRPr lang="en-US"/>
        </a:p>
      </dgm:t>
    </dgm:pt>
    <dgm:pt modelId="{FE83089F-9C54-492F-9044-04C6389CF301}" type="pres">
      <dgm:prSet presAssocID="{85D7A7C6-BB2B-4634-9FFB-A67B5F263872}" presName="descendantText" presStyleLbl="alignAccFollowNode1" presStyleIdx="1" presStyleCnt="3">
        <dgm:presLayoutVars>
          <dgm:bulletEnabled val="1"/>
        </dgm:presLayoutVars>
      </dgm:prSet>
      <dgm:spPr/>
      <dgm:t>
        <a:bodyPr/>
        <a:lstStyle/>
        <a:p>
          <a:endParaRPr lang="en-US"/>
        </a:p>
      </dgm:t>
    </dgm:pt>
    <dgm:pt modelId="{C2C52E62-5B49-4A1D-9C31-554F9DBF31DF}" type="pres">
      <dgm:prSet presAssocID="{14140297-6BD0-48D2-99E3-7507AE6D3631}" presName="sp" presStyleCnt="0"/>
      <dgm:spPr/>
    </dgm:pt>
    <dgm:pt modelId="{6D708ACA-5223-46AE-8EB3-79B8E6BC24D3}" type="pres">
      <dgm:prSet presAssocID="{8492478A-D2BF-437E-A996-D7A57354E1A7}" presName="linNode" presStyleCnt="0"/>
      <dgm:spPr/>
    </dgm:pt>
    <dgm:pt modelId="{EBD480F9-D3C2-4F4B-BED3-DAC8F16468F6}" type="pres">
      <dgm:prSet presAssocID="{8492478A-D2BF-437E-A996-D7A57354E1A7}" presName="parentText" presStyleLbl="node1" presStyleIdx="2" presStyleCnt="3">
        <dgm:presLayoutVars>
          <dgm:chMax val="1"/>
          <dgm:bulletEnabled val="1"/>
        </dgm:presLayoutVars>
      </dgm:prSet>
      <dgm:spPr/>
      <dgm:t>
        <a:bodyPr/>
        <a:lstStyle/>
        <a:p>
          <a:endParaRPr lang="en-US"/>
        </a:p>
      </dgm:t>
    </dgm:pt>
    <dgm:pt modelId="{FF2B45D9-EE8F-4270-84F7-3AC10165FA24}" type="pres">
      <dgm:prSet presAssocID="{8492478A-D2BF-437E-A996-D7A57354E1A7}" presName="descendantText" presStyleLbl="alignAccFollowNode1" presStyleIdx="2" presStyleCnt="3">
        <dgm:presLayoutVars>
          <dgm:bulletEnabled val="1"/>
        </dgm:presLayoutVars>
      </dgm:prSet>
      <dgm:spPr/>
      <dgm:t>
        <a:bodyPr/>
        <a:lstStyle/>
        <a:p>
          <a:endParaRPr lang="en-US"/>
        </a:p>
      </dgm:t>
    </dgm:pt>
  </dgm:ptLst>
  <dgm:cxnLst>
    <dgm:cxn modelId="{69BFE6D0-AA36-43BA-BECA-56ECD6AC1729}" type="presOf" srcId="{85D7A7C6-BB2B-4634-9FFB-A67B5F263872}" destId="{F0D7DCE5-D120-4637-ACD0-D2D8CFF476E5}" srcOrd="0" destOrd="0" presId="urn:microsoft.com/office/officeart/2005/8/layout/vList5"/>
    <dgm:cxn modelId="{79B89FAF-5C89-42A9-A5B5-090B5BC081F2}" type="presOf" srcId="{4E8FEDE2-545C-4AA4-922B-33B94E6F4890}" destId="{FF2B45D9-EE8F-4270-84F7-3AC10165FA24}" srcOrd="0" destOrd="0" presId="urn:microsoft.com/office/officeart/2005/8/layout/vList5"/>
    <dgm:cxn modelId="{7CB6FA77-64EF-4F32-B6A1-DDC6E3673531}" type="presOf" srcId="{342BAC9B-F365-4A37-8B8D-A1542ACD8BC2}" destId="{46F4E76F-B9DC-461C-AE6F-2DA3E59E6F65}" srcOrd="0" destOrd="0" presId="urn:microsoft.com/office/officeart/2005/8/layout/vList5"/>
    <dgm:cxn modelId="{96B1F8E6-57C2-490F-BCB9-693C58E97827}" type="presOf" srcId="{C44FB939-B0B6-45D5-A7EF-7D5BCD358E59}" destId="{FE83089F-9C54-492F-9044-04C6389CF301}" srcOrd="0" destOrd="0" presId="urn:microsoft.com/office/officeart/2005/8/layout/vList5"/>
    <dgm:cxn modelId="{C3A94441-109D-4456-A9C4-14FEACB763A5}" srcId="{74A727FA-E65F-408E-8261-2A17D7BD8A18}" destId="{85D7A7C6-BB2B-4634-9FFB-A67B5F263872}" srcOrd="1" destOrd="0" parTransId="{F35EF54A-7E9A-4E4D-9222-149E0264B106}" sibTransId="{14140297-6BD0-48D2-99E3-7507AE6D3631}"/>
    <dgm:cxn modelId="{DEBC239D-6B58-4C0C-815C-74C533545792}" srcId="{8492478A-D2BF-437E-A996-D7A57354E1A7}" destId="{4E8FEDE2-545C-4AA4-922B-33B94E6F4890}" srcOrd="0" destOrd="0" parTransId="{9420D00B-63A8-4143-B013-7D7F245CF2F0}" sibTransId="{8561C7AA-CC24-433D-A15E-3326446AF103}"/>
    <dgm:cxn modelId="{5925CAB0-01E7-495D-874A-4496328A3FCB}" type="presOf" srcId="{8492478A-D2BF-437E-A996-D7A57354E1A7}" destId="{EBD480F9-D3C2-4F4B-BED3-DAC8F16468F6}" srcOrd="0" destOrd="0" presId="urn:microsoft.com/office/officeart/2005/8/layout/vList5"/>
    <dgm:cxn modelId="{0E08E68E-20C6-4F6F-8155-6E39B5291250}" srcId="{342BAC9B-F365-4A37-8B8D-A1542ACD8BC2}" destId="{50BDBE5C-5C98-4C8D-B830-EC3E33A2BD69}" srcOrd="0" destOrd="0" parTransId="{D177A616-0B8C-43DD-ABE8-067053B198E9}" sibTransId="{B73737A2-9D7E-4C35-9917-4F98FECDAAC2}"/>
    <dgm:cxn modelId="{4FC62668-1827-4201-B459-B322FBFC50B8}" srcId="{74A727FA-E65F-408E-8261-2A17D7BD8A18}" destId="{342BAC9B-F365-4A37-8B8D-A1542ACD8BC2}" srcOrd="0" destOrd="0" parTransId="{97118D00-329F-46FA-BA76-CDB192C96B24}" sibTransId="{ED5D8133-2225-4EC9-8CAD-95F846C11847}"/>
    <dgm:cxn modelId="{2E54D94B-6679-42C8-AB38-996BA7342BD0}" type="presOf" srcId="{50BDBE5C-5C98-4C8D-B830-EC3E33A2BD69}" destId="{9184CB4A-D527-4E7E-B156-A9A269487E72}" srcOrd="0" destOrd="0" presId="urn:microsoft.com/office/officeart/2005/8/layout/vList5"/>
    <dgm:cxn modelId="{01731C26-8B46-4DAE-856B-07DB99BD3600}" type="presOf" srcId="{74A727FA-E65F-408E-8261-2A17D7BD8A18}" destId="{4C4EA4FD-3858-49DC-97E6-44258FCFA314}" srcOrd="0" destOrd="0" presId="urn:microsoft.com/office/officeart/2005/8/layout/vList5"/>
    <dgm:cxn modelId="{68981FA2-385D-483F-AA98-AAE0CD522FF0}" srcId="{85D7A7C6-BB2B-4634-9FFB-A67B5F263872}" destId="{C44FB939-B0B6-45D5-A7EF-7D5BCD358E59}" srcOrd="0" destOrd="0" parTransId="{F6CDA382-AF7A-49AD-9480-08103050E6FA}" sibTransId="{641954A4-D302-419D-8F8F-521BDBC5F724}"/>
    <dgm:cxn modelId="{789A37A7-325B-457A-9121-01CA3B3CE3F2}" srcId="{74A727FA-E65F-408E-8261-2A17D7BD8A18}" destId="{8492478A-D2BF-437E-A996-D7A57354E1A7}" srcOrd="2" destOrd="0" parTransId="{BE62662D-216B-405A-B035-B01DDC021508}" sibTransId="{3E0E0894-A275-4C0F-B55C-30AD4DD05C55}"/>
    <dgm:cxn modelId="{F9B126A6-65F2-4CED-8562-259197935473}" type="presParOf" srcId="{4C4EA4FD-3858-49DC-97E6-44258FCFA314}" destId="{23607C57-D44A-47EE-B525-42907A75406B}" srcOrd="0" destOrd="0" presId="urn:microsoft.com/office/officeart/2005/8/layout/vList5"/>
    <dgm:cxn modelId="{376D1B23-A932-46B7-94A5-13B34452D89B}" type="presParOf" srcId="{23607C57-D44A-47EE-B525-42907A75406B}" destId="{46F4E76F-B9DC-461C-AE6F-2DA3E59E6F65}" srcOrd="0" destOrd="0" presId="urn:microsoft.com/office/officeart/2005/8/layout/vList5"/>
    <dgm:cxn modelId="{67056126-906A-40D3-B23B-4BA5AC6265BF}" type="presParOf" srcId="{23607C57-D44A-47EE-B525-42907A75406B}" destId="{9184CB4A-D527-4E7E-B156-A9A269487E72}" srcOrd="1" destOrd="0" presId="urn:microsoft.com/office/officeart/2005/8/layout/vList5"/>
    <dgm:cxn modelId="{F599C1B2-3F5B-44C9-9FD5-4A561B550E8E}" type="presParOf" srcId="{4C4EA4FD-3858-49DC-97E6-44258FCFA314}" destId="{B4D3B064-C630-4208-AC2D-FB298D4ED7EB}" srcOrd="1" destOrd="0" presId="urn:microsoft.com/office/officeart/2005/8/layout/vList5"/>
    <dgm:cxn modelId="{27F54C15-CA19-465F-AB6B-4E52FE246911}" type="presParOf" srcId="{4C4EA4FD-3858-49DC-97E6-44258FCFA314}" destId="{37AAD6F2-BA7C-4F42-BED6-ADC48AFE2F87}" srcOrd="2" destOrd="0" presId="urn:microsoft.com/office/officeart/2005/8/layout/vList5"/>
    <dgm:cxn modelId="{9D88B9C1-13E6-4845-B174-833A6B4669B9}" type="presParOf" srcId="{37AAD6F2-BA7C-4F42-BED6-ADC48AFE2F87}" destId="{F0D7DCE5-D120-4637-ACD0-D2D8CFF476E5}" srcOrd="0" destOrd="0" presId="urn:microsoft.com/office/officeart/2005/8/layout/vList5"/>
    <dgm:cxn modelId="{9566A310-5DD8-413A-A8D5-22BCED73E1FD}" type="presParOf" srcId="{37AAD6F2-BA7C-4F42-BED6-ADC48AFE2F87}" destId="{FE83089F-9C54-492F-9044-04C6389CF301}" srcOrd="1" destOrd="0" presId="urn:microsoft.com/office/officeart/2005/8/layout/vList5"/>
    <dgm:cxn modelId="{BC00FBA4-2594-4B9A-89EA-65D644215FC9}" type="presParOf" srcId="{4C4EA4FD-3858-49DC-97E6-44258FCFA314}" destId="{C2C52E62-5B49-4A1D-9C31-554F9DBF31DF}" srcOrd="3" destOrd="0" presId="urn:microsoft.com/office/officeart/2005/8/layout/vList5"/>
    <dgm:cxn modelId="{AD4C354D-DDCC-4302-829E-D1CD47F443C7}" type="presParOf" srcId="{4C4EA4FD-3858-49DC-97E6-44258FCFA314}" destId="{6D708ACA-5223-46AE-8EB3-79B8E6BC24D3}" srcOrd="4" destOrd="0" presId="urn:microsoft.com/office/officeart/2005/8/layout/vList5"/>
    <dgm:cxn modelId="{748A5BC0-AB27-4020-AA27-265C156647BD}" type="presParOf" srcId="{6D708ACA-5223-46AE-8EB3-79B8E6BC24D3}" destId="{EBD480F9-D3C2-4F4B-BED3-DAC8F16468F6}" srcOrd="0" destOrd="0" presId="urn:microsoft.com/office/officeart/2005/8/layout/vList5"/>
    <dgm:cxn modelId="{D858C14C-743F-4550-B31E-211C724B8630}" type="presParOf" srcId="{6D708ACA-5223-46AE-8EB3-79B8E6BC24D3}" destId="{FF2B45D9-EE8F-4270-84F7-3AC10165FA24}"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F375A89-68B7-4DFB-B2E8-3392B6B550D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26CA3F1-EF5A-4CB4-95B8-E04F28A7D496}">
      <dgm:prSet custT="1"/>
      <dgm:spPr>
        <a:solidFill>
          <a:schemeClr val="accent1">
            <a:hueOff val="0"/>
            <a:satOff val="0"/>
            <a:lumOff val="0"/>
            <a:alpha val="82000"/>
          </a:schemeClr>
        </a:solidFill>
      </dgm:spPr>
      <dgm:t>
        <a:bodyPr/>
        <a:lstStyle/>
        <a:p>
          <a:pPr rtl="0"/>
          <a:r>
            <a:rPr lang="en-US" sz="2800" dirty="0" smtClean="0"/>
            <a:t>Remove moisture, odors, grease</a:t>
          </a:r>
          <a:endParaRPr lang="en-US" sz="2800" dirty="0"/>
        </a:p>
      </dgm:t>
    </dgm:pt>
    <dgm:pt modelId="{9B8EF448-DBC5-460E-BDF4-B634FBFE6F88}" type="parTrans" cxnId="{AA90CF64-7485-4DC6-9D4E-2B2505680E1E}">
      <dgm:prSet/>
      <dgm:spPr/>
      <dgm:t>
        <a:bodyPr/>
        <a:lstStyle/>
        <a:p>
          <a:endParaRPr lang="en-US"/>
        </a:p>
      </dgm:t>
    </dgm:pt>
    <dgm:pt modelId="{C5F363E1-00CE-4970-8753-173781356D4E}" type="sibTrans" cxnId="{AA90CF64-7485-4DC6-9D4E-2B2505680E1E}">
      <dgm:prSet/>
      <dgm:spPr/>
      <dgm:t>
        <a:bodyPr/>
        <a:lstStyle/>
        <a:p>
          <a:endParaRPr lang="en-US"/>
        </a:p>
      </dgm:t>
    </dgm:pt>
    <dgm:pt modelId="{3D2DA895-C46E-4007-BC68-3BD3140F9BE2}">
      <dgm:prSet custT="1"/>
      <dgm:spPr>
        <a:solidFill>
          <a:schemeClr val="accent1">
            <a:hueOff val="0"/>
            <a:satOff val="0"/>
            <a:lumOff val="0"/>
            <a:alpha val="82000"/>
          </a:schemeClr>
        </a:solidFill>
      </dgm:spPr>
      <dgm:t>
        <a:bodyPr/>
        <a:lstStyle/>
        <a:p>
          <a:pPr rtl="0"/>
          <a:r>
            <a:rPr lang="en-US" sz="2800" dirty="0" smtClean="0"/>
            <a:t>If gas oven or range, remove products of combustion:</a:t>
          </a:r>
          <a:endParaRPr lang="en-US" sz="2800" dirty="0"/>
        </a:p>
      </dgm:t>
    </dgm:pt>
    <dgm:pt modelId="{CEF2A8CD-A9C3-4A91-96CD-279C99F7D7B6}" type="parTrans" cxnId="{9CCBCDFF-336B-4CD3-9D14-C64CBFC6E989}">
      <dgm:prSet/>
      <dgm:spPr/>
      <dgm:t>
        <a:bodyPr/>
        <a:lstStyle/>
        <a:p>
          <a:endParaRPr lang="en-US"/>
        </a:p>
      </dgm:t>
    </dgm:pt>
    <dgm:pt modelId="{85EEB799-26A0-411D-867C-EA5F24444F2C}" type="sibTrans" cxnId="{9CCBCDFF-336B-4CD3-9D14-C64CBFC6E989}">
      <dgm:prSet/>
      <dgm:spPr/>
      <dgm:t>
        <a:bodyPr/>
        <a:lstStyle/>
        <a:p>
          <a:endParaRPr lang="en-US"/>
        </a:p>
      </dgm:t>
    </dgm:pt>
    <dgm:pt modelId="{8DD0BB19-7CD3-40A5-9E37-3137B2640B17}">
      <dgm:prSet custT="1"/>
      <dgm:spPr>
        <a:solidFill>
          <a:schemeClr val="accent1">
            <a:hueOff val="0"/>
            <a:satOff val="0"/>
            <a:lumOff val="0"/>
            <a:alpha val="82000"/>
          </a:schemeClr>
        </a:solidFill>
      </dgm:spPr>
      <dgm:t>
        <a:bodyPr/>
        <a:lstStyle/>
        <a:p>
          <a:pPr rtl="0"/>
          <a:r>
            <a:rPr lang="en-US" sz="2800" dirty="0" smtClean="0"/>
            <a:t>Must be vented to the outside</a:t>
          </a:r>
          <a:endParaRPr lang="en-US" sz="2800" dirty="0"/>
        </a:p>
      </dgm:t>
    </dgm:pt>
    <dgm:pt modelId="{28096E45-DA6D-4962-BBB6-67554D0DC550}" type="parTrans" cxnId="{202D4BBD-1230-4137-A7B2-3A45A14A354C}">
      <dgm:prSet/>
      <dgm:spPr/>
      <dgm:t>
        <a:bodyPr/>
        <a:lstStyle/>
        <a:p>
          <a:endParaRPr lang="en-US"/>
        </a:p>
      </dgm:t>
    </dgm:pt>
    <dgm:pt modelId="{CF0C8C81-4ECD-4D51-8767-7BDC0254BD3C}" type="sibTrans" cxnId="{202D4BBD-1230-4137-A7B2-3A45A14A354C}">
      <dgm:prSet/>
      <dgm:spPr/>
      <dgm:t>
        <a:bodyPr/>
        <a:lstStyle/>
        <a:p>
          <a:endParaRPr lang="en-US"/>
        </a:p>
      </dgm:t>
    </dgm:pt>
    <dgm:pt modelId="{578ECD70-0E03-4AC9-A400-CC12CAB22652}">
      <dgm:prSet custT="1"/>
      <dgm:spPr>
        <a:solidFill>
          <a:schemeClr val="accent1">
            <a:hueOff val="0"/>
            <a:satOff val="0"/>
            <a:lumOff val="0"/>
            <a:alpha val="82000"/>
          </a:schemeClr>
        </a:solidFill>
      </dgm:spPr>
      <dgm:t>
        <a:bodyPr/>
        <a:lstStyle/>
        <a:p>
          <a:pPr rtl="0"/>
          <a:r>
            <a:rPr lang="en-US" sz="2800" dirty="0" smtClean="0"/>
            <a:t>If it is not reasonably quiet, many people will not use it.</a:t>
          </a:r>
          <a:endParaRPr lang="en-US" sz="2800" dirty="0"/>
        </a:p>
      </dgm:t>
    </dgm:pt>
    <dgm:pt modelId="{96533101-9D71-4970-AA03-5DB0CFFBF5F5}" type="parTrans" cxnId="{C0A0BCE3-2142-49A0-9F5D-A3644D12AB46}">
      <dgm:prSet/>
      <dgm:spPr/>
      <dgm:t>
        <a:bodyPr/>
        <a:lstStyle/>
        <a:p>
          <a:endParaRPr lang="en-US"/>
        </a:p>
      </dgm:t>
    </dgm:pt>
    <dgm:pt modelId="{297AE21B-CB78-46F9-93B5-D271B7DC9831}" type="sibTrans" cxnId="{C0A0BCE3-2142-49A0-9F5D-A3644D12AB46}">
      <dgm:prSet/>
      <dgm:spPr/>
      <dgm:t>
        <a:bodyPr/>
        <a:lstStyle/>
        <a:p>
          <a:endParaRPr lang="en-US"/>
        </a:p>
      </dgm:t>
    </dgm:pt>
    <dgm:pt modelId="{CDD5C240-F0DC-4E4A-BE25-08A13CD6F0E9}">
      <dgm:prSet custT="1"/>
      <dgm:spPr>
        <a:noFill/>
      </dgm:spPr>
      <dgm:t>
        <a:bodyPr/>
        <a:lstStyle/>
        <a:p>
          <a:pPr rtl="0"/>
          <a:r>
            <a:rPr lang="en-US" sz="2800" dirty="0" smtClean="0"/>
            <a:t>moisture, CO, NO2</a:t>
          </a:r>
          <a:endParaRPr lang="en-US" sz="2800" dirty="0"/>
        </a:p>
      </dgm:t>
    </dgm:pt>
    <dgm:pt modelId="{F5F36A69-7662-404E-BF6C-8E945F589A49}" type="parTrans" cxnId="{35DD133F-E59D-414F-BDF9-9A3789065D88}">
      <dgm:prSet/>
      <dgm:spPr/>
      <dgm:t>
        <a:bodyPr/>
        <a:lstStyle/>
        <a:p>
          <a:endParaRPr lang="en-US"/>
        </a:p>
      </dgm:t>
    </dgm:pt>
    <dgm:pt modelId="{25320DF7-2F56-4836-B6F0-6D9A12491CE7}" type="sibTrans" cxnId="{35DD133F-E59D-414F-BDF9-9A3789065D88}">
      <dgm:prSet/>
      <dgm:spPr/>
      <dgm:t>
        <a:bodyPr/>
        <a:lstStyle/>
        <a:p>
          <a:endParaRPr lang="en-US"/>
        </a:p>
      </dgm:t>
    </dgm:pt>
    <dgm:pt modelId="{56A38E0A-5F5F-469E-B239-A13D7EBAEAF6}" type="pres">
      <dgm:prSet presAssocID="{DF375A89-68B7-4DFB-B2E8-3392B6B550D1}" presName="linear" presStyleCnt="0">
        <dgm:presLayoutVars>
          <dgm:animLvl val="lvl"/>
          <dgm:resizeHandles val="exact"/>
        </dgm:presLayoutVars>
      </dgm:prSet>
      <dgm:spPr/>
      <dgm:t>
        <a:bodyPr/>
        <a:lstStyle/>
        <a:p>
          <a:endParaRPr lang="en-US"/>
        </a:p>
      </dgm:t>
    </dgm:pt>
    <dgm:pt modelId="{37E4F389-14C1-4F8E-822E-29D0F30F51E5}" type="pres">
      <dgm:prSet presAssocID="{426CA3F1-EF5A-4CB4-95B8-E04F28A7D496}" presName="parentText" presStyleLbl="node1" presStyleIdx="0" presStyleCnt="4" custScaleY="58856">
        <dgm:presLayoutVars>
          <dgm:chMax val="0"/>
          <dgm:bulletEnabled val="1"/>
        </dgm:presLayoutVars>
      </dgm:prSet>
      <dgm:spPr/>
      <dgm:t>
        <a:bodyPr/>
        <a:lstStyle/>
        <a:p>
          <a:endParaRPr lang="en-US"/>
        </a:p>
      </dgm:t>
    </dgm:pt>
    <dgm:pt modelId="{F6668066-9094-4451-927C-8FD452ED5472}" type="pres">
      <dgm:prSet presAssocID="{C5F363E1-00CE-4970-8753-173781356D4E}" presName="spacer" presStyleCnt="0"/>
      <dgm:spPr/>
    </dgm:pt>
    <dgm:pt modelId="{665CE6E6-18F9-4430-91F6-66A560967C1D}" type="pres">
      <dgm:prSet presAssocID="{3D2DA895-C46E-4007-BC68-3BD3140F9BE2}" presName="parentText" presStyleLbl="node1" presStyleIdx="1" presStyleCnt="4" custScaleY="90818" custLinFactNeighborY="-1554">
        <dgm:presLayoutVars>
          <dgm:chMax val="0"/>
          <dgm:bulletEnabled val="1"/>
        </dgm:presLayoutVars>
      </dgm:prSet>
      <dgm:spPr/>
      <dgm:t>
        <a:bodyPr/>
        <a:lstStyle/>
        <a:p>
          <a:endParaRPr lang="en-US"/>
        </a:p>
      </dgm:t>
    </dgm:pt>
    <dgm:pt modelId="{24EB0D14-36E5-4B5E-B463-5E947CEDAB4E}" type="pres">
      <dgm:prSet presAssocID="{3D2DA895-C46E-4007-BC68-3BD3140F9BE2}" presName="childText" presStyleLbl="revTx" presStyleIdx="0" presStyleCnt="1">
        <dgm:presLayoutVars>
          <dgm:bulletEnabled val="1"/>
        </dgm:presLayoutVars>
      </dgm:prSet>
      <dgm:spPr/>
      <dgm:t>
        <a:bodyPr/>
        <a:lstStyle/>
        <a:p>
          <a:endParaRPr lang="en-US"/>
        </a:p>
      </dgm:t>
    </dgm:pt>
    <dgm:pt modelId="{AED55D21-366B-48D0-A3E2-50FB3E2E3C85}" type="pres">
      <dgm:prSet presAssocID="{8DD0BB19-7CD3-40A5-9E37-3137B2640B17}" presName="parentText" presStyleLbl="node1" presStyleIdx="2" presStyleCnt="4" custScaleY="66354">
        <dgm:presLayoutVars>
          <dgm:chMax val="0"/>
          <dgm:bulletEnabled val="1"/>
        </dgm:presLayoutVars>
      </dgm:prSet>
      <dgm:spPr/>
      <dgm:t>
        <a:bodyPr/>
        <a:lstStyle/>
        <a:p>
          <a:endParaRPr lang="en-US"/>
        </a:p>
      </dgm:t>
    </dgm:pt>
    <dgm:pt modelId="{3FD5E516-CD55-48A1-8A27-B5553A4347D3}" type="pres">
      <dgm:prSet presAssocID="{CF0C8C81-4ECD-4D51-8767-7BDC0254BD3C}" presName="spacer" presStyleCnt="0"/>
      <dgm:spPr/>
    </dgm:pt>
    <dgm:pt modelId="{B8594B61-DC74-4BF9-B972-A00FD3C4707F}" type="pres">
      <dgm:prSet presAssocID="{578ECD70-0E03-4AC9-A400-CC12CAB22652}" presName="parentText" presStyleLbl="node1" presStyleIdx="3" presStyleCnt="4" custScaleY="84763">
        <dgm:presLayoutVars>
          <dgm:chMax val="0"/>
          <dgm:bulletEnabled val="1"/>
        </dgm:presLayoutVars>
      </dgm:prSet>
      <dgm:spPr/>
      <dgm:t>
        <a:bodyPr/>
        <a:lstStyle/>
        <a:p>
          <a:endParaRPr lang="en-US"/>
        </a:p>
      </dgm:t>
    </dgm:pt>
  </dgm:ptLst>
  <dgm:cxnLst>
    <dgm:cxn modelId="{202D4BBD-1230-4137-A7B2-3A45A14A354C}" srcId="{DF375A89-68B7-4DFB-B2E8-3392B6B550D1}" destId="{8DD0BB19-7CD3-40A5-9E37-3137B2640B17}" srcOrd="2" destOrd="0" parTransId="{28096E45-DA6D-4962-BBB6-67554D0DC550}" sibTransId="{CF0C8C81-4ECD-4D51-8767-7BDC0254BD3C}"/>
    <dgm:cxn modelId="{AA90CF64-7485-4DC6-9D4E-2B2505680E1E}" srcId="{DF375A89-68B7-4DFB-B2E8-3392B6B550D1}" destId="{426CA3F1-EF5A-4CB4-95B8-E04F28A7D496}" srcOrd="0" destOrd="0" parTransId="{9B8EF448-DBC5-460E-BDF4-B634FBFE6F88}" sibTransId="{C5F363E1-00CE-4970-8753-173781356D4E}"/>
    <dgm:cxn modelId="{3B096284-FAA5-4F58-A625-364B1C6D8534}" type="presOf" srcId="{578ECD70-0E03-4AC9-A400-CC12CAB22652}" destId="{B8594B61-DC74-4BF9-B972-A00FD3C4707F}" srcOrd="0" destOrd="0" presId="urn:microsoft.com/office/officeart/2005/8/layout/vList2"/>
    <dgm:cxn modelId="{C0A0BCE3-2142-49A0-9F5D-A3644D12AB46}" srcId="{DF375A89-68B7-4DFB-B2E8-3392B6B550D1}" destId="{578ECD70-0E03-4AC9-A400-CC12CAB22652}" srcOrd="3" destOrd="0" parTransId="{96533101-9D71-4970-AA03-5DB0CFFBF5F5}" sibTransId="{297AE21B-CB78-46F9-93B5-D271B7DC9831}"/>
    <dgm:cxn modelId="{9CCBCDFF-336B-4CD3-9D14-C64CBFC6E989}" srcId="{DF375A89-68B7-4DFB-B2E8-3392B6B550D1}" destId="{3D2DA895-C46E-4007-BC68-3BD3140F9BE2}" srcOrd="1" destOrd="0" parTransId="{CEF2A8CD-A9C3-4A91-96CD-279C99F7D7B6}" sibTransId="{85EEB799-26A0-411D-867C-EA5F24444F2C}"/>
    <dgm:cxn modelId="{9410BE25-2F3C-4246-9A2F-C14AADD4EF96}" type="presOf" srcId="{CDD5C240-F0DC-4E4A-BE25-08A13CD6F0E9}" destId="{24EB0D14-36E5-4B5E-B463-5E947CEDAB4E}" srcOrd="0" destOrd="0" presId="urn:microsoft.com/office/officeart/2005/8/layout/vList2"/>
    <dgm:cxn modelId="{A0A78B03-2FC0-4D85-9C11-97FBB3E41D90}" type="presOf" srcId="{426CA3F1-EF5A-4CB4-95B8-E04F28A7D496}" destId="{37E4F389-14C1-4F8E-822E-29D0F30F51E5}" srcOrd="0" destOrd="0" presId="urn:microsoft.com/office/officeart/2005/8/layout/vList2"/>
    <dgm:cxn modelId="{FB80300B-4CD6-4521-BC20-3F19F3E8FF05}" type="presOf" srcId="{DF375A89-68B7-4DFB-B2E8-3392B6B550D1}" destId="{56A38E0A-5F5F-469E-B239-A13D7EBAEAF6}" srcOrd="0" destOrd="0" presId="urn:microsoft.com/office/officeart/2005/8/layout/vList2"/>
    <dgm:cxn modelId="{52FEF38E-F05D-49DF-B0D1-B2641FF872BF}" type="presOf" srcId="{3D2DA895-C46E-4007-BC68-3BD3140F9BE2}" destId="{665CE6E6-18F9-4430-91F6-66A560967C1D}" srcOrd="0" destOrd="0" presId="urn:microsoft.com/office/officeart/2005/8/layout/vList2"/>
    <dgm:cxn modelId="{E7B68724-12F3-4B19-94D1-38207BBB487E}" type="presOf" srcId="{8DD0BB19-7CD3-40A5-9E37-3137B2640B17}" destId="{AED55D21-366B-48D0-A3E2-50FB3E2E3C85}" srcOrd="0" destOrd="0" presId="urn:microsoft.com/office/officeart/2005/8/layout/vList2"/>
    <dgm:cxn modelId="{35DD133F-E59D-414F-BDF9-9A3789065D88}" srcId="{3D2DA895-C46E-4007-BC68-3BD3140F9BE2}" destId="{CDD5C240-F0DC-4E4A-BE25-08A13CD6F0E9}" srcOrd="0" destOrd="0" parTransId="{F5F36A69-7662-404E-BF6C-8E945F589A49}" sibTransId="{25320DF7-2F56-4836-B6F0-6D9A12491CE7}"/>
    <dgm:cxn modelId="{8996803A-996D-4636-B1E7-5BEB8FE54A8C}" type="presParOf" srcId="{56A38E0A-5F5F-469E-B239-A13D7EBAEAF6}" destId="{37E4F389-14C1-4F8E-822E-29D0F30F51E5}" srcOrd="0" destOrd="0" presId="urn:microsoft.com/office/officeart/2005/8/layout/vList2"/>
    <dgm:cxn modelId="{7453155A-DE77-4771-ADC6-F5AA86049D85}" type="presParOf" srcId="{56A38E0A-5F5F-469E-B239-A13D7EBAEAF6}" destId="{F6668066-9094-4451-927C-8FD452ED5472}" srcOrd="1" destOrd="0" presId="urn:microsoft.com/office/officeart/2005/8/layout/vList2"/>
    <dgm:cxn modelId="{1EF71B41-966F-45C5-8AF1-5AF37D81CBDF}" type="presParOf" srcId="{56A38E0A-5F5F-469E-B239-A13D7EBAEAF6}" destId="{665CE6E6-18F9-4430-91F6-66A560967C1D}" srcOrd="2" destOrd="0" presId="urn:microsoft.com/office/officeart/2005/8/layout/vList2"/>
    <dgm:cxn modelId="{12DB4ECD-64E2-4327-A9DD-676BAA1BB07B}" type="presParOf" srcId="{56A38E0A-5F5F-469E-B239-A13D7EBAEAF6}" destId="{24EB0D14-36E5-4B5E-B463-5E947CEDAB4E}" srcOrd="3" destOrd="0" presId="urn:microsoft.com/office/officeart/2005/8/layout/vList2"/>
    <dgm:cxn modelId="{A9FA3A6D-9933-43DD-83C3-5BD528ECAA0D}" type="presParOf" srcId="{56A38E0A-5F5F-469E-B239-A13D7EBAEAF6}" destId="{AED55D21-366B-48D0-A3E2-50FB3E2E3C85}" srcOrd="4" destOrd="0" presId="urn:microsoft.com/office/officeart/2005/8/layout/vList2"/>
    <dgm:cxn modelId="{6AA31FD2-E3F2-4D4B-8403-AA8953438517}" type="presParOf" srcId="{56A38E0A-5F5F-469E-B239-A13D7EBAEAF6}" destId="{3FD5E516-CD55-48A1-8A27-B5553A4347D3}" srcOrd="5" destOrd="0" presId="urn:microsoft.com/office/officeart/2005/8/layout/vList2"/>
    <dgm:cxn modelId="{B96BE465-A8E5-4620-8358-4CB7E171A0D6}" type="presParOf" srcId="{56A38E0A-5F5F-469E-B239-A13D7EBAEAF6}" destId="{B8594B61-DC74-4BF9-B972-A00FD3C4707F}" srcOrd="6"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E23B0E-ECE2-415A-BF45-2AB0098669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92243B-5CDD-4A2F-8A4D-C3496F24C504}">
      <dgm:prSet custT="1"/>
      <dgm:spPr>
        <a:solidFill>
          <a:schemeClr val="accent1">
            <a:hueOff val="0"/>
            <a:satOff val="0"/>
            <a:lumOff val="0"/>
            <a:alpha val="82000"/>
          </a:schemeClr>
        </a:solidFill>
      </dgm:spPr>
      <dgm:t>
        <a:bodyPr/>
        <a:lstStyle/>
        <a:p>
          <a:pPr rtl="0"/>
          <a:r>
            <a:rPr lang="en-US" sz="2800" b="1" i="0" dirty="0" smtClean="0"/>
            <a:t>Leaks in ducts:</a:t>
          </a:r>
          <a:endParaRPr lang="en-US" sz="2800" b="1" dirty="0"/>
        </a:p>
      </dgm:t>
    </dgm:pt>
    <dgm:pt modelId="{93A5EB66-75CF-4965-89A1-9035BCCC863E}" type="parTrans" cxnId="{15A7546E-72E1-4E3B-8468-A404FB37B089}">
      <dgm:prSet/>
      <dgm:spPr/>
      <dgm:t>
        <a:bodyPr/>
        <a:lstStyle/>
        <a:p>
          <a:endParaRPr lang="en-US"/>
        </a:p>
      </dgm:t>
    </dgm:pt>
    <dgm:pt modelId="{07A5F65A-539D-48ED-956F-2F165991C8D1}" type="sibTrans" cxnId="{15A7546E-72E1-4E3B-8468-A404FB37B089}">
      <dgm:prSet/>
      <dgm:spPr/>
      <dgm:t>
        <a:bodyPr/>
        <a:lstStyle/>
        <a:p>
          <a:endParaRPr lang="en-US"/>
        </a:p>
      </dgm:t>
    </dgm:pt>
    <dgm:pt modelId="{BFE395DA-083D-4D42-9A9F-FB730C6B8638}">
      <dgm:prSet custT="1"/>
      <dgm:spPr/>
      <dgm:t>
        <a:bodyPr lIns="91440" rIns="45720"/>
        <a:lstStyle/>
        <a:p>
          <a:pPr rtl="0"/>
          <a:r>
            <a:rPr lang="en-US" sz="2400" b="0" i="0" dirty="0" smtClean="0"/>
            <a:t>Cause pressure imbalance</a:t>
          </a:r>
          <a:endParaRPr lang="en-US" sz="2400" dirty="0"/>
        </a:p>
      </dgm:t>
    </dgm:pt>
    <dgm:pt modelId="{DBD7139D-C998-4D03-A1D6-FD49229A95EA}" type="parTrans" cxnId="{FF13C689-E87F-4378-80F8-EB53D166106F}">
      <dgm:prSet/>
      <dgm:spPr/>
      <dgm:t>
        <a:bodyPr/>
        <a:lstStyle/>
        <a:p>
          <a:endParaRPr lang="en-US"/>
        </a:p>
      </dgm:t>
    </dgm:pt>
    <dgm:pt modelId="{F0FE313C-A59B-4135-8DD9-3004DC1BE051}" type="sibTrans" cxnId="{FF13C689-E87F-4378-80F8-EB53D166106F}">
      <dgm:prSet/>
      <dgm:spPr/>
      <dgm:t>
        <a:bodyPr/>
        <a:lstStyle/>
        <a:p>
          <a:endParaRPr lang="en-US"/>
        </a:p>
      </dgm:t>
    </dgm:pt>
    <dgm:pt modelId="{61A1FE4C-5D1C-49A8-BE55-2751C3EAECA4}">
      <dgm:prSet custT="1"/>
      <dgm:spPr/>
      <dgm:t>
        <a:bodyPr lIns="91440" rIns="45720"/>
        <a:lstStyle/>
        <a:p>
          <a:pPr rtl="0"/>
          <a:r>
            <a:rPr lang="en-US" sz="2400" b="0" i="0" dirty="0" smtClean="0"/>
            <a:t>“Mine” contaminated air from garages, crawlspaces</a:t>
          </a:r>
          <a:endParaRPr lang="en-US" sz="2400" dirty="0"/>
        </a:p>
      </dgm:t>
    </dgm:pt>
    <dgm:pt modelId="{5E44EA0C-86A0-4625-911B-C53C5D9267B2}" type="parTrans" cxnId="{ECA1083C-6327-496B-A532-C99E06A5ED05}">
      <dgm:prSet/>
      <dgm:spPr/>
      <dgm:t>
        <a:bodyPr/>
        <a:lstStyle/>
        <a:p>
          <a:endParaRPr lang="en-US"/>
        </a:p>
      </dgm:t>
    </dgm:pt>
    <dgm:pt modelId="{943CF106-DEEC-4A19-8658-1A797BB14E52}" type="sibTrans" cxnId="{ECA1083C-6327-496B-A532-C99E06A5ED05}">
      <dgm:prSet/>
      <dgm:spPr/>
      <dgm:t>
        <a:bodyPr/>
        <a:lstStyle/>
        <a:p>
          <a:endParaRPr lang="en-US"/>
        </a:p>
      </dgm:t>
    </dgm:pt>
    <dgm:pt modelId="{1EA54796-F4FE-47D4-83BE-663C9114972F}">
      <dgm:prSet custT="1"/>
      <dgm:spPr/>
      <dgm:t>
        <a:bodyPr lIns="91440" rIns="45720"/>
        <a:lstStyle/>
        <a:p>
          <a:pPr rtl="0"/>
          <a:r>
            <a:rPr lang="en-US" sz="2400" b="0" i="0" dirty="0" smtClean="0"/>
            <a:t>Increase energy costs</a:t>
          </a:r>
          <a:endParaRPr lang="en-US" sz="2400" dirty="0"/>
        </a:p>
      </dgm:t>
    </dgm:pt>
    <dgm:pt modelId="{C4C1DF30-22DC-4639-B155-9F0AAB041818}" type="parTrans" cxnId="{0B79D55F-1DF1-404B-8910-6572779DA799}">
      <dgm:prSet/>
      <dgm:spPr/>
      <dgm:t>
        <a:bodyPr/>
        <a:lstStyle/>
        <a:p>
          <a:endParaRPr lang="en-US"/>
        </a:p>
      </dgm:t>
    </dgm:pt>
    <dgm:pt modelId="{0153DA10-65F0-4510-888E-0E97DB7D8E3A}" type="sibTrans" cxnId="{0B79D55F-1DF1-404B-8910-6572779DA799}">
      <dgm:prSet/>
      <dgm:spPr/>
      <dgm:t>
        <a:bodyPr/>
        <a:lstStyle/>
        <a:p>
          <a:endParaRPr lang="en-US"/>
        </a:p>
      </dgm:t>
    </dgm:pt>
    <dgm:pt modelId="{22AEC55C-E72F-4807-9214-AC2A8AB335DC}" type="pres">
      <dgm:prSet presAssocID="{5CE23B0E-ECE2-415A-BF45-2AB009866997}" presName="linear" presStyleCnt="0">
        <dgm:presLayoutVars>
          <dgm:animLvl val="lvl"/>
          <dgm:resizeHandles val="exact"/>
        </dgm:presLayoutVars>
      </dgm:prSet>
      <dgm:spPr/>
      <dgm:t>
        <a:bodyPr/>
        <a:lstStyle/>
        <a:p>
          <a:endParaRPr lang="en-US"/>
        </a:p>
      </dgm:t>
    </dgm:pt>
    <dgm:pt modelId="{658FA929-D97B-40DF-9763-7860E421E03A}" type="pres">
      <dgm:prSet presAssocID="{7092243B-5CDD-4A2F-8A4D-C3496F24C504}" presName="parentText" presStyleLbl="node1" presStyleIdx="0" presStyleCnt="1" custScaleX="100000" custScaleY="66142" custLinFactNeighborX="-27124" custLinFactNeighborY="-11604">
        <dgm:presLayoutVars>
          <dgm:chMax val="0"/>
          <dgm:bulletEnabled val="1"/>
        </dgm:presLayoutVars>
      </dgm:prSet>
      <dgm:spPr/>
      <dgm:t>
        <a:bodyPr/>
        <a:lstStyle/>
        <a:p>
          <a:endParaRPr lang="en-US"/>
        </a:p>
      </dgm:t>
    </dgm:pt>
    <dgm:pt modelId="{E15EF2AC-AB6D-4037-819A-9586B92DC99C}" type="pres">
      <dgm:prSet presAssocID="{7092243B-5CDD-4A2F-8A4D-C3496F24C504}" presName="childText" presStyleLbl="revTx" presStyleIdx="0" presStyleCnt="1" custScaleY="110711" custLinFactNeighborX="-883" custLinFactNeighborY="4849">
        <dgm:presLayoutVars>
          <dgm:bulletEnabled val="1"/>
        </dgm:presLayoutVars>
      </dgm:prSet>
      <dgm:spPr/>
      <dgm:t>
        <a:bodyPr/>
        <a:lstStyle/>
        <a:p>
          <a:endParaRPr lang="en-US"/>
        </a:p>
      </dgm:t>
    </dgm:pt>
  </dgm:ptLst>
  <dgm:cxnLst>
    <dgm:cxn modelId="{002D0093-A197-40FC-96AF-DCC92E4D9044}" type="presOf" srcId="{7092243B-5CDD-4A2F-8A4D-C3496F24C504}" destId="{658FA929-D97B-40DF-9763-7860E421E03A}" srcOrd="0" destOrd="0" presId="urn:microsoft.com/office/officeart/2005/8/layout/vList2"/>
    <dgm:cxn modelId="{7520D4C3-046A-46AE-B45F-389AACAB3BA7}" type="presOf" srcId="{61A1FE4C-5D1C-49A8-BE55-2751C3EAECA4}" destId="{E15EF2AC-AB6D-4037-819A-9586B92DC99C}" srcOrd="0" destOrd="1" presId="urn:microsoft.com/office/officeart/2005/8/layout/vList2"/>
    <dgm:cxn modelId="{0DF3E2BD-155D-40FD-AA9D-6579DB6AF661}" type="presOf" srcId="{1EA54796-F4FE-47D4-83BE-663C9114972F}" destId="{E15EF2AC-AB6D-4037-819A-9586B92DC99C}" srcOrd="0" destOrd="2" presId="urn:microsoft.com/office/officeart/2005/8/layout/vList2"/>
    <dgm:cxn modelId="{0B79D55F-1DF1-404B-8910-6572779DA799}" srcId="{7092243B-5CDD-4A2F-8A4D-C3496F24C504}" destId="{1EA54796-F4FE-47D4-83BE-663C9114972F}" srcOrd="2" destOrd="0" parTransId="{C4C1DF30-22DC-4639-B155-9F0AAB041818}" sibTransId="{0153DA10-65F0-4510-888E-0E97DB7D8E3A}"/>
    <dgm:cxn modelId="{FF13C689-E87F-4378-80F8-EB53D166106F}" srcId="{7092243B-5CDD-4A2F-8A4D-C3496F24C504}" destId="{BFE395DA-083D-4D42-9A9F-FB730C6B8638}" srcOrd="0" destOrd="0" parTransId="{DBD7139D-C998-4D03-A1D6-FD49229A95EA}" sibTransId="{F0FE313C-A59B-4135-8DD9-3004DC1BE051}"/>
    <dgm:cxn modelId="{A9AE0E62-CDAB-479E-915B-CC6983231337}" type="presOf" srcId="{5CE23B0E-ECE2-415A-BF45-2AB009866997}" destId="{22AEC55C-E72F-4807-9214-AC2A8AB335DC}" srcOrd="0" destOrd="0" presId="urn:microsoft.com/office/officeart/2005/8/layout/vList2"/>
    <dgm:cxn modelId="{ECA1083C-6327-496B-A532-C99E06A5ED05}" srcId="{7092243B-5CDD-4A2F-8A4D-C3496F24C504}" destId="{61A1FE4C-5D1C-49A8-BE55-2751C3EAECA4}" srcOrd="1" destOrd="0" parTransId="{5E44EA0C-86A0-4625-911B-C53C5D9267B2}" sibTransId="{943CF106-DEEC-4A19-8658-1A797BB14E52}"/>
    <dgm:cxn modelId="{15A7546E-72E1-4E3B-8468-A404FB37B089}" srcId="{5CE23B0E-ECE2-415A-BF45-2AB009866997}" destId="{7092243B-5CDD-4A2F-8A4D-C3496F24C504}" srcOrd="0" destOrd="0" parTransId="{93A5EB66-75CF-4965-89A1-9035BCCC863E}" sibTransId="{07A5F65A-539D-48ED-956F-2F165991C8D1}"/>
    <dgm:cxn modelId="{2CD2BDAB-98E9-430A-B493-33EAEBC1A089}" type="presOf" srcId="{BFE395DA-083D-4D42-9A9F-FB730C6B8638}" destId="{E15EF2AC-AB6D-4037-819A-9586B92DC99C}" srcOrd="0" destOrd="0" presId="urn:microsoft.com/office/officeart/2005/8/layout/vList2"/>
    <dgm:cxn modelId="{13D734A8-72F1-4AD1-BF83-526F3B78D02F}" type="presParOf" srcId="{22AEC55C-E72F-4807-9214-AC2A8AB335DC}" destId="{658FA929-D97B-40DF-9763-7860E421E03A}" srcOrd="0" destOrd="0" presId="urn:microsoft.com/office/officeart/2005/8/layout/vList2"/>
    <dgm:cxn modelId="{10D13909-F198-4E97-B6B3-9810545B1460}" type="presParOf" srcId="{22AEC55C-E72F-4807-9214-AC2A8AB335DC}" destId="{E15EF2AC-AB6D-4037-819A-9586B92DC99C}" srcOrd="1" destOrd="0" presId="urn:microsoft.com/office/officeart/2005/8/layout/vList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C687F98-EBE1-4859-B109-2AC4FD4A19F3}"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DB47C54-2235-4ABB-9809-EC74BAB9E332}">
      <dgm:prSet phldrT="[Text]" custT="1"/>
      <dgm:spPr/>
      <dgm:t>
        <a:bodyPr/>
        <a:lstStyle/>
        <a:p>
          <a:pPr rtl="0"/>
          <a:r>
            <a:rPr lang="en-US" sz="3200" b="1" dirty="0" smtClean="0"/>
            <a:t>403.1</a:t>
          </a:r>
          <a:endParaRPr lang="en-US" sz="3200" dirty="0"/>
        </a:p>
      </dgm:t>
    </dgm:pt>
    <dgm:pt modelId="{C68FCBC5-CE78-49BB-AD4B-D530C4EC6811}" type="parTrans" cxnId="{93DCE5BE-E83D-46BD-BFAD-40BC590DFC62}">
      <dgm:prSet/>
      <dgm:spPr/>
      <dgm:t>
        <a:bodyPr/>
        <a:lstStyle/>
        <a:p>
          <a:endParaRPr lang="en-US"/>
        </a:p>
      </dgm:t>
    </dgm:pt>
    <dgm:pt modelId="{3D1E3BF8-CB20-494D-A6DF-F9CB178654BE}" type="sibTrans" cxnId="{93DCE5BE-E83D-46BD-BFAD-40BC590DFC62}">
      <dgm:prSet/>
      <dgm:spPr/>
      <dgm:t>
        <a:bodyPr/>
        <a:lstStyle/>
        <a:p>
          <a:endParaRPr lang="en-US"/>
        </a:p>
      </dgm:t>
    </dgm:pt>
    <dgm:pt modelId="{9E5CB682-C820-46F6-8682-06DCDDF6550B}">
      <dgm:prSet custT="1"/>
      <dgm:spPr/>
      <dgm:t>
        <a:bodyPr/>
        <a:lstStyle/>
        <a:p>
          <a:pPr rtl="0"/>
          <a:r>
            <a:rPr lang="en-US" sz="3200" b="1" dirty="0" smtClean="0"/>
            <a:t>403.2</a:t>
          </a:r>
        </a:p>
      </dgm:t>
    </dgm:pt>
    <dgm:pt modelId="{21B2F8C5-C7BB-4125-9418-5337F1FB7EEA}" type="parTrans" cxnId="{6E134EF6-D5C6-4A94-A788-F90375FBDEFF}">
      <dgm:prSet/>
      <dgm:spPr/>
      <dgm:t>
        <a:bodyPr/>
        <a:lstStyle/>
        <a:p>
          <a:endParaRPr lang="en-US"/>
        </a:p>
      </dgm:t>
    </dgm:pt>
    <dgm:pt modelId="{97EB1AEF-64ED-493A-9B1F-415A504E74C3}" type="sibTrans" cxnId="{6E134EF6-D5C6-4A94-A788-F90375FBDEFF}">
      <dgm:prSet/>
      <dgm:spPr/>
      <dgm:t>
        <a:bodyPr/>
        <a:lstStyle/>
        <a:p>
          <a:endParaRPr lang="en-US"/>
        </a:p>
      </dgm:t>
    </dgm:pt>
    <dgm:pt modelId="{CE7E3D8C-E10A-4D25-8B4F-A921837FF77D}">
      <dgm:prSet phldrT="[Text]" custT="1"/>
      <dgm:spPr/>
      <dgm:t>
        <a:bodyPr lIns="73152" rIns="73152"/>
        <a:lstStyle/>
        <a:p>
          <a:pPr rtl="0"/>
          <a:r>
            <a:rPr lang="en-US" sz="3200" b="0" dirty="0" smtClean="0"/>
            <a:t>Habitable spaces</a:t>
          </a:r>
          <a:endParaRPr lang="en-US" sz="3200" b="0" dirty="0"/>
        </a:p>
      </dgm:t>
    </dgm:pt>
    <dgm:pt modelId="{F70328EC-18B9-4C7B-84FB-A68051E503E4}" type="parTrans" cxnId="{8E17D0FD-A685-4CAF-B572-DD59987EC171}">
      <dgm:prSet/>
      <dgm:spPr/>
      <dgm:t>
        <a:bodyPr/>
        <a:lstStyle/>
        <a:p>
          <a:endParaRPr lang="en-US"/>
        </a:p>
      </dgm:t>
    </dgm:pt>
    <dgm:pt modelId="{1D542C54-1684-4D52-97D3-340B5138F9E5}" type="sibTrans" cxnId="{8E17D0FD-A685-4CAF-B572-DD59987EC171}">
      <dgm:prSet/>
      <dgm:spPr/>
      <dgm:t>
        <a:bodyPr/>
        <a:lstStyle/>
        <a:p>
          <a:endParaRPr lang="en-US"/>
        </a:p>
      </dgm:t>
    </dgm:pt>
    <dgm:pt modelId="{059C09A4-8977-4FEB-89AD-1F67C7EB817D}">
      <dgm:prSet custT="1"/>
      <dgm:spPr/>
      <dgm:t>
        <a:bodyPr lIns="73152" rIns="73152"/>
        <a:lstStyle/>
        <a:p>
          <a:pPr rtl="0"/>
          <a:r>
            <a:rPr lang="en-US" sz="3200" b="0" dirty="0" smtClean="0"/>
            <a:t>Bathrooms and toilet rooms</a:t>
          </a:r>
        </a:p>
      </dgm:t>
    </dgm:pt>
    <dgm:pt modelId="{F1943ADB-6896-49E7-8744-F7062C23AA72}" type="parTrans" cxnId="{E639808D-DC30-49ED-8B50-8F171CC0FB6D}">
      <dgm:prSet/>
      <dgm:spPr/>
      <dgm:t>
        <a:bodyPr/>
        <a:lstStyle/>
        <a:p>
          <a:endParaRPr lang="en-US"/>
        </a:p>
      </dgm:t>
    </dgm:pt>
    <dgm:pt modelId="{F7F5D5C2-3E5C-4D9E-9A9D-7900D84DC5BD}" type="sibTrans" cxnId="{E639808D-DC30-49ED-8B50-8F171CC0FB6D}">
      <dgm:prSet/>
      <dgm:spPr/>
      <dgm:t>
        <a:bodyPr/>
        <a:lstStyle/>
        <a:p>
          <a:endParaRPr lang="en-US"/>
        </a:p>
      </dgm:t>
    </dgm:pt>
    <dgm:pt modelId="{A607B7C7-5D3A-4197-8FF6-62580A892046}" type="pres">
      <dgm:prSet presAssocID="{8C687F98-EBE1-4859-B109-2AC4FD4A19F3}" presName="Name0" presStyleCnt="0">
        <dgm:presLayoutVars>
          <dgm:dir/>
          <dgm:animLvl val="lvl"/>
          <dgm:resizeHandles val="exact"/>
        </dgm:presLayoutVars>
      </dgm:prSet>
      <dgm:spPr/>
      <dgm:t>
        <a:bodyPr/>
        <a:lstStyle/>
        <a:p>
          <a:endParaRPr lang="en-US"/>
        </a:p>
      </dgm:t>
    </dgm:pt>
    <dgm:pt modelId="{6D293A97-F261-4171-8F59-555EC9150D16}" type="pres">
      <dgm:prSet presAssocID="{6DB47C54-2235-4ABB-9809-EC74BAB9E332}" presName="composite" presStyleCnt="0"/>
      <dgm:spPr/>
    </dgm:pt>
    <dgm:pt modelId="{99B24CB8-8F4C-4508-820F-93E95DD06BBD}" type="pres">
      <dgm:prSet presAssocID="{6DB47C54-2235-4ABB-9809-EC74BAB9E332}" presName="parTx" presStyleLbl="alignNode1" presStyleIdx="0" presStyleCnt="2">
        <dgm:presLayoutVars>
          <dgm:chMax val="0"/>
          <dgm:chPref val="0"/>
          <dgm:bulletEnabled val="1"/>
        </dgm:presLayoutVars>
      </dgm:prSet>
      <dgm:spPr/>
      <dgm:t>
        <a:bodyPr/>
        <a:lstStyle/>
        <a:p>
          <a:endParaRPr lang="en-US"/>
        </a:p>
      </dgm:t>
    </dgm:pt>
    <dgm:pt modelId="{00A06867-DEA5-4008-A767-E09B0EA9147B}" type="pres">
      <dgm:prSet presAssocID="{6DB47C54-2235-4ABB-9809-EC74BAB9E332}" presName="desTx" presStyleLbl="alignAccFollowNode1" presStyleIdx="0" presStyleCnt="2">
        <dgm:presLayoutVars>
          <dgm:bulletEnabled val="1"/>
        </dgm:presLayoutVars>
      </dgm:prSet>
      <dgm:spPr/>
      <dgm:t>
        <a:bodyPr/>
        <a:lstStyle/>
        <a:p>
          <a:endParaRPr lang="en-US"/>
        </a:p>
      </dgm:t>
    </dgm:pt>
    <dgm:pt modelId="{5CC9790C-4A93-4409-BF29-74CEE0A66D86}" type="pres">
      <dgm:prSet presAssocID="{3D1E3BF8-CB20-494D-A6DF-F9CB178654BE}" presName="space" presStyleCnt="0"/>
      <dgm:spPr/>
    </dgm:pt>
    <dgm:pt modelId="{009EA709-3B76-4406-AD53-74DA7109DC9D}" type="pres">
      <dgm:prSet presAssocID="{9E5CB682-C820-46F6-8682-06DCDDF6550B}" presName="composite" presStyleCnt="0"/>
      <dgm:spPr/>
    </dgm:pt>
    <dgm:pt modelId="{DD37B0AD-7BB3-42C2-8E80-0AABCCB3A23D}" type="pres">
      <dgm:prSet presAssocID="{9E5CB682-C820-46F6-8682-06DCDDF6550B}" presName="parTx" presStyleLbl="alignNode1" presStyleIdx="1" presStyleCnt="2">
        <dgm:presLayoutVars>
          <dgm:chMax val="0"/>
          <dgm:chPref val="0"/>
          <dgm:bulletEnabled val="1"/>
        </dgm:presLayoutVars>
      </dgm:prSet>
      <dgm:spPr/>
      <dgm:t>
        <a:bodyPr/>
        <a:lstStyle/>
        <a:p>
          <a:endParaRPr lang="en-US"/>
        </a:p>
      </dgm:t>
    </dgm:pt>
    <dgm:pt modelId="{55CED7CD-9F6F-4221-85D4-770520BC6306}" type="pres">
      <dgm:prSet presAssocID="{9E5CB682-C820-46F6-8682-06DCDDF6550B}" presName="desTx" presStyleLbl="alignAccFollowNode1" presStyleIdx="1" presStyleCnt="2">
        <dgm:presLayoutVars>
          <dgm:bulletEnabled val="1"/>
        </dgm:presLayoutVars>
      </dgm:prSet>
      <dgm:spPr/>
      <dgm:t>
        <a:bodyPr/>
        <a:lstStyle/>
        <a:p>
          <a:endParaRPr lang="en-US"/>
        </a:p>
      </dgm:t>
    </dgm:pt>
  </dgm:ptLst>
  <dgm:cxnLst>
    <dgm:cxn modelId="{E639808D-DC30-49ED-8B50-8F171CC0FB6D}" srcId="{9E5CB682-C820-46F6-8682-06DCDDF6550B}" destId="{059C09A4-8977-4FEB-89AD-1F67C7EB817D}" srcOrd="0" destOrd="0" parTransId="{F1943ADB-6896-49E7-8744-F7062C23AA72}" sibTransId="{F7F5D5C2-3E5C-4D9E-9A9D-7900D84DC5BD}"/>
    <dgm:cxn modelId="{6E134EF6-D5C6-4A94-A788-F90375FBDEFF}" srcId="{8C687F98-EBE1-4859-B109-2AC4FD4A19F3}" destId="{9E5CB682-C820-46F6-8682-06DCDDF6550B}" srcOrd="1" destOrd="0" parTransId="{21B2F8C5-C7BB-4125-9418-5337F1FB7EEA}" sibTransId="{97EB1AEF-64ED-493A-9B1F-415A504E74C3}"/>
    <dgm:cxn modelId="{76C03852-30F7-4FA4-B58F-E78A258CE270}" type="presOf" srcId="{9E5CB682-C820-46F6-8682-06DCDDF6550B}" destId="{DD37B0AD-7BB3-42C2-8E80-0AABCCB3A23D}" srcOrd="0" destOrd="0" presId="urn:microsoft.com/office/officeart/2005/8/layout/hList1"/>
    <dgm:cxn modelId="{3036FCD3-6E8D-46CA-81F6-EE4C5C9B5079}" type="presOf" srcId="{CE7E3D8C-E10A-4D25-8B4F-A921837FF77D}" destId="{00A06867-DEA5-4008-A767-E09B0EA9147B}" srcOrd="0" destOrd="0" presId="urn:microsoft.com/office/officeart/2005/8/layout/hList1"/>
    <dgm:cxn modelId="{93DCE5BE-E83D-46BD-BFAD-40BC590DFC62}" srcId="{8C687F98-EBE1-4859-B109-2AC4FD4A19F3}" destId="{6DB47C54-2235-4ABB-9809-EC74BAB9E332}" srcOrd="0" destOrd="0" parTransId="{C68FCBC5-CE78-49BB-AD4B-D530C4EC6811}" sibTransId="{3D1E3BF8-CB20-494D-A6DF-F9CB178654BE}"/>
    <dgm:cxn modelId="{8E17D0FD-A685-4CAF-B572-DD59987EC171}" srcId="{6DB47C54-2235-4ABB-9809-EC74BAB9E332}" destId="{CE7E3D8C-E10A-4D25-8B4F-A921837FF77D}" srcOrd="0" destOrd="0" parTransId="{F70328EC-18B9-4C7B-84FB-A68051E503E4}" sibTransId="{1D542C54-1684-4D52-97D3-340B5138F9E5}"/>
    <dgm:cxn modelId="{E0A7D6DD-8D34-4E05-80BA-4221BA5E903E}" type="presOf" srcId="{8C687F98-EBE1-4859-B109-2AC4FD4A19F3}" destId="{A607B7C7-5D3A-4197-8FF6-62580A892046}" srcOrd="0" destOrd="0" presId="urn:microsoft.com/office/officeart/2005/8/layout/hList1"/>
    <dgm:cxn modelId="{DA750B86-08BA-47C9-811F-C905F8C11957}" type="presOf" srcId="{6DB47C54-2235-4ABB-9809-EC74BAB9E332}" destId="{99B24CB8-8F4C-4508-820F-93E95DD06BBD}" srcOrd="0" destOrd="0" presId="urn:microsoft.com/office/officeart/2005/8/layout/hList1"/>
    <dgm:cxn modelId="{4C7B1908-8250-44F6-8C14-9BC6656C190D}" type="presOf" srcId="{059C09A4-8977-4FEB-89AD-1F67C7EB817D}" destId="{55CED7CD-9F6F-4221-85D4-770520BC6306}" srcOrd="0" destOrd="0" presId="urn:microsoft.com/office/officeart/2005/8/layout/hList1"/>
    <dgm:cxn modelId="{ED8B30FE-F856-4DE5-978C-6A1BE8CB7EFF}" type="presParOf" srcId="{A607B7C7-5D3A-4197-8FF6-62580A892046}" destId="{6D293A97-F261-4171-8F59-555EC9150D16}" srcOrd="0" destOrd="0" presId="urn:microsoft.com/office/officeart/2005/8/layout/hList1"/>
    <dgm:cxn modelId="{F3EE60E0-5F64-4AA7-9D38-C10D48648064}" type="presParOf" srcId="{6D293A97-F261-4171-8F59-555EC9150D16}" destId="{99B24CB8-8F4C-4508-820F-93E95DD06BBD}" srcOrd="0" destOrd="0" presId="urn:microsoft.com/office/officeart/2005/8/layout/hList1"/>
    <dgm:cxn modelId="{88DDC2F3-1EB4-44C2-B0F4-161ED35FBA40}" type="presParOf" srcId="{6D293A97-F261-4171-8F59-555EC9150D16}" destId="{00A06867-DEA5-4008-A767-E09B0EA9147B}" srcOrd="1" destOrd="0" presId="urn:microsoft.com/office/officeart/2005/8/layout/hList1"/>
    <dgm:cxn modelId="{705EB2A4-3193-4AC7-B9AE-7ADC0C8EC2F4}" type="presParOf" srcId="{A607B7C7-5D3A-4197-8FF6-62580A892046}" destId="{5CC9790C-4A93-4409-BF29-74CEE0A66D86}" srcOrd="1" destOrd="0" presId="urn:microsoft.com/office/officeart/2005/8/layout/hList1"/>
    <dgm:cxn modelId="{0F35E333-85BD-41BD-B2E4-ADA25C0ACC31}" type="presParOf" srcId="{A607B7C7-5D3A-4197-8FF6-62580A892046}" destId="{009EA709-3B76-4406-AD53-74DA7109DC9D}" srcOrd="2" destOrd="0" presId="urn:microsoft.com/office/officeart/2005/8/layout/hList1"/>
    <dgm:cxn modelId="{A381800D-9D73-44FE-AA94-56FE1C2FA1B6}" type="presParOf" srcId="{009EA709-3B76-4406-AD53-74DA7109DC9D}" destId="{DD37B0AD-7BB3-42C2-8E80-0AABCCB3A23D}" srcOrd="0" destOrd="0" presId="urn:microsoft.com/office/officeart/2005/8/layout/hList1"/>
    <dgm:cxn modelId="{4A47C339-DF00-4A18-9D17-16A31A4EDE0C}" type="presParOf" srcId="{009EA709-3B76-4406-AD53-74DA7109DC9D}" destId="{55CED7CD-9F6F-4221-85D4-770520BC6306}"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C3F80-478F-430D-A9FF-DB745CA46274}">
      <dsp:nvSpPr>
        <dsp:cNvPr id="0" name=""/>
        <dsp:cNvSpPr/>
      </dsp:nvSpPr>
      <dsp:spPr>
        <a:xfrm>
          <a:off x="0" y="294759"/>
          <a:ext cx="8661302" cy="685363"/>
        </a:xfrm>
        <a:prstGeom prst="roundRect">
          <a:avLst/>
        </a:prstGeom>
        <a:solidFill>
          <a:schemeClr val="accent1">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73152" rIns="45720" bIns="73152" numCol="1" spcCol="1270" anchor="ctr" anchorCtr="0">
          <a:noAutofit/>
        </a:bodyPr>
        <a:lstStyle/>
        <a:p>
          <a:pPr lvl="0" algn="l" defTabSz="977900" rtl="0">
            <a:lnSpc>
              <a:spcPct val="90000"/>
            </a:lnSpc>
            <a:spcBef>
              <a:spcPct val="0"/>
            </a:spcBef>
            <a:spcAft>
              <a:spcPct val="35000"/>
            </a:spcAft>
          </a:pPr>
          <a:r>
            <a:rPr lang="en-US" sz="2200" b="1" kern="1200" cap="all" baseline="0" dirty="0" smtClean="0"/>
            <a:t>Name </a:t>
          </a:r>
          <a:r>
            <a:rPr lang="en-US" sz="2200" b="1" kern="1200" dirty="0" smtClean="0"/>
            <a:t>five unhealthy conditions associated with poor ventilation.</a:t>
          </a:r>
          <a:endParaRPr lang="en-US" sz="2200" b="1" kern="1200" dirty="0"/>
        </a:p>
      </dsp:txBody>
      <dsp:txXfrm>
        <a:off x="0" y="294759"/>
        <a:ext cx="8661302" cy="685363"/>
      </dsp:txXfrm>
    </dsp:sp>
    <dsp:sp modelId="{93CB7E67-CBC6-4E18-B5D3-E2D972960267}">
      <dsp:nvSpPr>
        <dsp:cNvPr id="0" name=""/>
        <dsp:cNvSpPr/>
      </dsp:nvSpPr>
      <dsp:spPr>
        <a:xfrm>
          <a:off x="0" y="1082265"/>
          <a:ext cx="8661302" cy="910835"/>
        </a:xfrm>
        <a:prstGeom prst="roundRect">
          <a:avLst/>
        </a:prstGeom>
        <a:solidFill>
          <a:schemeClr val="accent6">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83820" rIns="45720" bIns="83820" numCol="1" spcCol="1270" anchor="ctr" anchorCtr="0">
          <a:noAutofit/>
        </a:bodyPr>
        <a:lstStyle/>
        <a:p>
          <a:pPr lvl="0" algn="l" defTabSz="977900" rtl="0">
            <a:lnSpc>
              <a:spcPct val="90000"/>
            </a:lnSpc>
            <a:spcBef>
              <a:spcPct val="0"/>
            </a:spcBef>
            <a:spcAft>
              <a:spcPct val="35000"/>
            </a:spcAft>
          </a:pPr>
          <a:r>
            <a:rPr lang="en-US" sz="2200" b="1" kern="1200" cap="all" baseline="0" dirty="0" smtClean="0"/>
            <a:t>List</a:t>
          </a:r>
          <a:r>
            <a:rPr lang="en-US" sz="2200" b="1" kern="1200" dirty="0" smtClean="0"/>
            <a:t> five things ( e.g. a room, appliance, mechanical system) in a household that need ventilation.</a:t>
          </a:r>
          <a:endParaRPr lang="en-US" sz="2200" b="1" kern="1200" dirty="0"/>
        </a:p>
      </dsp:txBody>
      <dsp:txXfrm>
        <a:off x="0" y="1082265"/>
        <a:ext cx="8661302" cy="910835"/>
      </dsp:txXfrm>
    </dsp:sp>
    <dsp:sp modelId="{A2DD131C-EEDA-420F-ACC4-15CB2B8B5B5D}">
      <dsp:nvSpPr>
        <dsp:cNvPr id="0" name=""/>
        <dsp:cNvSpPr/>
      </dsp:nvSpPr>
      <dsp:spPr>
        <a:xfrm>
          <a:off x="0" y="2081174"/>
          <a:ext cx="8661302" cy="685363"/>
        </a:xfrm>
        <a:prstGeom prst="roundRect">
          <a:avLst/>
        </a:prstGeom>
        <a:solidFill>
          <a:schemeClr val="tx1">
            <a:lumMod val="90000"/>
            <a:lumOff val="1000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83820" rIns="45720" bIns="83820" numCol="1" spcCol="1270" anchor="ctr" anchorCtr="0">
          <a:noAutofit/>
        </a:bodyPr>
        <a:lstStyle/>
        <a:p>
          <a:pPr lvl="0" algn="l" defTabSz="977900" rtl="0">
            <a:lnSpc>
              <a:spcPct val="90000"/>
            </a:lnSpc>
            <a:spcBef>
              <a:spcPct val="0"/>
            </a:spcBef>
            <a:spcAft>
              <a:spcPct val="35000"/>
            </a:spcAft>
          </a:pPr>
          <a:r>
            <a:rPr lang="en-US" sz="2200" b="1" kern="1200" cap="all" baseline="0" dirty="0" smtClean="0"/>
            <a:t>Name</a:t>
          </a:r>
          <a:r>
            <a:rPr lang="en-US" sz="2200" b="1" kern="1200" dirty="0" smtClean="0"/>
            <a:t> three things that power airflow in a building.</a:t>
          </a:r>
          <a:endParaRPr lang="en-US" sz="2200" b="1" kern="1200" dirty="0"/>
        </a:p>
      </dsp:txBody>
      <dsp:txXfrm>
        <a:off x="0" y="2081174"/>
        <a:ext cx="8661302" cy="685363"/>
      </dsp:txXfrm>
    </dsp:sp>
    <dsp:sp modelId="{17283AA3-C1AE-497E-8F54-F52EA68CF1AC}">
      <dsp:nvSpPr>
        <dsp:cNvPr id="0" name=""/>
        <dsp:cNvSpPr/>
      </dsp:nvSpPr>
      <dsp:spPr>
        <a:xfrm>
          <a:off x="0" y="2868667"/>
          <a:ext cx="8661302" cy="732539"/>
        </a:xfrm>
        <a:prstGeom prst="roundRect">
          <a:avLst/>
        </a:prstGeom>
        <a:solidFill>
          <a:schemeClr val="accent1">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83820" rIns="45720" bIns="83820" numCol="1" spcCol="1270" anchor="ctr" anchorCtr="0">
          <a:noAutofit/>
        </a:bodyPr>
        <a:lstStyle/>
        <a:p>
          <a:pPr lvl="0" algn="l" defTabSz="977900" rtl="0">
            <a:lnSpc>
              <a:spcPct val="90000"/>
            </a:lnSpc>
            <a:spcBef>
              <a:spcPct val="0"/>
            </a:spcBef>
            <a:spcAft>
              <a:spcPct val="35000"/>
            </a:spcAft>
          </a:pPr>
          <a:r>
            <a:rPr lang="en-US" sz="2200" b="1" kern="1200" cap="all" baseline="0" dirty="0" smtClean="0"/>
            <a:t>List</a:t>
          </a:r>
          <a:r>
            <a:rPr lang="en-US" sz="2200" b="1" kern="1200" dirty="0" smtClean="0"/>
            <a:t> three household contaminants that can be removed by ventilation.</a:t>
          </a:r>
          <a:endParaRPr lang="en-US" sz="2200" b="1" kern="1200" dirty="0"/>
        </a:p>
      </dsp:txBody>
      <dsp:txXfrm>
        <a:off x="0" y="2868667"/>
        <a:ext cx="8661302" cy="732539"/>
      </dsp:txXfrm>
    </dsp:sp>
    <dsp:sp modelId="{96B512BB-9033-4E9B-93BF-A2372FB8D036}">
      <dsp:nvSpPr>
        <dsp:cNvPr id="0" name=""/>
        <dsp:cNvSpPr/>
      </dsp:nvSpPr>
      <dsp:spPr>
        <a:xfrm>
          <a:off x="0" y="3675202"/>
          <a:ext cx="8661302" cy="685363"/>
        </a:xfrm>
        <a:prstGeom prst="roundRect">
          <a:avLst/>
        </a:prstGeom>
        <a:solidFill>
          <a:schemeClr val="accent6">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83820" rIns="45720" bIns="83820" numCol="1" spcCol="1270" anchor="ctr" anchorCtr="0">
          <a:noAutofit/>
        </a:bodyPr>
        <a:lstStyle/>
        <a:p>
          <a:pPr lvl="0" algn="l" defTabSz="977900" rtl="0">
            <a:lnSpc>
              <a:spcPct val="90000"/>
            </a:lnSpc>
            <a:spcBef>
              <a:spcPct val="0"/>
            </a:spcBef>
            <a:spcAft>
              <a:spcPct val="35000"/>
            </a:spcAft>
          </a:pPr>
          <a:r>
            <a:rPr lang="en-US" sz="2200" b="1" kern="1200" cap="all" baseline="0" dirty="0" smtClean="0"/>
            <a:t>Describe</a:t>
          </a:r>
          <a:r>
            <a:rPr lang="en-US" sz="2200" b="1" kern="1200" dirty="0" smtClean="0"/>
            <a:t> two ways ventilation reduces air contaminant levels.</a:t>
          </a:r>
          <a:endParaRPr lang="en-US" sz="2200" b="1" kern="1200" dirty="0"/>
        </a:p>
      </dsp:txBody>
      <dsp:txXfrm>
        <a:off x="0" y="3675202"/>
        <a:ext cx="8661302" cy="685363"/>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732C48-1E9B-49BE-A6E6-6631E8F1F803}">
      <dsp:nvSpPr>
        <dsp:cNvPr id="0" name=""/>
        <dsp:cNvSpPr/>
      </dsp:nvSpPr>
      <dsp:spPr>
        <a:xfrm>
          <a:off x="3423" y="23105"/>
          <a:ext cx="2524531"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dirty="0" smtClean="0"/>
            <a:t>302.6</a:t>
          </a:r>
        </a:p>
      </dsp:txBody>
      <dsp:txXfrm>
        <a:off x="3423" y="23105"/>
        <a:ext cx="2524531" cy="950400"/>
      </dsp:txXfrm>
    </dsp:sp>
    <dsp:sp modelId="{ACDCE5E0-37F5-4A16-874C-D6F95D2CB55A}">
      <dsp:nvSpPr>
        <dsp:cNvPr id="0" name=""/>
        <dsp:cNvSpPr/>
      </dsp:nvSpPr>
      <dsp:spPr>
        <a:xfrm>
          <a:off x="3423" y="973505"/>
          <a:ext cx="2524531" cy="14493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152" tIns="170688" rIns="73152" bIns="256032" numCol="1" spcCol="1270" anchor="t" anchorCtr="0">
          <a:noAutofit/>
        </a:bodyPr>
        <a:lstStyle/>
        <a:p>
          <a:pPr marL="285750" lvl="1" indent="-285750" algn="l" defTabSz="1422400" rtl="0">
            <a:lnSpc>
              <a:spcPct val="90000"/>
            </a:lnSpc>
            <a:spcBef>
              <a:spcPct val="0"/>
            </a:spcBef>
            <a:spcAft>
              <a:spcPct val="15000"/>
            </a:spcAft>
            <a:buChar char="••"/>
          </a:pPr>
          <a:r>
            <a:rPr lang="en-US" sz="3200" b="0" kern="1200" dirty="0" smtClean="0"/>
            <a:t>Exhaust vents</a:t>
          </a:r>
        </a:p>
      </dsp:txBody>
      <dsp:txXfrm>
        <a:off x="3423" y="973505"/>
        <a:ext cx="2524531" cy="1449359"/>
      </dsp:txXfrm>
    </dsp:sp>
    <dsp:sp modelId="{7B0023B5-405E-4F17-BFA7-57C928CE3C24}">
      <dsp:nvSpPr>
        <dsp:cNvPr id="0" name=""/>
        <dsp:cNvSpPr/>
      </dsp:nvSpPr>
      <dsp:spPr>
        <a:xfrm>
          <a:off x="2902896" y="23105"/>
          <a:ext cx="267815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dirty="0" smtClean="0"/>
            <a:t>403.4</a:t>
          </a:r>
          <a:endParaRPr lang="en-US" sz="2600" b="0" kern="1200" dirty="0" smtClean="0"/>
        </a:p>
      </dsp:txBody>
      <dsp:txXfrm>
        <a:off x="2902896" y="23105"/>
        <a:ext cx="2678150" cy="950400"/>
      </dsp:txXfrm>
    </dsp:sp>
    <dsp:sp modelId="{452A34C3-ECE0-47B2-A3E0-D8A26913B4CD}">
      <dsp:nvSpPr>
        <dsp:cNvPr id="0" name=""/>
        <dsp:cNvSpPr/>
      </dsp:nvSpPr>
      <dsp:spPr>
        <a:xfrm>
          <a:off x="2902896" y="973505"/>
          <a:ext cx="2678150" cy="14493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152" tIns="170688" rIns="73152" bIns="256032" numCol="1" spcCol="1270" anchor="t" anchorCtr="0">
          <a:noAutofit/>
        </a:bodyPr>
        <a:lstStyle/>
        <a:p>
          <a:pPr marL="285750" lvl="1" indent="-285750" algn="l" defTabSz="1422400" rtl="0">
            <a:lnSpc>
              <a:spcPct val="90000"/>
            </a:lnSpc>
            <a:spcBef>
              <a:spcPct val="0"/>
            </a:spcBef>
            <a:spcAft>
              <a:spcPct val="15000"/>
            </a:spcAft>
            <a:buChar char="••"/>
          </a:pPr>
          <a:r>
            <a:rPr lang="en-US" sz="3200" b="0" kern="1200" dirty="0" smtClean="0"/>
            <a:t>Process ventilation </a:t>
          </a:r>
        </a:p>
      </dsp:txBody>
      <dsp:txXfrm>
        <a:off x="2902896" y="973505"/>
        <a:ext cx="2678150" cy="1449359"/>
      </dsp:txXfrm>
    </dsp:sp>
    <dsp:sp modelId="{23DD4E70-3A81-472A-A0E8-E429CD6AAD5D}">
      <dsp:nvSpPr>
        <dsp:cNvPr id="0" name=""/>
        <dsp:cNvSpPr/>
      </dsp:nvSpPr>
      <dsp:spPr>
        <a:xfrm>
          <a:off x="5955987" y="23105"/>
          <a:ext cx="2678150"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dirty="0" smtClean="0"/>
            <a:t>403.5</a:t>
          </a:r>
        </a:p>
      </dsp:txBody>
      <dsp:txXfrm>
        <a:off x="5955987" y="23105"/>
        <a:ext cx="2678150" cy="950400"/>
      </dsp:txXfrm>
    </dsp:sp>
    <dsp:sp modelId="{D2CA8295-976D-4318-8003-0692D56CD8B0}">
      <dsp:nvSpPr>
        <dsp:cNvPr id="0" name=""/>
        <dsp:cNvSpPr/>
      </dsp:nvSpPr>
      <dsp:spPr>
        <a:xfrm>
          <a:off x="5955987" y="973505"/>
          <a:ext cx="2678150" cy="14493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152" tIns="170688" rIns="73152" bIns="256032" numCol="1" spcCol="1270" anchor="t" anchorCtr="0">
          <a:noAutofit/>
        </a:bodyPr>
        <a:lstStyle/>
        <a:p>
          <a:pPr marL="285750" lvl="1" indent="-285750" algn="l" defTabSz="1422400" rtl="0">
            <a:lnSpc>
              <a:spcPct val="90000"/>
            </a:lnSpc>
            <a:spcBef>
              <a:spcPct val="0"/>
            </a:spcBef>
            <a:spcAft>
              <a:spcPct val="15000"/>
            </a:spcAft>
            <a:buChar char="••"/>
          </a:pPr>
          <a:r>
            <a:rPr lang="en-US" sz="3200" b="0" kern="1200" dirty="0" smtClean="0"/>
            <a:t>Clothes dryer exhaust</a:t>
          </a:r>
        </a:p>
      </dsp:txBody>
      <dsp:txXfrm>
        <a:off x="5955987" y="973505"/>
        <a:ext cx="2678150" cy="1449359"/>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B24CB8-8F4C-4508-820F-93E95DD06BBD}">
      <dsp:nvSpPr>
        <dsp:cNvPr id="0" name=""/>
        <dsp:cNvSpPr/>
      </dsp:nvSpPr>
      <dsp:spPr>
        <a:xfrm>
          <a:off x="3726" y="18261"/>
          <a:ext cx="2070821" cy="8283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dirty="0" smtClean="0"/>
            <a:t>603.2</a:t>
          </a:r>
          <a:endParaRPr lang="en-US" sz="3200" kern="1200" dirty="0"/>
        </a:p>
      </dsp:txBody>
      <dsp:txXfrm>
        <a:off x="3726" y="18261"/>
        <a:ext cx="2070821" cy="828328"/>
      </dsp:txXfrm>
    </dsp:sp>
    <dsp:sp modelId="{00A06867-DEA5-4008-A767-E09B0EA9147B}">
      <dsp:nvSpPr>
        <dsp:cNvPr id="0" name=""/>
        <dsp:cNvSpPr/>
      </dsp:nvSpPr>
      <dsp:spPr>
        <a:xfrm>
          <a:off x="3726" y="846589"/>
          <a:ext cx="2070821" cy="1581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8016" rIns="91440" bIns="192024" numCol="1" spcCol="1270" anchor="t" anchorCtr="0">
          <a:noAutofit/>
        </a:bodyPr>
        <a:lstStyle/>
        <a:p>
          <a:pPr marL="228600" lvl="1" indent="-228600" algn="l" defTabSz="1066800" rtl="0">
            <a:lnSpc>
              <a:spcPct val="90000"/>
            </a:lnSpc>
            <a:spcBef>
              <a:spcPct val="0"/>
            </a:spcBef>
            <a:spcAft>
              <a:spcPct val="15000"/>
            </a:spcAft>
            <a:buChar char="••"/>
          </a:pPr>
          <a:r>
            <a:rPr lang="en-US" sz="2400" b="0" kern="1200" dirty="0" smtClean="0"/>
            <a:t>Removal of combustion products</a:t>
          </a:r>
        </a:p>
      </dsp:txBody>
      <dsp:txXfrm>
        <a:off x="3726" y="846589"/>
        <a:ext cx="2070821" cy="1581120"/>
      </dsp:txXfrm>
    </dsp:sp>
    <dsp:sp modelId="{CD256E3E-43FF-4DF5-9DB5-7A42AF904B80}">
      <dsp:nvSpPr>
        <dsp:cNvPr id="0" name=""/>
        <dsp:cNvSpPr/>
      </dsp:nvSpPr>
      <dsp:spPr>
        <a:xfrm>
          <a:off x="2364463" y="18261"/>
          <a:ext cx="1547897" cy="8283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smtClean="0"/>
            <a:t>607.1</a:t>
          </a:r>
          <a:endParaRPr lang="en-US" sz="3200" kern="1200" dirty="0" smtClean="0"/>
        </a:p>
      </dsp:txBody>
      <dsp:txXfrm>
        <a:off x="2364463" y="18261"/>
        <a:ext cx="1547897" cy="828328"/>
      </dsp:txXfrm>
    </dsp:sp>
    <dsp:sp modelId="{F2888C3B-A882-4C1D-845E-77017F1E49B0}">
      <dsp:nvSpPr>
        <dsp:cNvPr id="0" name=""/>
        <dsp:cNvSpPr/>
      </dsp:nvSpPr>
      <dsp:spPr>
        <a:xfrm>
          <a:off x="2364463" y="846589"/>
          <a:ext cx="1547897" cy="1581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8016" rIns="91440" bIns="192024" numCol="1" spcCol="1270" anchor="t" anchorCtr="0">
          <a:noAutofit/>
        </a:bodyPr>
        <a:lstStyle/>
        <a:p>
          <a:pPr marL="228600" lvl="1" indent="-228600" algn="l" defTabSz="1066800" rtl="0">
            <a:lnSpc>
              <a:spcPct val="90000"/>
            </a:lnSpc>
            <a:spcBef>
              <a:spcPct val="0"/>
            </a:spcBef>
            <a:spcAft>
              <a:spcPct val="15000"/>
            </a:spcAft>
            <a:buChar char="••"/>
          </a:pPr>
          <a:r>
            <a:rPr lang="en-US" sz="2400" b="0" kern="1200" smtClean="0"/>
            <a:t>General</a:t>
          </a:r>
          <a:endParaRPr lang="en-US" sz="2400" b="0" kern="1200" dirty="0" smtClean="0"/>
        </a:p>
      </dsp:txBody>
      <dsp:txXfrm>
        <a:off x="2364463" y="846589"/>
        <a:ext cx="1547897" cy="1581120"/>
      </dsp:txXfrm>
    </dsp:sp>
    <dsp:sp modelId="{5CAEB20B-FEDA-49BD-A161-F294E52ADC80}">
      <dsp:nvSpPr>
        <dsp:cNvPr id="0" name=""/>
        <dsp:cNvSpPr/>
      </dsp:nvSpPr>
      <dsp:spPr>
        <a:xfrm>
          <a:off x="4202276" y="18261"/>
          <a:ext cx="2070821" cy="8283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dirty="0" smtClean="0"/>
            <a:t>603.5</a:t>
          </a:r>
          <a:endParaRPr lang="en-US" sz="3200" kern="1200" dirty="0" smtClean="0"/>
        </a:p>
      </dsp:txBody>
      <dsp:txXfrm>
        <a:off x="4202276" y="18261"/>
        <a:ext cx="2070821" cy="828328"/>
      </dsp:txXfrm>
    </dsp:sp>
    <dsp:sp modelId="{C54A4769-6CA7-4775-9682-23F813D96315}">
      <dsp:nvSpPr>
        <dsp:cNvPr id="0" name=""/>
        <dsp:cNvSpPr/>
      </dsp:nvSpPr>
      <dsp:spPr>
        <a:xfrm>
          <a:off x="4202276" y="846589"/>
          <a:ext cx="2070821" cy="1581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8016" rIns="91440" bIns="192024" numCol="1" spcCol="1270" anchor="t" anchorCtr="0">
          <a:noAutofit/>
        </a:bodyPr>
        <a:lstStyle/>
        <a:p>
          <a:pPr marL="228600" lvl="1" indent="-228600" algn="l" defTabSz="1066800" rtl="0">
            <a:lnSpc>
              <a:spcPct val="90000"/>
            </a:lnSpc>
            <a:spcBef>
              <a:spcPct val="0"/>
            </a:spcBef>
            <a:spcAft>
              <a:spcPct val="15000"/>
            </a:spcAft>
            <a:buChar char="••"/>
          </a:pPr>
          <a:r>
            <a:rPr lang="en-US" sz="2400" b="0" kern="1200" dirty="0" smtClean="0"/>
            <a:t>Combustion air</a:t>
          </a:r>
        </a:p>
      </dsp:txBody>
      <dsp:txXfrm>
        <a:off x="4202276" y="846589"/>
        <a:ext cx="2070821" cy="1581120"/>
      </dsp:txXfrm>
    </dsp:sp>
    <dsp:sp modelId="{7CA33FA5-107A-46AF-B839-19658CF9C307}">
      <dsp:nvSpPr>
        <dsp:cNvPr id="0" name=""/>
        <dsp:cNvSpPr/>
      </dsp:nvSpPr>
      <dsp:spPr>
        <a:xfrm>
          <a:off x="6563013" y="18261"/>
          <a:ext cx="2070821" cy="82832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smtClean="0"/>
            <a:t>505.4</a:t>
          </a:r>
          <a:endParaRPr lang="en-US" sz="3200" kern="1200" dirty="0" smtClean="0"/>
        </a:p>
      </dsp:txBody>
      <dsp:txXfrm>
        <a:off x="6563013" y="18261"/>
        <a:ext cx="2070821" cy="828328"/>
      </dsp:txXfrm>
    </dsp:sp>
    <dsp:sp modelId="{61408DA6-E173-4F1C-A715-D7F58BC434A7}">
      <dsp:nvSpPr>
        <dsp:cNvPr id="0" name=""/>
        <dsp:cNvSpPr/>
      </dsp:nvSpPr>
      <dsp:spPr>
        <a:xfrm>
          <a:off x="6563013" y="846589"/>
          <a:ext cx="2070821" cy="15811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8016" rIns="91440" bIns="192024" numCol="1" spcCol="1270" anchor="t" anchorCtr="0">
          <a:noAutofit/>
        </a:bodyPr>
        <a:lstStyle/>
        <a:p>
          <a:pPr marL="228600" lvl="1" indent="-228600" algn="l" defTabSz="1066800">
            <a:lnSpc>
              <a:spcPct val="90000"/>
            </a:lnSpc>
            <a:spcBef>
              <a:spcPct val="0"/>
            </a:spcBef>
            <a:spcAft>
              <a:spcPct val="15000"/>
            </a:spcAft>
            <a:buChar char="••"/>
          </a:pPr>
          <a:r>
            <a:rPr lang="en-US" sz="2400" b="0" kern="1200" smtClean="0"/>
            <a:t>Water heating facilities</a:t>
          </a:r>
          <a:endParaRPr lang="en-US" sz="2400" b="0" kern="1200" dirty="0" smtClean="0"/>
        </a:p>
      </dsp:txBody>
      <dsp:txXfrm>
        <a:off x="6563013" y="846589"/>
        <a:ext cx="2070821" cy="158112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1C3F80-478F-430D-A9FF-DB745CA46274}">
      <dsp:nvSpPr>
        <dsp:cNvPr id="0" name=""/>
        <dsp:cNvSpPr/>
      </dsp:nvSpPr>
      <dsp:spPr>
        <a:xfrm>
          <a:off x="0" y="294759"/>
          <a:ext cx="8661302" cy="685363"/>
        </a:xfrm>
        <a:prstGeom prst="roundRect">
          <a:avLst/>
        </a:prstGeom>
        <a:solidFill>
          <a:schemeClr val="accent1">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73152" rIns="45720" bIns="73152" numCol="1" spcCol="1270" anchor="ctr" anchorCtr="0">
          <a:noAutofit/>
        </a:bodyPr>
        <a:lstStyle/>
        <a:p>
          <a:pPr lvl="0" algn="l" defTabSz="977900" rtl="0">
            <a:lnSpc>
              <a:spcPct val="90000"/>
            </a:lnSpc>
            <a:spcBef>
              <a:spcPct val="0"/>
            </a:spcBef>
            <a:spcAft>
              <a:spcPct val="35000"/>
            </a:spcAft>
          </a:pPr>
          <a:r>
            <a:rPr lang="en-US" sz="2200" b="1" kern="1200" cap="all" baseline="0" dirty="0" smtClean="0"/>
            <a:t>Name </a:t>
          </a:r>
          <a:r>
            <a:rPr lang="en-US" sz="2200" b="1" kern="1200" dirty="0" smtClean="0"/>
            <a:t>five unhealthy conditions associated with poor ventilation.</a:t>
          </a:r>
          <a:endParaRPr lang="en-US" sz="2200" b="1" kern="1200" dirty="0"/>
        </a:p>
      </dsp:txBody>
      <dsp:txXfrm>
        <a:off x="0" y="294759"/>
        <a:ext cx="8661302" cy="685363"/>
      </dsp:txXfrm>
    </dsp:sp>
    <dsp:sp modelId="{93CB7E67-CBC6-4E18-B5D3-E2D972960267}">
      <dsp:nvSpPr>
        <dsp:cNvPr id="0" name=""/>
        <dsp:cNvSpPr/>
      </dsp:nvSpPr>
      <dsp:spPr>
        <a:xfrm>
          <a:off x="0" y="1082265"/>
          <a:ext cx="8661302" cy="910835"/>
        </a:xfrm>
        <a:prstGeom prst="roundRect">
          <a:avLst/>
        </a:prstGeom>
        <a:solidFill>
          <a:schemeClr val="accent6">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83820" rIns="45720" bIns="83820" numCol="1" spcCol="1270" anchor="ctr" anchorCtr="0">
          <a:noAutofit/>
        </a:bodyPr>
        <a:lstStyle/>
        <a:p>
          <a:pPr lvl="0" algn="l" defTabSz="977900" rtl="0">
            <a:lnSpc>
              <a:spcPct val="90000"/>
            </a:lnSpc>
            <a:spcBef>
              <a:spcPct val="0"/>
            </a:spcBef>
            <a:spcAft>
              <a:spcPct val="35000"/>
            </a:spcAft>
          </a:pPr>
          <a:r>
            <a:rPr lang="en-US" sz="2200" b="1" kern="1200" cap="all" baseline="0" dirty="0" smtClean="0"/>
            <a:t>List</a:t>
          </a:r>
          <a:r>
            <a:rPr lang="en-US" sz="2200" b="1" kern="1200" dirty="0" smtClean="0"/>
            <a:t> five things ( e.g. a room, appliance, mechanical system) in a household that need ventilation.</a:t>
          </a:r>
          <a:endParaRPr lang="en-US" sz="2200" b="1" kern="1200" dirty="0"/>
        </a:p>
      </dsp:txBody>
      <dsp:txXfrm>
        <a:off x="0" y="1082265"/>
        <a:ext cx="8661302" cy="910835"/>
      </dsp:txXfrm>
    </dsp:sp>
    <dsp:sp modelId="{A2DD131C-EEDA-420F-ACC4-15CB2B8B5B5D}">
      <dsp:nvSpPr>
        <dsp:cNvPr id="0" name=""/>
        <dsp:cNvSpPr/>
      </dsp:nvSpPr>
      <dsp:spPr>
        <a:xfrm>
          <a:off x="0" y="2081174"/>
          <a:ext cx="8661302" cy="685363"/>
        </a:xfrm>
        <a:prstGeom prst="roundRect">
          <a:avLst/>
        </a:prstGeom>
        <a:solidFill>
          <a:schemeClr val="tx1">
            <a:lumMod val="90000"/>
            <a:lumOff val="1000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83820" rIns="45720" bIns="83820" numCol="1" spcCol="1270" anchor="ctr" anchorCtr="0">
          <a:noAutofit/>
        </a:bodyPr>
        <a:lstStyle/>
        <a:p>
          <a:pPr lvl="0" algn="l" defTabSz="977900" rtl="0">
            <a:lnSpc>
              <a:spcPct val="90000"/>
            </a:lnSpc>
            <a:spcBef>
              <a:spcPct val="0"/>
            </a:spcBef>
            <a:spcAft>
              <a:spcPct val="35000"/>
            </a:spcAft>
          </a:pPr>
          <a:r>
            <a:rPr lang="en-US" sz="2200" b="1" kern="1200" cap="all" baseline="0" dirty="0" smtClean="0"/>
            <a:t>Name</a:t>
          </a:r>
          <a:r>
            <a:rPr lang="en-US" sz="2200" b="1" kern="1200" dirty="0" smtClean="0"/>
            <a:t> three things that power airflow in a building.</a:t>
          </a:r>
          <a:endParaRPr lang="en-US" sz="2200" b="1" kern="1200" dirty="0"/>
        </a:p>
      </dsp:txBody>
      <dsp:txXfrm>
        <a:off x="0" y="2081174"/>
        <a:ext cx="8661302" cy="685363"/>
      </dsp:txXfrm>
    </dsp:sp>
    <dsp:sp modelId="{17283AA3-C1AE-497E-8F54-F52EA68CF1AC}">
      <dsp:nvSpPr>
        <dsp:cNvPr id="0" name=""/>
        <dsp:cNvSpPr/>
      </dsp:nvSpPr>
      <dsp:spPr>
        <a:xfrm>
          <a:off x="0" y="2868667"/>
          <a:ext cx="8661302" cy="732539"/>
        </a:xfrm>
        <a:prstGeom prst="roundRect">
          <a:avLst/>
        </a:prstGeom>
        <a:solidFill>
          <a:schemeClr val="accent1">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83820" rIns="45720" bIns="83820" numCol="1" spcCol="1270" anchor="ctr" anchorCtr="0">
          <a:noAutofit/>
        </a:bodyPr>
        <a:lstStyle/>
        <a:p>
          <a:pPr lvl="0" algn="l" defTabSz="977900" rtl="0">
            <a:lnSpc>
              <a:spcPct val="90000"/>
            </a:lnSpc>
            <a:spcBef>
              <a:spcPct val="0"/>
            </a:spcBef>
            <a:spcAft>
              <a:spcPct val="35000"/>
            </a:spcAft>
          </a:pPr>
          <a:r>
            <a:rPr lang="en-US" sz="2200" b="1" kern="1200" cap="all" baseline="0" dirty="0" smtClean="0"/>
            <a:t>List</a:t>
          </a:r>
          <a:r>
            <a:rPr lang="en-US" sz="2200" b="1" kern="1200" dirty="0" smtClean="0"/>
            <a:t> three household contaminants that can be removed by ventilation.</a:t>
          </a:r>
          <a:endParaRPr lang="en-US" sz="2200" b="1" kern="1200" dirty="0"/>
        </a:p>
      </dsp:txBody>
      <dsp:txXfrm>
        <a:off x="0" y="2868667"/>
        <a:ext cx="8661302" cy="732539"/>
      </dsp:txXfrm>
    </dsp:sp>
    <dsp:sp modelId="{96B512BB-9033-4E9B-93BF-A2372FB8D036}">
      <dsp:nvSpPr>
        <dsp:cNvPr id="0" name=""/>
        <dsp:cNvSpPr/>
      </dsp:nvSpPr>
      <dsp:spPr>
        <a:xfrm>
          <a:off x="0" y="3675202"/>
          <a:ext cx="8661302" cy="685363"/>
        </a:xfrm>
        <a:prstGeom prst="roundRect">
          <a:avLst/>
        </a:prstGeom>
        <a:solidFill>
          <a:schemeClr val="accent6">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83820" rIns="45720" bIns="83820" numCol="1" spcCol="1270" anchor="ctr" anchorCtr="0">
          <a:noAutofit/>
        </a:bodyPr>
        <a:lstStyle/>
        <a:p>
          <a:pPr lvl="0" algn="l" defTabSz="977900" rtl="0">
            <a:lnSpc>
              <a:spcPct val="90000"/>
            </a:lnSpc>
            <a:spcBef>
              <a:spcPct val="0"/>
            </a:spcBef>
            <a:spcAft>
              <a:spcPct val="35000"/>
            </a:spcAft>
          </a:pPr>
          <a:r>
            <a:rPr lang="en-US" sz="2200" b="1" kern="1200" cap="all" baseline="0" dirty="0" smtClean="0"/>
            <a:t>Describe</a:t>
          </a:r>
          <a:r>
            <a:rPr lang="en-US" sz="2200" b="1" kern="1200" dirty="0" smtClean="0"/>
            <a:t> two ways ventilation reduces air contaminant levels.</a:t>
          </a:r>
          <a:endParaRPr lang="en-US" sz="2200" b="1" kern="1200" dirty="0"/>
        </a:p>
      </dsp:txBody>
      <dsp:txXfrm>
        <a:off x="0" y="3675202"/>
        <a:ext cx="8661302" cy="68536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E13C99-9432-4AF0-B290-1D42E2495275}">
      <dsp:nvSpPr>
        <dsp:cNvPr id="0" name=""/>
        <dsp:cNvSpPr/>
      </dsp:nvSpPr>
      <dsp:spPr>
        <a:xfrm>
          <a:off x="0" y="26559"/>
          <a:ext cx="6642339" cy="991832"/>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kern="1200" dirty="0" smtClean="0"/>
            <a:t>Pollutants found in concentrations </a:t>
          </a:r>
          <a:r>
            <a:rPr lang="en-US" sz="3000" b="1" kern="1200" dirty="0" smtClean="0"/>
            <a:t>2-5 times higher indoors </a:t>
          </a:r>
          <a:r>
            <a:rPr lang="en-US" sz="3000" kern="1200" dirty="0" smtClean="0"/>
            <a:t>than outdoors. </a:t>
          </a:r>
          <a:endParaRPr lang="en-US" sz="3000" kern="1200" dirty="0"/>
        </a:p>
      </dsp:txBody>
      <dsp:txXfrm>
        <a:off x="0" y="26559"/>
        <a:ext cx="6642339" cy="991832"/>
      </dsp:txXfrm>
    </dsp:sp>
    <dsp:sp modelId="{FA6EE585-EC08-48BD-97A9-30EBFE039BE6}">
      <dsp:nvSpPr>
        <dsp:cNvPr id="0" name=""/>
        <dsp:cNvSpPr/>
      </dsp:nvSpPr>
      <dsp:spPr>
        <a:xfrm>
          <a:off x="0" y="1124951"/>
          <a:ext cx="6642339" cy="839963"/>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8288" bIns="114300" numCol="1" spcCol="1270" anchor="ctr" anchorCtr="0">
          <a:noAutofit/>
        </a:bodyPr>
        <a:lstStyle/>
        <a:p>
          <a:pPr lvl="0" algn="l" defTabSz="1333500" rtl="0">
            <a:lnSpc>
              <a:spcPct val="90000"/>
            </a:lnSpc>
            <a:spcBef>
              <a:spcPct val="0"/>
            </a:spcBef>
            <a:spcAft>
              <a:spcPct val="35000"/>
            </a:spcAft>
          </a:pPr>
          <a:r>
            <a:rPr lang="en-US" sz="3000" kern="1200" dirty="0" smtClean="0"/>
            <a:t>Proper ventilation can reduce hazards of:</a:t>
          </a:r>
          <a:endParaRPr lang="en-US" sz="3000" kern="1200" dirty="0"/>
        </a:p>
      </dsp:txBody>
      <dsp:txXfrm>
        <a:off x="0" y="1124951"/>
        <a:ext cx="6642339" cy="839963"/>
      </dsp:txXfrm>
    </dsp:sp>
    <dsp:sp modelId="{BF5E4898-4307-4490-8290-76F04F0A365F}">
      <dsp:nvSpPr>
        <dsp:cNvPr id="0" name=""/>
        <dsp:cNvSpPr/>
      </dsp:nvSpPr>
      <dsp:spPr>
        <a:xfrm>
          <a:off x="0" y="1964915"/>
          <a:ext cx="6642339" cy="1723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894"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en-US" sz="2900" kern="1200" dirty="0" smtClean="0"/>
            <a:t>Volatile organic compounds, moisture, environmental tobacco smoke, particulate matter, allergens, mold, carbon monoxide, Formaldehyde</a:t>
          </a:r>
          <a:endParaRPr lang="en-US" sz="2900" kern="1200" dirty="0"/>
        </a:p>
      </dsp:txBody>
      <dsp:txXfrm>
        <a:off x="0" y="1964915"/>
        <a:ext cx="6642339" cy="17232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30A9C5-B7E3-4C1B-99C0-4D930C0FC599}">
      <dsp:nvSpPr>
        <dsp:cNvPr id="0" name=""/>
        <dsp:cNvSpPr/>
      </dsp:nvSpPr>
      <dsp:spPr>
        <a:xfrm>
          <a:off x="0" y="300689"/>
          <a:ext cx="8377310" cy="1660050"/>
        </a:xfrm>
        <a:prstGeom prst="rect">
          <a:avLst/>
        </a:prstGeom>
        <a:solidFill>
          <a:schemeClr val="bg1">
            <a:lumMod val="9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172" tIns="354076" rIns="65017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63% have warm air furnace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11% have steam or hot water system</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12% have electric heat pump</a:t>
          </a:r>
          <a:endParaRPr lang="en-US" sz="2400" kern="1200" dirty="0"/>
        </a:p>
      </dsp:txBody>
      <dsp:txXfrm>
        <a:off x="0" y="300689"/>
        <a:ext cx="8377310" cy="1660050"/>
      </dsp:txXfrm>
    </dsp:sp>
    <dsp:sp modelId="{EB6E485B-7F00-4A6E-83A5-3511B7A8516C}">
      <dsp:nvSpPr>
        <dsp:cNvPr id="0" name=""/>
        <dsp:cNvSpPr/>
      </dsp:nvSpPr>
      <dsp:spPr>
        <a:xfrm>
          <a:off x="418865" y="49769"/>
          <a:ext cx="5864117"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50" tIns="0" rIns="221650" bIns="0" numCol="1" spcCol="1270" anchor="ctr" anchorCtr="0">
          <a:noAutofit/>
        </a:bodyPr>
        <a:lstStyle/>
        <a:p>
          <a:pPr lvl="0" algn="l" defTabSz="1422400" rtl="0">
            <a:lnSpc>
              <a:spcPct val="90000"/>
            </a:lnSpc>
            <a:spcBef>
              <a:spcPct val="0"/>
            </a:spcBef>
            <a:spcAft>
              <a:spcPct val="35000"/>
            </a:spcAft>
          </a:pPr>
          <a:r>
            <a:rPr lang="en-US" sz="3200" b="1" kern="1200" dirty="0" smtClean="0"/>
            <a:t>Primary heating equipment:</a:t>
          </a:r>
          <a:endParaRPr lang="en-US" sz="3200" b="1" kern="1200" dirty="0"/>
        </a:p>
      </dsp:txBody>
      <dsp:txXfrm>
        <a:off x="418865" y="49769"/>
        <a:ext cx="5864117" cy="501840"/>
      </dsp:txXfrm>
    </dsp:sp>
    <dsp:sp modelId="{CB55E4BC-66C3-480F-AC1E-B8E4170AC0E6}">
      <dsp:nvSpPr>
        <dsp:cNvPr id="0" name=""/>
        <dsp:cNvSpPr/>
      </dsp:nvSpPr>
      <dsp:spPr>
        <a:xfrm>
          <a:off x="0" y="2303459"/>
          <a:ext cx="8377310" cy="2034900"/>
        </a:xfrm>
        <a:prstGeom prst="rect">
          <a:avLst/>
        </a:prstGeom>
        <a:solidFill>
          <a:schemeClr val="accent1">
            <a:alpha val="2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172" tIns="354076" rIns="650172" bIns="170688" numCol="1" spcCol="1270" anchor="t" anchorCtr="0">
          <a:noAutofit/>
        </a:bodyPr>
        <a:lstStyle/>
        <a:p>
          <a:pPr marL="228600" lvl="1" indent="-228600" algn="l" defTabSz="1066800" rtl="0">
            <a:lnSpc>
              <a:spcPct val="90000"/>
            </a:lnSpc>
            <a:spcBef>
              <a:spcPct val="0"/>
            </a:spcBef>
            <a:spcAft>
              <a:spcPct val="15000"/>
            </a:spcAft>
            <a:buChar char="••"/>
          </a:pPr>
          <a:r>
            <a:rPr lang="en-US" sz="2400" kern="1200" dirty="0" smtClean="0"/>
            <a:t>1.1 million homes (1%) have room heaters without flue</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1 million homes (0.9%) rely on stoves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111,000 homes (0.1%) rely on cooking stove</a:t>
          </a:r>
          <a:endParaRPr lang="en-US" sz="2400" kern="1200" dirty="0"/>
        </a:p>
        <a:p>
          <a:pPr marL="228600" lvl="1" indent="-228600" algn="l" defTabSz="1066800" rtl="0">
            <a:lnSpc>
              <a:spcPct val="90000"/>
            </a:lnSpc>
            <a:spcBef>
              <a:spcPct val="0"/>
            </a:spcBef>
            <a:spcAft>
              <a:spcPct val="15000"/>
            </a:spcAft>
            <a:buChar char="••"/>
          </a:pPr>
          <a:endParaRPr lang="en-US" sz="2400" kern="1200" dirty="0"/>
        </a:p>
      </dsp:txBody>
      <dsp:txXfrm>
        <a:off x="0" y="2303459"/>
        <a:ext cx="8377310" cy="2034900"/>
      </dsp:txXfrm>
    </dsp:sp>
    <dsp:sp modelId="{B871BB3A-1425-4F6E-AEE8-941E0DEBD159}">
      <dsp:nvSpPr>
        <dsp:cNvPr id="0" name=""/>
        <dsp:cNvSpPr/>
      </dsp:nvSpPr>
      <dsp:spPr>
        <a:xfrm>
          <a:off x="418865" y="2052539"/>
          <a:ext cx="5864117" cy="501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650" tIns="0" rIns="221650" bIns="0" numCol="1" spcCol="1270" anchor="ctr" anchorCtr="0">
          <a:noAutofit/>
        </a:bodyPr>
        <a:lstStyle/>
        <a:p>
          <a:pPr lvl="0" algn="l" defTabSz="1422400" rtl="0">
            <a:lnSpc>
              <a:spcPct val="90000"/>
            </a:lnSpc>
            <a:spcBef>
              <a:spcPct val="0"/>
            </a:spcBef>
            <a:spcAft>
              <a:spcPct val="35000"/>
            </a:spcAft>
          </a:pPr>
          <a:r>
            <a:rPr lang="en-US" sz="3200" b="1" kern="1200" dirty="0" smtClean="0">
              <a:solidFill>
                <a:schemeClr val="bg1"/>
              </a:solidFill>
            </a:rPr>
            <a:t>But . . .</a:t>
          </a:r>
          <a:endParaRPr lang="en-US" sz="3200" b="1" kern="1200" dirty="0">
            <a:solidFill>
              <a:schemeClr val="bg1"/>
            </a:solidFill>
          </a:endParaRPr>
        </a:p>
      </dsp:txBody>
      <dsp:txXfrm>
        <a:off x="418865" y="2052539"/>
        <a:ext cx="5864117" cy="501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CD10F3-D0C2-4345-AAB9-7BA63A863154}">
      <dsp:nvSpPr>
        <dsp:cNvPr id="0" name=""/>
        <dsp:cNvSpPr/>
      </dsp:nvSpPr>
      <dsp:spPr>
        <a:xfrm>
          <a:off x="0" y="105160"/>
          <a:ext cx="6245351" cy="1312740"/>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Consumer Product Safety Commission (CPSC) recommends:</a:t>
          </a:r>
          <a:endParaRPr lang="en-US" sz="3300" b="1" kern="1200" dirty="0"/>
        </a:p>
      </dsp:txBody>
      <dsp:txXfrm>
        <a:off x="0" y="105160"/>
        <a:ext cx="6245351" cy="1312740"/>
      </dsp:txXfrm>
    </dsp:sp>
    <dsp:sp modelId="{152A1BDD-5EC9-43F4-A233-2C6A0F204546}">
      <dsp:nvSpPr>
        <dsp:cNvPr id="0" name=""/>
        <dsp:cNvSpPr/>
      </dsp:nvSpPr>
      <dsp:spPr>
        <a:xfrm>
          <a:off x="0" y="1545908"/>
          <a:ext cx="6245351" cy="2424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290" tIns="41910" rIns="234696" bIns="41910" numCol="1" spcCol="1270" anchor="t" anchorCtr="0">
          <a:noAutofit/>
        </a:bodyPr>
        <a:lstStyle/>
        <a:p>
          <a:pPr marL="228600" lvl="1" indent="-228600" algn="l" defTabSz="1155700" rtl="0">
            <a:lnSpc>
              <a:spcPct val="90000"/>
            </a:lnSpc>
            <a:spcBef>
              <a:spcPct val="0"/>
            </a:spcBef>
            <a:spcAft>
              <a:spcPct val="20000"/>
            </a:spcAft>
            <a:buChar char="••"/>
          </a:pPr>
          <a:r>
            <a:rPr lang="en-US" sz="2600" kern="1200" dirty="0" smtClean="0"/>
            <a:t>Place near sleeping area</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Put on every level of a home to provide extra protection </a:t>
          </a:r>
          <a:endParaRPr lang="en-US" sz="2600" kern="1200" dirty="0"/>
        </a:p>
        <a:p>
          <a:pPr marL="228600" lvl="1" indent="-228600" algn="l" defTabSz="1155700" rtl="0">
            <a:lnSpc>
              <a:spcPct val="90000"/>
            </a:lnSpc>
            <a:spcBef>
              <a:spcPct val="0"/>
            </a:spcBef>
            <a:spcAft>
              <a:spcPct val="20000"/>
            </a:spcAft>
            <a:buChar char="••"/>
          </a:pPr>
          <a:r>
            <a:rPr lang="en-US" sz="2600" kern="1200" dirty="0" smtClean="0"/>
            <a:t>Do not install directly above or beside fuel-burning appliances </a:t>
          </a:r>
          <a:endParaRPr lang="en-US" sz="2600" kern="1200" dirty="0"/>
        </a:p>
      </dsp:txBody>
      <dsp:txXfrm>
        <a:off x="0" y="1545908"/>
        <a:ext cx="6245351" cy="24247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849FA7-6091-43C0-8935-33275CAF95AA}">
      <dsp:nvSpPr>
        <dsp:cNvPr id="0" name=""/>
        <dsp:cNvSpPr/>
      </dsp:nvSpPr>
      <dsp:spPr>
        <a:xfrm>
          <a:off x="0" y="0"/>
          <a:ext cx="4818888" cy="774195"/>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1" kern="1200" dirty="0" smtClean="0"/>
            <a:t>Should be installed:</a:t>
          </a:r>
          <a:endParaRPr lang="en-US" sz="3200" b="1" kern="1200" dirty="0"/>
        </a:p>
      </dsp:txBody>
      <dsp:txXfrm>
        <a:off x="0" y="0"/>
        <a:ext cx="4818888" cy="774195"/>
      </dsp:txXfrm>
    </dsp:sp>
    <dsp:sp modelId="{6C5E06ED-7FCD-478A-878C-1814346104EF}">
      <dsp:nvSpPr>
        <dsp:cNvPr id="0" name=""/>
        <dsp:cNvSpPr/>
      </dsp:nvSpPr>
      <dsp:spPr>
        <a:xfrm>
          <a:off x="0" y="776492"/>
          <a:ext cx="4818888" cy="3656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000" tIns="40640" rIns="227584" bIns="40640" numCol="1" spcCol="1270" anchor="t" anchorCtr="0">
          <a:noAutofit/>
        </a:bodyPr>
        <a:lstStyle/>
        <a:p>
          <a:pPr marL="228600" lvl="1" indent="-228600" algn="l" defTabSz="1111250" rtl="0">
            <a:lnSpc>
              <a:spcPct val="90000"/>
            </a:lnSpc>
            <a:spcBef>
              <a:spcPct val="0"/>
            </a:spcBef>
            <a:spcAft>
              <a:spcPct val="20000"/>
            </a:spcAft>
            <a:buChar char="••"/>
          </a:pPr>
          <a:r>
            <a:rPr lang="en-US" sz="2500" kern="1200" dirty="0" smtClean="0"/>
            <a:t>According to the manufacturer's instructions</a:t>
          </a:r>
          <a:endParaRPr lang="en-US" sz="2500" kern="1200" dirty="0"/>
        </a:p>
        <a:p>
          <a:pPr marL="228600" lvl="1" indent="-228600" algn="l" defTabSz="1111250" rtl="0">
            <a:lnSpc>
              <a:spcPct val="90000"/>
            </a:lnSpc>
            <a:spcBef>
              <a:spcPct val="0"/>
            </a:spcBef>
            <a:spcAft>
              <a:spcPct val="20000"/>
            </a:spcAft>
            <a:buChar char="••"/>
          </a:pPr>
          <a:r>
            <a:rPr lang="en-US" sz="2500" kern="1200" dirty="0" smtClean="0"/>
            <a:t>One CO alarm should be installed in the hallway outside the bedrooms of each separate sleeping area of the home</a:t>
          </a:r>
          <a:endParaRPr lang="en-US" sz="2500" kern="1200" dirty="0"/>
        </a:p>
      </dsp:txBody>
      <dsp:txXfrm>
        <a:off x="0" y="776492"/>
        <a:ext cx="4818888" cy="365604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84CB4A-D527-4E7E-B156-A9A269487E72}">
      <dsp:nvSpPr>
        <dsp:cNvPr id="0" name=""/>
        <dsp:cNvSpPr/>
      </dsp:nvSpPr>
      <dsp:spPr>
        <a:xfrm rot="5400000">
          <a:off x="5118232" y="-2034292"/>
          <a:ext cx="9557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smtClean="0"/>
            <a:t>to remove moisture, odors, and other pollutants at the source</a:t>
          </a:r>
          <a:endParaRPr lang="en-US" sz="2200" b="1" kern="1200" dirty="0"/>
        </a:p>
      </dsp:txBody>
      <dsp:txXfrm rot="5400000">
        <a:off x="5118232" y="-2034292"/>
        <a:ext cx="955790" cy="5266944"/>
      </dsp:txXfrm>
    </dsp:sp>
    <dsp:sp modelId="{46F4E76F-B9DC-461C-AE6F-2DA3E59E6F65}">
      <dsp:nvSpPr>
        <dsp:cNvPr id="0" name=""/>
        <dsp:cNvSpPr/>
      </dsp:nvSpPr>
      <dsp:spPr>
        <a:xfrm>
          <a:off x="0" y="1810"/>
          <a:ext cx="2962656" cy="1194737"/>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Local Exhaust Ventilation</a:t>
          </a:r>
          <a:endParaRPr lang="en-US" sz="2800" kern="1200" dirty="0"/>
        </a:p>
      </dsp:txBody>
      <dsp:txXfrm>
        <a:off x="0" y="1810"/>
        <a:ext cx="2962656" cy="1194737"/>
      </dsp:txXfrm>
    </dsp:sp>
    <dsp:sp modelId="{FE83089F-9C54-492F-9044-04C6389CF301}">
      <dsp:nvSpPr>
        <dsp:cNvPr id="0" name=""/>
        <dsp:cNvSpPr/>
      </dsp:nvSpPr>
      <dsp:spPr>
        <a:xfrm rot="5400000">
          <a:off x="5118232" y="-779818"/>
          <a:ext cx="9557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smtClean="0"/>
            <a:t>for supplying fresh air to reduce contaminants by dilution</a:t>
          </a:r>
          <a:endParaRPr lang="en-US" sz="2200" b="1" kern="1200" dirty="0"/>
        </a:p>
      </dsp:txBody>
      <dsp:txXfrm rot="5400000">
        <a:off x="5118232" y="-779818"/>
        <a:ext cx="955790" cy="5266944"/>
      </dsp:txXfrm>
    </dsp:sp>
    <dsp:sp modelId="{F0D7DCE5-D120-4637-ACD0-D2D8CFF476E5}">
      <dsp:nvSpPr>
        <dsp:cNvPr id="0" name=""/>
        <dsp:cNvSpPr/>
      </dsp:nvSpPr>
      <dsp:spPr>
        <a:xfrm>
          <a:off x="0" y="1256284"/>
          <a:ext cx="2962656" cy="1194737"/>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Whole House Ventilation</a:t>
          </a:r>
          <a:endParaRPr lang="en-US" sz="2800" kern="1200" dirty="0"/>
        </a:p>
      </dsp:txBody>
      <dsp:txXfrm>
        <a:off x="0" y="1256284"/>
        <a:ext cx="2962656" cy="1194737"/>
      </dsp:txXfrm>
    </dsp:sp>
    <dsp:sp modelId="{FF2B45D9-EE8F-4270-84F7-3AC10165FA24}">
      <dsp:nvSpPr>
        <dsp:cNvPr id="0" name=""/>
        <dsp:cNvSpPr/>
      </dsp:nvSpPr>
      <dsp:spPr>
        <a:xfrm rot="5400000">
          <a:off x="5118232" y="474655"/>
          <a:ext cx="95579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US" sz="2200" b="1" kern="1200" dirty="0" smtClean="0"/>
            <a:t>so crazy airflows can’t carry contaminants into and around the house</a:t>
          </a:r>
          <a:endParaRPr lang="en-US" sz="2200" b="1" kern="1200" dirty="0"/>
        </a:p>
      </dsp:txBody>
      <dsp:txXfrm rot="5400000">
        <a:off x="5118232" y="474655"/>
        <a:ext cx="955790" cy="5266944"/>
      </dsp:txXfrm>
    </dsp:sp>
    <dsp:sp modelId="{EBD480F9-D3C2-4F4B-BED3-DAC8F16468F6}">
      <dsp:nvSpPr>
        <dsp:cNvPr id="0" name=""/>
        <dsp:cNvSpPr/>
      </dsp:nvSpPr>
      <dsp:spPr>
        <a:xfrm>
          <a:off x="0" y="2510759"/>
          <a:ext cx="2962656" cy="1194737"/>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US" sz="2800" b="1" kern="1200" dirty="0" smtClean="0"/>
            <a:t>Control of airflow through building</a:t>
          </a:r>
          <a:endParaRPr lang="en-US" sz="2800" b="1" kern="1200" dirty="0"/>
        </a:p>
      </dsp:txBody>
      <dsp:txXfrm>
        <a:off x="0" y="2510759"/>
        <a:ext cx="2962656" cy="119473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E4F389-14C1-4F8E-822E-29D0F30F51E5}">
      <dsp:nvSpPr>
        <dsp:cNvPr id="0" name=""/>
        <dsp:cNvSpPr/>
      </dsp:nvSpPr>
      <dsp:spPr>
        <a:xfrm>
          <a:off x="0" y="6837"/>
          <a:ext cx="5073162" cy="649364"/>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Remove moisture, odors, grease</a:t>
          </a:r>
          <a:endParaRPr lang="en-US" sz="2800" kern="1200" dirty="0"/>
        </a:p>
      </dsp:txBody>
      <dsp:txXfrm>
        <a:off x="0" y="6837"/>
        <a:ext cx="5073162" cy="649364"/>
      </dsp:txXfrm>
    </dsp:sp>
    <dsp:sp modelId="{665CE6E6-18F9-4430-91F6-66A560967C1D}">
      <dsp:nvSpPr>
        <dsp:cNvPr id="0" name=""/>
        <dsp:cNvSpPr/>
      </dsp:nvSpPr>
      <dsp:spPr>
        <a:xfrm>
          <a:off x="0" y="763731"/>
          <a:ext cx="5073162" cy="1002004"/>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If gas oven or range, remove products of combustion:</a:t>
          </a:r>
          <a:endParaRPr lang="en-US" sz="2800" kern="1200" dirty="0"/>
        </a:p>
      </dsp:txBody>
      <dsp:txXfrm>
        <a:off x="0" y="763731"/>
        <a:ext cx="5073162" cy="1002004"/>
      </dsp:txXfrm>
    </dsp:sp>
    <dsp:sp modelId="{24EB0D14-36E5-4B5E-B463-5E947CEDAB4E}">
      <dsp:nvSpPr>
        <dsp:cNvPr id="0" name=""/>
        <dsp:cNvSpPr/>
      </dsp:nvSpPr>
      <dsp:spPr>
        <a:xfrm>
          <a:off x="0" y="1776286"/>
          <a:ext cx="5073162" cy="678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073"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t>moisture, CO, NO2</a:t>
          </a:r>
          <a:endParaRPr lang="en-US" sz="2800" kern="1200" dirty="0"/>
        </a:p>
      </dsp:txBody>
      <dsp:txXfrm>
        <a:off x="0" y="1776286"/>
        <a:ext cx="5073162" cy="678959"/>
      </dsp:txXfrm>
    </dsp:sp>
    <dsp:sp modelId="{AED55D21-366B-48D0-A3E2-50FB3E2E3C85}">
      <dsp:nvSpPr>
        <dsp:cNvPr id="0" name=""/>
        <dsp:cNvSpPr/>
      </dsp:nvSpPr>
      <dsp:spPr>
        <a:xfrm>
          <a:off x="0" y="2455246"/>
          <a:ext cx="5073162" cy="732090"/>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Must be vented to the outside</a:t>
          </a:r>
          <a:endParaRPr lang="en-US" sz="2800" kern="1200" dirty="0"/>
        </a:p>
      </dsp:txBody>
      <dsp:txXfrm>
        <a:off x="0" y="2455246"/>
        <a:ext cx="5073162" cy="732090"/>
      </dsp:txXfrm>
    </dsp:sp>
    <dsp:sp modelId="{B8594B61-DC74-4BF9-B972-A00FD3C4707F}">
      <dsp:nvSpPr>
        <dsp:cNvPr id="0" name=""/>
        <dsp:cNvSpPr/>
      </dsp:nvSpPr>
      <dsp:spPr>
        <a:xfrm>
          <a:off x="0" y="3305416"/>
          <a:ext cx="5073162" cy="935198"/>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If it is not reasonably quiet, many people will not use it.</a:t>
          </a:r>
          <a:endParaRPr lang="en-US" sz="2800" kern="1200" dirty="0"/>
        </a:p>
      </dsp:txBody>
      <dsp:txXfrm>
        <a:off x="0" y="3305416"/>
        <a:ext cx="5073162" cy="93519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58FA929-D97B-40DF-9763-7860E421E03A}">
      <dsp:nvSpPr>
        <dsp:cNvPr id="0" name=""/>
        <dsp:cNvSpPr/>
      </dsp:nvSpPr>
      <dsp:spPr>
        <a:xfrm>
          <a:off x="0" y="0"/>
          <a:ext cx="4624770" cy="804815"/>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i="0" kern="1200" dirty="0" smtClean="0"/>
            <a:t>Leaks in ducts:</a:t>
          </a:r>
          <a:endParaRPr lang="en-US" sz="2800" b="1" kern="1200" dirty="0"/>
        </a:p>
      </dsp:txBody>
      <dsp:txXfrm>
        <a:off x="0" y="0"/>
        <a:ext cx="4624770" cy="804815"/>
      </dsp:txXfrm>
    </dsp:sp>
    <dsp:sp modelId="{E15EF2AC-AB6D-4037-819A-9586B92DC99C}">
      <dsp:nvSpPr>
        <dsp:cNvPr id="0" name=""/>
        <dsp:cNvSpPr/>
      </dsp:nvSpPr>
      <dsp:spPr>
        <a:xfrm>
          <a:off x="0" y="815921"/>
          <a:ext cx="4624770" cy="1750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30480" rIns="45720" bIns="30480" numCol="1" spcCol="1270" anchor="t" anchorCtr="0">
          <a:noAutofit/>
        </a:bodyPr>
        <a:lstStyle/>
        <a:p>
          <a:pPr marL="228600" lvl="1" indent="-228600" algn="l" defTabSz="1066800" rtl="0">
            <a:lnSpc>
              <a:spcPct val="90000"/>
            </a:lnSpc>
            <a:spcBef>
              <a:spcPct val="0"/>
            </a:spcBef>
            <a:spcAft>
              <a:spcPct val="20000"/>
            </a:spcAft>
            <a:buChar char="••"/>
          </a:pPr>
          <a:r>
            <a:rPr lang="en-US" sz="2400" b="0" i="0" kern="1200" dirty="0" smtClean="0"/>
            <a:t>Cause pressure imbalance</a:t>
          </a:r>
          <a:endParaRPr lang="en-US" sz="2400" kern="1200" dirty="0"/>
        </a:p>
        <a:p>
          <a:pPr marL="228600" lvl="1" indent="-228600" algn="l" defTabSz="1066800" rtl="0">
            <a:lnSpc>
              <a:spcPct val="90000"/>
            </a:lnSpc>
            <a:spcBef>
              <a:spcPct val="0"/>
            </a:spcBef>
            <a:spcAft>
              <a:spcPct val="20000"/>
            </a:spcAft>
            <a:buChar char="••"/>
          </a:pPr>
          <a:r>
            <a:rPr lang="en-US" sz="2400" b="0" i="0" kern="1200" dirty="0" smtClean="0"/>
            <a:t>“Mine” contaminated air from garages, crawlspaces</a:t>
          </a:r>
          <a:endParaRPr lang="en-US" sz="2400" kern="1200" dirty="0"/>
        </a:p>
        <a:p>
          <a:pPr marL="228600" lvl="1" indent="-228600" algn="l" defTabSz="1066800" rtl="0">
            <a:lnSpc>
              <a:spcPct val="90000"/>
            </a:lnSpc>
            <a:spcBef>
              <a:spcPct val="0"/>
            </a:spcBef>
            <a:spcAft>
              <a:spcPct val="20000"/>
            </a:spcAft>
            <a:buChar char="••"/>
          </a:pPr>
          <a:r>
            <a:rPr lang="en-US" sz="2400" b="0" i="0" kern="1200" dirty="0" smtClean="0"/>
            <a:t>Increase energy costs</a:t>
          </a:r>
          <a:endParaRPr lang="en-US" sz="2400" kern="1200" dirty="0"/>
        </a:p>
      </dsp:txBody>
      <dsp:txXfrm>
        <a:off x="0" y="815921"/>
        <a:ext cx="4624770" cy="1750299"/>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9B24CB8-8F4C-4508-820F-93E95DD06BBD}">
      <dsp:nvSpPr>
        <dsp:cNvPr id="0" name=""/>
        <dsp:cNvSpPr/>
      </dsp:nvSpPr>
      <dsp:spPr>
        <a:xfrm>
          <a:off x="38" y="23105"/>
          <a:ext cx="3707523"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dirty="0" smtClean="0"/>
            <a:t>403.1</a:t>
          </a:r>
          <a:endParaRPr lang="en-US" sz="3200" kern="1200" dirty="0"/>
        </a:p>
      </dsp:txBody>
      <dsp:txXfrm>
        <a:off x="38" y="23105"/>
        <a:ext cx="3707523" cy="950400"/>
      </dsp:txXfrm>
    </dsp:sp>
    <dsp:sp modelId="{00A06867-DEA5-4008-A767-E09B0EA9147B}">
      <dsp:nvSpPr>
        <dsp:cNvPr id="0" name=""/>
        <dsp:cNvSpPr/>
      </dsp:nvSpPr>
      <dsp:spPr>
        <a:xfrm>
          <a:off x="38" y="973505"/>
          <a:ext cx="3707523" cy="14493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152" tIns="170688" rIns="73152" bIns="256032" numCol="1" spcCol="1270" anchor="t" anchorCtr="0">
          <a:noAutofit/>
        </a:bodyPr>
        <a:lstStyle/>
        <a:p>
          <a:pPr marL="285750" lvl="1" indent="-285750" algn="l" defTabSz="1422400" rtl="0">
            <a:lnSpc>
              <a:spcPct val="90000"/>
            </a:lnSpc>
            <a:spcBef>
              <a:spcPct val="0"/>
            </a:spcBef>
            <a:spcAft>
              <a:spcPct val="15000"/>
            </a:spcAft>
            <a:buChar char="••"/>
          </a:pPr>
          <a:r>
            <a:rPr lang="en-US" sz="3200" b="0" kern="1200" dirty="0" smtClean="0"/>
            <a:t>Habitable spaces</a:t>
          </a:r>
          <a:endParaRPr lang="en-US" sz="3200" b="0" kern="1200" dirty="0"/>
        </a:p>
      </dsp:txBody>
      <dsp:txXfrm>
        <a:off x="38" y="973505"/>
        <a:ext cx="3707523" cy="1449359"/>
      </dsp:txXfrm>
    </dsp:sp>
    <dsp:sp modelId="{DD37B0AD-7BB3-42C2-8E80-0AABCCB3A23D}">
      <dsp:nvSpPr>
        <dsp:cNvPr id="0" name=""/>
        <dsp:cNvSpPr/>
      </dsp:nvSpPr>
      <dsp:spPr>
        <a:xfrm>
          <a:off x="4226615" y="23105"/>
          <a:ext cx="3707523" cy="950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rtl="0">
            <a:lnSpc>
              <a:spcPct val="90000"/>
            </a:lnSpc>
            <a:spcBef>
              <a:spcPct val="0"/>
            </a:spcBef>
            <a:spcAft>
              <a:spcPct val="35000"/>
            </a:spcAft>
          </a:pPr>
          <a:r>
            <a:rPr lang="en-US" sz="3200" b="1" kern="1200" dirty="0" smtClean="0"/>
            <a:t>403.2</a:t>
          </a:r>
        </a:p>
      </dsp:txBody>
      <dsp:txXfrm>
        <a:off x="4226615" y="23105"/>
        <a:ext cx="3707523" cy="950400"/>
      </dsp:txXfrm>
    </dsp:sp>
    <dsp:sp modelId="{55CED7CD-9F6F-4221-85D4-770520BC6306}">
      <dsp:nvSpPr>
        <dsp:cNvPr id="0" name=""/>
        <dsp:cNvSpPr/>
      </dsp:nvSpPr>
      <dsp:spPr>
        <a:xfrm>
          <a:off x="4226615" y="973505"/>
          <a:ext cx="3707523" cy="14493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3152" tIns="170688" rIns="73152" bIns="256032" numCol="1" spcCol="1270" anchor="t" anchorCtr="0">
          <a:noAutofit/>
        </a:bodyPr>
        <a:lstStyle/>
        <a:p>
          <a:pPr marL="285750" lvl="1" indent="-285750" algn="l" defTabSz="1422400" rtl="0">
            <a:lnSpc>
              <a:spcPct val="90000"/>
            </a:lnSpc>
            <a:spcBef>
              <a:spcPct val="0"/>
            </a:spcBef>
            <a:spcAft>
              <a:spcPct val="15000"/>
            </a:spcAft>
            <a:buChar char="••"/>
          </a:pPr>
          <a:r>
            <a:rPr lang="en-US" sz="3200" b="0" kern="1200" dirty="0" smtClean="0"/>
            <a:t>Bathrooms and toilet rooms</a:t>
          </a:r>
        </a:p>
      </dsp:txBody>
      <dsp:txXfrm>
        <a:off x="4226615" y="973505"/>
        <a:ext cx="3707523" cy="14493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310E56-A6D6-4889-9F31-710F388FFBCA}" type="datetimeFigureOut">
              <a:rPr lang="en-US" smtClean="0"/>
              <a:pPr/>
              <a:t>4/2/2013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D73B74-F52F-48F2-BA21-6347B269D8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14437"/>
            <a:fld id="{FE4C639D-99A7-400E-BA28-9EDD7AA67962}" type="slidenum">
              <a:rPr lang="en-US" smtClean="0">
                <a:ea typeface="MS PGothic" pitchFamily="34" charset="-128"/>
              </a:rPr>
              <a:pPr defTabSz="914437"/>
              <a:t>1</a:t>
            </a:fld>
            <a:endParaRPr lang="en-US" dirty="0" smtClean="0">
              <a:ea typeface="MS PGothic" pitchFamily="34" charset="-128"/>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xfrm>
            <a:off x="857251" y="4934262"/>
            <a:ext cx="5030132" cy="3711628"/>
          </a:xfrm>
          <a:noFill/>
          <a:ln/>
        </p:spPr>
        <p:txBody>
          <a:bodyPr>
            <a:normAutofit fontScale="92500" lnSpcReduction="20000"/>
          </a:bodyPr>
          <a:lstStyle/>
          <a:p>
            <a:pPr eaLnBrk="1" hangingPunct="1"/>
            <a:r>
              <a:rPr lang="en-US" smtClean="0"/>
              <a:t>These are steps to reduce household hazards.  People are not born knowing that they must brush their teeth to prevent decay, they must learn it.  So with household hazards, they must learn how to take care of themselves.  Occupants know things about the building and themselves that can be learned nowhere else.  Start with the people.</a:t>
            </a:r>
          </a:p>
          <a:p>
            <a:pPr eaLnBrk="1" hangingPunct="1"/>
            <a:endParaRPr lang="en-US" smtClean="0"/>
          </a:p>
          <a:p>
            <a:pPr eaLnBrk="1" hangingPunct="1">
              <a:spcBef>
                <a:spcPct val="65000"/>
              </a:spcBef>
            </a:pPr>
            <a:r>
              <a:rPr lang="en-US" smtClean="0"/>
              <a:t>The second step is to keep the household in a certain condition:</a:t>
            </a:r>
          </a:p>
          <a:p>
            <a:pPr eaLnBrk="1" hangingPunct="1">
              <a:spcBef>
                <a:spcPct val="65000"/>
              </a:spcBef>
              <a:buFontTx/>
              <a:buChar char="•"/>
            </a:pPr>
            <a:r>
              <a:rPr lang="en-US" smtClean="0"/>
              <a:t>  limit moisture related problems, </a:t>
            </a:r>
          </a:p>
          <a:p>
            <a:pPr eaLnBrk="1" hangingPunct="1">
              <a:spcBef>
                <a:spcPct val="65000"/>
              </a:spcBef>
              <a:buFontTx/>
              <a:buChar char="•"/>
            </a:pPr>
            <a:r>
              <a:rPr lang="en-US" smtClean="0"/>
              <a:t>  limit dust and allergens, </a:t>
            </a:r>
          </a:p>
          <a:p>
            <a:pPr eaLnBrk="1" hangingPunct="1">
              <a:spcBef>
                <a:spcPct val="65000"/>
              </a:spcBef>
              <a:buFontTx/>
              <a:buChar char="•"/>
            </a:pPr>
            <a:r>
              <a:rPr lang="en-US" smtClean="0"/>
              <a:t>  limit pest borne disease,</a:t>
            </a:r>
          </a:p>
          <a:p>
            <a:pPr eaLnBrk="1" hangingPunct="1">
              <a:spcBef>
                <a:spcPct val="65000"/>
              </a:spcBef>
              <a:buFontTx/>
              <a:buChar char="•"/>
            </a:pPr>
            <a:r>
              <a:rPr lang="en-US" smtClean="0"/>
              <a:t>  provide local exhaust ventilation and general dilution ventilation to control unavoidable air contaminants,</a:t>
            </a:r>
          </a:p>
          <a:p>
            <a:pPr eaLnBrk="1" hangingPunct="1">
              <a:spcBef>
                <a:spcPct val="65000"/>
              </a:spcBef>
              <a:buFontTx/>
              <a:buChar char="•"/>
            </a:pPr>
            <a:r>
              <a:rPr lang="en-US" smtClean="0"/>
              <a:t>  provide a comfortable space by limiting hazards like slips, falls, electric shock, drowning and poisons.</a:t>
            </a:r>
          </a:p>
          <a:p>
            <a:pPr eaLnBrk="1" hangingPunct="1"/>
            <a:endParaRPr lang="en-US" smtClean="0"/>
          </a:p>
          <a:p>
            <a:pPr eaLnBrk="1" hangingPunct="1"/>
            <a:r>
              <a:rPr lang="en-US" smtClean="0"/>
              <a:t>Third, limit sources of contaminants like lead, asbestos, combustion fumes, VOCs (Volatile organic compounds) and radon.</a:t>
            </a:r>
          </a:p>
          <a:p>
            <a:pPr eaLnBrk="1" hangingPunct="1"/>
            <a:endParaRPr lang="en-US" smtClean="0"/>
          </a:p>
          <a:p>
            <a:pPr eaLnBrk="1" hangingPunct="1"/>
            <a:r>
              <a:rPr lang="en-US" smtClean="0"/>
              <a:t>Fourth, maintain the house so it continues to provide dry, clean, comfortable and safe conditions.</a:t>
            </a:r>
          </a:p>
        </p:txBody>
      </p:sp>
      <p:sp>
        <p:nvSpPr>
          <p:cNvPr id="63493" name="Text Box 4"/>
          <p:cNvSpPr txBox="1">
            <a:spLocks noChangeArrowheads="1"/>
          </p:cNvSpPr>
          <p:nvPr/>
        </p:nvSpPr>
        <p:spPr bwMode="auto">
          <a:xfrm>
            <a:off x="928688" y="4354956"/>
            <a:ext cx="928688" cy="240467"/>
          </a:xfrm>
          <a:prstGeom prst="rect">
            <a:avLst/>
          </a:prstGeom>
          <a:noFill/>
          <a:ln w="9525">
            <a:solidFill>
              <a:schemeClr val="tx1"/>
            </a:solidFill>
            <a:miter lim="800000"/>
            <a:headEnd type="none" w="sm" len="sm"/>
            <a:tailEnd type="none" w="sm" len="sm"/>
          </a:ln>
        </p:spPr>
        <p:txBody>
          <a:bodyPr lIns="86478" tIns="43240" rIns="86478" bIns="43240">
            <a:spAutoFit/>
          </a:bodyPr>
          <a:lstStyle/>
          <a:p>
            <a:pPr>
              <a:spcBef>
                <a:spcPct val="50000"/>
              </a:spcBef>
              <a:buFont typeface="Wingdings" pitchFamily="2" charset="2"/>
              <a:buNone/>
            </a:pPr>
            <a:r>
              <a:rPr lang="en-US" sz="1000" dirty="0">
                <a:latin typeface="Arial" charset="0"/>
              </a:rPr>
              <a:t>Version 2.2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14437"/>
            <a:fld id="{85B2729C-3218-42B4-8166-ACB70AB23264}" type="slidenum">
              <a:rPr lang="en-US" smtClean="0">
                <a:ea typeface="MS PGothic" pitchFamily="34" charset="-128"/>
              </a:rPr>
              <a:pPr defTabSz="914437"/>
              <a:t>10</a:t>
            </a:fld>
            <a:endParaRPr lang="en-US" dirty="0" smtClean="0">
              <a:ea typeface="MS PGothic" pitchFamily="34"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714376" y="4344025"/>
            <a:ext cx="5030132" cy="4112926"/>
          </a:xfrm>
          <a:noFill/>
          <a:ln/>
        </p:spPr>
        <p:txBody>
          <a:bodyPr>
            <a:normAutofit fontScale="92500" lnSpcReduction="10000"/>
          </a:bodyPr>
          <a:lstStyle/>
          <a:p>
            <a:pPr lvl="1" eaLnBrk="1" hangingPunct="1"/>
            <a:r>
              <a:rPr lang="en-US" dirty="0" smtClean="0"/>
              <a:t>Proper placement of a carbon monoxide detector is important. If you are installing only one carbon monoxide detector, the Consumer Product Safety Commission (CPSC) recommends it be located near the sleeping area, where it can wake you if you are asleep. Additional detectors on every level and in every bedroom of a home provides extra protection. </a:t>
            </a:r>
          </a:p>
          <a:p>
            <a:pPr lvl="1" eaLnBrk="1" hangingPunct="1"/>
            <a:endParaRPr lang="en-US" dirty="0" smtClean="0"/>
          </a:p>
          <a:p>
            <a:pPr lvl="1" eaLnBrk="1" hangingPunct="1"/>
            <a:r>
              <a:rPr lang="en-US" dirty="0" smtClean="0"/>
              <a:t>Install a battery-operated CO detector in your home and check or replace the battery when you change the time on your clocks each spring and fall.</a:t>
            </a:r>
          </a:p>
          <a:p>
            <a:pPr lvl="1" eaLnBrk="1" hangingPunct="1"/>
            <a:endParaRPr lang="en-US" dirty="0" smtClean="0"/>
          </a:p>
          <a:p>
            <a:pPr lvl="1" eaLnBrk="1" hangingPunct="1"/>
            <a:r>
              <a:rPr lang="en-US" dirty="0" smtClean="0"/>
              <a:t>Homeowners should remember not to install carbon monoxide detectors directly above or beside fuel-burning appliances, as appliances may emit a small amount of carbon monoxide upon start-up. A detector should not be placed within fifteen feet of heating or cooking appliances or in or near very humid areas such as bathrooms. </a:t>
            </a:r>
          </a:p>
          <a:p>
            <a:pPr lvl="1" eaLnBrk="1" hangingPunct="1"/>
            <a:endParaRPr lang="en-US" dirty="0" smtClean="0"/>
          </a:p>
          <a:p>
            <a:pPr lvl="1" eaLnBrk="1" hangingPunct="1"/>
            <a:r>
              <a:rPr lang="en-US" dirty="0" smtClean="0"/>
              <a:t>Carbon Monoxide Detectors should not be thought of as</a:t>
            </a:r>
            <a:r>
              <a:rPr lang="en-US" i="1" dirty="0" smtClean="0"/>
              <a:t> a REPLACEMENT </a:t>
            </a:r>
            <a:r>
              <a:rPr lang="en-US" dirty="0" smtClean="0"/>
              <a:t>for proper use and maintenance of fuel-burning appliances. It is important for students to know that the technology of CO detectors is still developing, that there are several types on the market, and that they are not generally considered to be as reliable as the smoke detectors found in homes today. Some CO detectors have been laboratory-tested, and their performance varied. Some performed well, others failed to alarm even at very high CO levels, and still others alarmed even at very low levels that don’t pose any immediate health risk. And unlike a smoke detector, where you can easily confirm the cause of the alarm, CO is invisible and odorless, so it’s harder to tell if an alarm is false or a real emergency.</a:t>
            </a:r>
          </a:p>
          <a:p>
            <a:pPr lvl="1" eaLnBrk="1" hangingPunct="1"/>
            <a:endParaRPr lang="en-US" dirty="0" smtClean="0"/>
          </a:p>
          <a:p>
            <a:pPr lvl="1" eaLnBrk="1" hangingPunct="1"/>
            <a:endParaRPr lang="en-US" dirty="0" smtClean="0"/>
          </a:p>
          <a:p>
            <a:pPr lvl="1" eaLnBrk="1" hangingPunct="1"/>
            <a:endParaRPr lang="en-US" sz="900" dirty="0"/>
          </a:p>
          <a:p>
            <a:pPr lvl="1" eaLnBrk="1" hangingPunct="1"/>
            <a:endParaRPr lang="en-US" sz="900" dirty="0"/>
          </a:p>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14437"/>
            <a:fld id="{D8B24572-638A-4EA1-9B9E-869B1580FE43}" type="slidenum">
              <a:rPr lang="en-US" smtClean="0">
                <a:ea typeface="MS PGothic" pitchFamily="34" charset="-128"/>
              </a:rPr>
              <a:pPr defTabSz="914437"/>
              <a:t>11</a:t>
            </a:fld>
            <a:endParaRPr lang="en-US" dirty="0" smtClean="0">
              <a:ea typeface="MS PGothic" pitchFamily="34" charset="-128"/>
            </a:endParaRPr>
          </a:p>
        </p:txBody>
      </p:sp>
      <p:sp>
        <p:nvSpPr>
          <p:cNvPr id="73731" name="Rectangle 1026"/>
          <p:cNvSpPr>
            <a:spLocks noGrp="1" noRot="1" noChangeAspect="1" noChangeArrowheads="1" noTextEdit="1"/>
          </p:cNvSpPr>
          <p:nvPr>
            <p:ph type="sldImg"/>
          </p:nvPr>
        </p:nvSpPr>
        <p:spPr>
          <a:xfrm>
            <a:off x="1144588" y="685800"/>
            <a:ext cx="4573587" cy="3430588"/>
          </a:xfrm>
          <a:ln/>
        </p:spPr>
      </p:sp>
      <p:sp>
        <p:nvSpPr>
          <p:cNvPr id="73732" name="Rectangle 1027"/>
          <p:cNvSpPr>
            <a:spLocks noGrp="1" noChangeArrowheads="1"/>
          </p:cNvSpPr>
          <p:nvPr>
            <p:ph type="body" idx="1"/>
          </p:nvPr>
        </p:nvSpPr>
        <p:spPr>
          <a:xfrm>
            <a:off x="913158" y="4344025"/>
            <a:ext cx="5031685" cy="4114488"/>
          </a:xfrm>
          <a:noFill/>
          <a:ln/>
        </p:spPr>
        <p:txBody>
          <a:bodyPr>
            <a:normAutofit fontScale="77500" lnSpcReduction="20000"/>
          </a:bodyPr>
          <a:lstStyle/>
          <a:p>
            <a:pPr eaLnBrk="1" hangingPunct="1"/>
            <a:r>
              <a:rPr lang="en-US" b="1" smtClean="0"/>
              <a:t>Placing and maintaining a CO alarm</a:t>
            </a:r>
          </a:p>
          <a:p>
            <a:pPr eaLnBrk="1" hangingPunct="1"/>
            <a:r>
              <a:rPr lang="en-US" smtClean="0"/>
              <a:t>  </a:t>
            </a:r>
          </a:p>
          <a:p>
            <a:pPr eaLnBrk="1" hangingPunct="1"/>
            <a:r>
              <a:rPr lang="en-US" smtClean="0"/>
              <a:t>According to the Consumer Product Safety Commission guidance, “CO alarms should be installed according to the manufacturer's instructions. CPSC recommends that one CO alarm be installed in the hallway outside the bedrooms in each separate sleeping area of the home. CO alarms may be installed into a plug-in receptacle or high on the wall. Hard wired or plug-in CO alarms should have battery backup. Avoid locations that are near heating vents or that can be covered by furniture or draperies. CPSC does not recommend installing CO alarms in kitchens or above fuel-burning appliances.”</a:t>
            </a:r>
          </a:p>
          <a:p>
            <a:pPr eaLnBrk="1" hangingPunct="1"/>
            <a:r>
              <a:rPr lang="en-US" smtClean="0"/>
              <a:t>http://www.cpsc.gov/cpscpub/pubs/466.html</a:t>
            </a:r>
          </a:p>
          <a:p>
            <a:pPr eaLnBrk="1" hangingPunct="1"/>
            <a:endParaRPr lang="en-US" smtClean="0"/>
          </a:p>
          <a:p>
            <a:r>
              <a:rPr lang="en-US" smtClean="0"/>
              <a:t>Some students may have concerns about where the person is placing the CO monitor. Some manufacturers would say that this is too high on the wall. In the past, manufacturers would recommend that the monitor be placed away from the corner of the ceiling in order to be more in the pathway of airflow. But more recently, manufacturer instructions are less specific. It really depends on the manufacturer so you should tell students that anyone installing a CO monitor should follow the instructions for that specific device carefully.</a:t>
            </a:r>
          </a:p>
          <a:p>
            <a:r>
              <a:rPr lang="en-US" smtClean="0"/>
              <a:t> </a:t>
            </a:r>
          </a:p>
          <a:p>
            <a:r>
              <a:rPr lang="en-US" smtClean="0"/>
              <a:t>For example, several web sites advise:</a:t>
            </a:r>
          </a:p>
          <a:p>
            <a:r>
              <a:rPr lang="en-US" smtClean="0"/>
              <a:t>When considering where to place a carbon monoxide detector, keep in mind that although carbon monoxide is roughly the same weight as air (carbon monoxide's specific gravity is 0.9657, as stated by the EPA; the National Resource Council lists the specific gravity of air as one), it may be contained in warm air coming from combustion appliances such as home heating equipment. If this is the case, carbon monoxide will rise with the warmer air.</a:t>
            </a:r>
          </a:p>
          <a:p>
            <a:r>
              <a:rPr lang="en-US" smtClean="0"/>
              <a:t> </a:t>
            </a:r>
          </a:p>
          <a:p>
            <a:r>
              <a:rPr lang="en-US" smtClean="0"/>
              <a:t>Installation locations vary by manufacturer. Manufacturers' recommendations differ to a certain degree based on research conducted with each one's specific detector. Therefore, make sure to read the provided installation manual for each detector before installing.</a:t>
            </a:r>
          </a:p>
          <a:p>
            <a:pPr eaLnBrk="1" hangingPunct="1"/>
            <a:endParaRPr lang="en-US" smtClean="0"/>
          </a:p>
          <a:p>
            <a:pPr eaLnBrk="1" hangingPunct="1"/>
            <a:r>
              <a:rPr lang="en-US" smtClean="0"/>
              <a:t>In this photo, a CO alarm is being placed next to a smoke alarm in the hallway outside of a frequently-occupied bedroom. Check or replace the battery when you change the time on your clocks each spring and fall.</a:t>
            </a:r>
          </a:p>
          <a:p>
            <a:pPr eaLnBrk="1" hangingPunct="1"/>
            <a:endParaRPr lang="en-US" smtClean="0"/>
          </a:p>
          <a:p>
            <a:pPr eaLnBrk="1" hangingPunct="1"/>
            <a:r>
              <a:rPr lang="en-US" smtClean="0"/>
              <a:t>A CO alarm should be tested by pressing the TEST button.  A common cause of failure is weak or missing batteries, which should be replaced routinely. Most alarms have a 5 year life span.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14437"/>
            <a:fld id="{266DE92A-24E7-4084-AE03-B41F2187F290}" type="slidenum">
              <a:rPr lang="en-US" smtClean="0">
                <a:ea typeface="MS PGothic" pitchFamily="34" charset="-128"/>
              </a:rPr>
              <a:pPr defTabSz="914437"/>
              <a:t>12</a:t>
            </a:fld>
            <a:endParaRPr lang="en-US" dirty="0" smtClean="0">
              <a:ea typeface="MS PGothic" pitchFamily="34" charset="-128"/>
            </a:endParaRPr>
          </a:p>
        </p:txBody>
      </p:sp>
      <p:sp>
        <p:nvSpPr>
          <p:cNvPr id="74755" name="Rectangle 2"/>
          <p:cNvSpPr>
            <a:spLocks noGrp="1" noRot="1" noChangeAspect="1" noChangeArrowheads="1" noTextEdit="1"/>
          </p:cNvSpPr>
          <p:nvPr>
            <p:ph type="sldImg"/>
          </p:nvPr>
        </p:nvSpPr>
        <p:spPr>
          <a:xfrm>
            <a:off x="1143000" y="685800"/>
            <a:ext cx="4573588" cy="3430588"/>
          </a:xfrm>
          <a:ln/>
        </p:spPr>
      </p:sp>
      <p:sp>
        <p:nvSpPr>
          <p:cNvPr id="74756" name="Rectangle 3"/>
          <p:cNvSpPr>
            <a:spLocks noGrp="1" noChangeArrowheads="1"/>
          </p:cNvSpPr>
          <p:nvPr>
            <p:ph type="body" idx="1"/>
          </p:nvPr>
        </p:nvSpPr>
        <p:spPr>
          <a:xfrm>
            <a:off x="913158" y="4344025"/>
            <a:ext cx="5031685" cy="4114488"/>
          </a:xfrm>
          <a:noFill/>
          <a:ln/>
        </p:spPr>
        <p:txBody>
          <a:bodyPr lIns="89240" tIns="44620" rIns="89240" bIns="44620"/>
          <a:lstStyle/>
          <a:p>
            <a:pPr eaLnBrk="1" hangingPunct="1"/>
            <a:r>
              <a:rPr lang="en-US" dirty="0" smtClean="0"/>
              <a:t>Here are some surprising statistics regarding ventilation in the home that are supplied by the Homes Safety Council. </a:t>
            </a:r>
            <a:r>
              <a:rPr lang="en-US" baseline="30000" dirty="0" smtClean="0"/>
              <a:t>[4]</a:t>
            </a:r>
          </a:p>
          <a:p>
            <a:pPr eaLnBrk="1" hangingPunct="1"/>
            <a:endParaRPr lang="en-US" baseline="30000" dirty="0" smtClean="0"/>
          </a:p>
          <a:p>
            <a:pPr eaLnBrk="1" hangingPunct="1"/>
            <a:endParaRPr lang="en-US" sz="9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14437"/>
            <a:fld id="{0A146A31-3705-44B7-93E9-08BFDE55BC1F}" type="slidenum">
              <a:rPr lang="en-US" smtClean="0">
                <a:ea typeface="MS PGothic" pitchFamily="34" charset="-128"/>
              </a:rPr>
              <a:pPr defTabSz="914437"/>
              <a:t>13</a:t>
            </a:fld>
            <a:endParaRPr lang="en-US" dirty="0" smtClean="0">
              <a:ea typeface="MS PGothic" pitchFamily="34" charset="-128"/>
            </a:endParaRPr>
          </a:p>
        </p:txBody>
      </p:sp>
      <p:sp>
        <p:nvSpPr>
          <p:cNvPr id="75779" name="Rectangle 2"/>
          <p:cNvSpPr>
            <a:spLocks noGrp="1" noRot="1" noChangeAspect="1" noChangeArrowheads="1" noTextEdit="1"/>
          </p:cNvSpPr>
          <p:nvPr>
            <p:ph type="sldImg"/>
          </p:nvPr>
        </p:nvSpPr>
        <p:spPr>
          <a:xfrm>
            <a:off x="1143000" y="685800"/>
            <a:ext cx="4573588" cy="3430588"/>
          </a:xfrm>
          <a:ln/>
        </p:spPr>
      </p:sp>
      <p:sp>
        <p:nvSpPr>
          <p:cNvPr id="75780" name="Rectangle 3"/>
          <p:cNvSpPr>
            <a:spLocks noGrp="1" noChangeArrowheads="1"/>
          </p:cNvSpPr>
          <p:nvPr>
            <p:ph type="body" idx="1"/>
          </p:nvPr>
        </p:nvSpPr>
        <p:spPr>
          <a:xfrm>
            <a:off x="913158" y="4344025"/>
            <a:ext cx="5031685" cy="4114488"/>
          </a:xfrm>
          <a:noFill/>
          <a:ln/>
        </p:spPr>
        <p:txBody>
          <a:bodyPr lIns="89240" tIns="44620" rIns="89240" bIns="44620"/>
          <a:lstStyle/>
          <a:p>
            <a:pPr eaLnBrk="1" hangingPunct="1"/>
            <a:r>
              <a:rPr lang="en-US" dirty="0" smtClean="0"/>
              <a:t>Ventilation plays an important role in maintaining health. Poor ventilation can result in higher rates of respiratory irritation, common colds, influenza, pneumonia, and bronchitis.</a:t>
            </a:r>
          </a:p>
          <a:p>
            <a:pPr eaLnBrk="1" hangingPunct="1"/>
            <a:endParaRPr lang="en-US" dirty="0" smtClean="0"/>
          </a:p>
          <a:p>
            <a:pPr eaLnBrk="1" hangingPunct="1"/>
            <a:r>
              <a:rPr lang="en-US" dirty="0" smtClean="0"/>
              <a:t> A recent study stated the following</a:t>
            </a:r>
            <a:r>
              <a:rPr lang="en-US" baseline="30000" dirty="0" smtClean="0"/>
              <a:t>[5]</a:t>
            </a:r>
            <a:r>
              <a:rPr lang="en-US" dirty="0" smtClean="0"/>
              <a:t>:  </a:t>
            </a:r>
          </a:p>
          <a:p>
            <a:pPr eaLnBrk="1" hangingPunct="1">
              <a:spcBef>
                <a:spcPct val="65000"/>
              </a:spcBef>
              <a:buFontTx/>
              <a:buChar char="•"/>
            </a:pPr>
            <a:r>
              <a:rPr lang="en-US" dirty="0" smtClean="0"/>
              <a:t>  a 70% higher respiratory illness in fan-ventilated classrooms compared to window ventilated rooms; </a:t>
            </a:r>
          </a:p>
          <a:p>
            <a:pPr eaLnBrk="1" hangingPunct="1">
              <a:spcBef>
                <a:spcPct val="65000"/>
              </a:spcBef>
              <a:buFontTx/>
              <a:buChar char="•"/>
            </a:pPr>
            <a:r>
              <a:rPr lang="en-US" dirty="0" smtClean="0"/>
              <a:t>  Nursing homes had much lower (76%) influenza rates in buildings with 100% supplied outside air</a:t>
            </a:r>
          </a:p>
          <a:p>
            <a:pPr eaLnBrk="1" hangingPunct="1">
              <a:spcBef>
                <a:spcPct val="65000"/>
              </a:spcBef>
              <a:buFontTx/>
              <a:buChar char="•"/>
            </a:pPr>
            <a:r>
              <a:rPr lang="en-US" dirty="0" smtClean="0"/>
              <a:t>  With improved ventilation in housing and buildings, illnesses could decrease in incidence by 18% and costs to the US economy could be decreased by $6-14 billion.</a:t>
            </a:r>
          </a:p>
          <a:p>
            <a:pPr eaLnBrk="1" hangingPunct="1"/>
            <a:endParaRPr lang="en-US" dirty="0" smtClean="0"/>
          </a:p>
          <a:p>
            <a:pPr eaLnBrk="1" hangingPunct="1"/>
            <a:endParaRPr lang="en-US" sz="9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14437"/>
            <a:fld id="{F5995B31-D053-4AAB-80C2-17F6683E0ED6}" type="slidenum">
              <a:rPr lang="en-US" smtClean="0">
                <a:ea typeface="MS PGothic" pitchFamily="34" charset="-128"/>
              </a:rPr>
              <a:pPr defTabSz="914437"/>
              <a:t>14</a:t>
            </a:fld>
            <a:endParaRPr lang="en-US" dirty="0" smtClean="0">
              <a:ea typeface="MS PGothic" pitchFamily="34" charset="-128"/>
            </a:endParaRPr>
          </a:p>
        </p:txBody>
      </p:sp>
      <p:sp>
        <p:nvSpPr>
          <p:cNvPr id="76803" name="Rectangle 2"/>
          <p:cNvSpPr>
            <a:spLocks noGrp="1" noRot="1" noChangeAspect="1" noChangeArrowheads="1" noTextEdit="1"/>
          </p:cNvSpPr>
          <p:nvPr>
            <p:ph type="sldImg"/>
          </p:nvPr>
        </p:nvSpPr>
        <p:spPr>
          <a:xfrm>
            <a:off x="1143000" y="685800"/>
            <a:ext cx="4573588" cy="3430588"/>
          </a:xfrm>
          <a:ln/>
        </p:spPr>
      </p:sp>
      <p:sp>
        <p:nvSpPr>
          <p:cNvPr id="76804" name="Rectangle 3"/>
          <p:cNvSpPr>
            <a:spLocks noGrp="1" noChangeArrowheads="1"/>
          </p:cNvSpPr>
          <p:nvPr>
            <p:ph type="body" idx="1"/>
          </p:nvPr>
        </p:nvSpPr>
        <p:spPr>
          <a:xfrm>
            <a:off x="913158" y="4344025"/>
            <a:ext cx="5031685" cy="4114488"/>
          </a:xfrm>
          <a:noFill/>
          <a:ln/>
        </p:spPr>
        <p:txBody>
          <a:bodyPr/>
          <a:lstStyle/>
          <a:p>
            <a:pPr eaLnBrk="1" hangingPunct="1"/>
            <a:r>
              <a:rPr lang="en-US" smtClean="0"/>
              <a:t>Ventilation equipment is the visible evidence of a long history of indoor air quality, heat, and moisture problems.  Why else would we have invented it?  </a:t>
            </a:r>
          </a:p>
          <a:p>
            <a:pPr eaLnBrk="1" hangingPunct="1"/>
            <a:endParaRPr lang="en-US" smtClean="0"/>
          </a:p>
          <a:p>
            <a:pPr eaLnBrk="1" hangingPunct="1"/>
            <a:r>
              <a:rPr lang="en-US" smtClean="0"/>
              <a:t>This is a photo of a woodcut showing a worker pumping air into a mine shaft to provide ventilation for his fellow workers.  The woodcut is from </a:t>
            </a:r>
            <a:r>
              <a:rPr lang="en-US" i="1" smtClean="0"/>
              <a:t>De Re Metallica,</a:t>
            </a:r>
            <a:r>
              <a:rPr lang="en-US" smtClean="0"/>
              <a:t> a text on mining and metallurgy written in 1556 by Georgius Agricola.  Agricola describes many of the ailments suffered by miners and the solutions for them, among which is “stagnant air…which… produces a difficulty in breathing; the remedies for this evil are the ventilating machines.”  </a:t>
            </a:r>
          </a:p>
          <a:p>
            <a:pPr eaLnBrk="1" hangingPunct="1"/>
            <a:endParaRPr lang="en-US" smtClean="0"/>
          </a:p>
          <a:p>
            <a:pPr eaLnBrk="1" hangingPunct="1"/>
            <a:r>
              <a:rPr lang="en-US" smtClean="0"/>
              <a:t>The chapter on ventilation shows three types of ventilators – scoops to divert wind into the mine, fans resembling radial blowers powered by men, water turbines or wind mills, and bellows powered by men or horses.</a:t>
            </a:r>
          </a:p>
          <a:p>
            <a:pPr eaLnBrk="1" hangingPunct="1"/>
            <a:endParaRPr lang="en-US" smtClean="0"/>
          </a:p>
          <a:p>
            <a:pPr eaLnBrk="1" hangingPunct="1"/>
            <a:r>
              <a:rPr lang="en-US" smtClean="0"/>
              <a:t>Indoor air quality problems are not new and the benefit of ventilation has long been understood.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14437"/>
            <a:fld id="{B15A4DFF-4CE0-4B42-B08A-8E3AB2EB734C}" type="slidenum">
              <a:rPr lang="en-US" smtClean="0">
                <a:ea typeface="MS PGothic" pitchFamily="34" charset="-128"/>
              </a:rPr>
              <a:pPr defTabSz="914437"/>
              <a:t>15</a:t>
            </a:fld>
            <a:endParaRPr lang="en-US" dirty="0" smtClean="0">
              <a:ea typeface="MS PGothic" pitchFamily="34" charset="-128"/>
            </a:endParaRPr>
          </a:p>
        </p:txBody>
      </p:sp>
      <p:sp>
        <p:nvSpPr>
          <p:cNvPr id="77827" name="Rectangle 2"/>
          <p:cNvSpPr>
            <a:spLocks noGrp="1" noRot="1" noChangeAspect="1" noChangeArrowheads="1" noTextEdit="1"/>
          </p:cNvSpPr>
          <p:nvPr>
            <p:ph type="sldImg"/>
          </p:nvPr>
        </p:nvSpPr>
        <p:spPr>
          <a:xfrm>
            <a:off x="1143000" y="685800"/>
            <a:ext cx="4573588" cy="3430588"/>
          </a:xfrm>
          <a:ln/>
        </p:spPr>
      </p:sp>
      <p:sp>
        <p:nvSpPr>
          <p:cNvPr id="77828" name="Rectangle 3"/>
          <p:cNvSpPr>
            <a:spLocks noGrp="1" noChangeArrowheads="1"/>
          </p:cNvSpPr>
          <p:nvPr>
            <p:ph type="body" idx="1"/>
          </p:nvPr>
        </p:nvSpPr>
        <p:spPr>
          <a:xfrm>
            <a:off x="686421" y="4344025"/>
            <a:ext cx="5485158" cy="4114488"/>
          </a:xfrm>
          <a:noFill/>
          <a:ln/>
        </p:spPr>
        <p:txBody>
          <a:bodyPr/>
          <a:lstStyle/>
          <a:p>
            <a:pPr eaLnBrk="1" hangingPunct="1"/>
            <a:r>
              <a:rPr lang="en-US" dirty="0" smtClean="0"/>
              <a:t>Is there a difference between a building with plenty of air flow and one that is well-ventilated? </a:t>
            </a:r>
          </a:p>
          <a:p>
            <a:pPr eaLnBrk="1" hangingPunct="1"/>
            <a:endParaRPr lang="en-US" dirty="0" smtClean="0"/>
          </a:p>
          <a:p>
            <a:pPr eaLnBrk="1" hangingPunct="1"/>
            <a:endParaRPr lang="en-US" sz="900" dirty="0"/>
          </a:p>
          <a:p>
            <a:pPr eaLnBrk="1" hangingPunct="1"/>
            <a:endParaRPr lang="en-US" sz="900" dirty="0"/>
          </a:p>
          <a:p>
            <a:pPr eaLnBrk="1" hangingPunct="1"/>
            <a:endParaRPr lang="en-US" sz="900" dirty="0"/>
          </a:p>
          <a:p>
            <a:pPr eaLnBrk="1" hangingPunct="1"/>
            <a:endParaRPr 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14437"/>
            <a:fld id="{95608D2E-5D55-414D-BA94-521AD10FB6C2}" type="slidenum">
              <a:rPr lang="en-US" smtClean="0">
                <a:ea typeface="MS PGothic" pitchFamily="34" charset="-128"/>
              </a:rPr>
              <a:pPr defTabSz="914437"/>
              <a:t>16</a:t>
            </a:fld>
            <a:endParaRPr lang="en-US" dirty="0" smtClean="0">
              <a:ea typeface="MS PGothic" pitchFamily="34" charset="-128"/>
            </a:endParaRPr>
          </a:p>
        </p:txBody>
      </p:sp>
      <p:sp>
        <p:nvSpPr>
          <p:cNvPr id="78851" name="Rectangle 2"/>
          <p:cNvSpPr>
            <a:spLocks noGrp="1" noRot="1" noChangeAspect="1" noChangeArrowheads="1" noTextEdit="1"/>
          </p:cNvSpPr>
          <p:nvPr>
            <p:ph type="sldImg"/>
          </p:nvPr>
        </p:nvSpPr>
        <p:spPr>
          <a:xfrm>
            <a:off x="1143000" y="685800"/>
            <a:ext cx="4573588" cy="3430588"/>
          </a:xfrm>
          <a:ln/>
        </p:spPr>
      </p:sp>
      <p:sp>
        <p:nvSpPr>
          <p:cNvPr id="78852" name="Rectangle 3"/>
          <p:cNvSpPr>
            <a:spLocks noGrp="1" noChangeArrowheads="1"/>
          </p:cNvSpPr>
          <p:nvPr>
            <p:ph type="body" idx="1"/>
          </p:nvPr>
        </p:nvSpPr>
        <p:spPr>
          <a:xfrm>
            <a:off x="686421" y="4344025"/>
            <a:ext cx="5485158" cy="4114488"/>
          </a:xfrm>
          <a:noFill/>
          <a:ln/>
        </p:spPr>
        <p:txBody>
          <a:bodyPr/>
          <a:lstStyle/>
          <a:p>
            <a:pPr eaLnBrk="1" hangingPunct="1"/>
            <a:r>
              <a:rPr lang="en-US" smtClean="0"/>
              <a:t>Ventilation reduces air contaminant levels in two different ways:</a:t>
            </a:r>
          </a:p>
          <a:p>
            <a:pPr eaLnBrk="1" hangingPunct="1">
              <a:spcBef>
                <a:spcPct val="65000"/>
              </a:spcBef>
              <a:buFontTx/>
              <a:buChar char="•"/>
            </a:pPr>
            <a:r>
              <a:rPr lang="en-US" smtClean="0"/>
              <a:t>  If contaminants are released from a point source, a local exhaust system can be used to collect the contaminants before they spread throughout the building (e.g. chimneys, toilet exhaust, dryers and range hoods)</a:t>
            </a:r>
          </a:p>
          <a:p>
            <a:pPr eaLnBrk="1" hangingPunct="1">
              <a:spcBef>
                <a:spcPct val="65000"/>
              </a:spcBef>
              <a:buFontTx/>
              <a:buChar char="•"/>
            </a:pPr>
            <a:r>
              <a:rPr lang="en-US" smtClean="0"/>
              <a:t>  Outdoor air with low air contaminant levels can be drawn or blown into the building and mixed with the indoor air through a whole house ventilation system, lowering the concentration by dilution.  The contaminant leaves the building in the exhaust air.</a:t>
            </a:r>
          </a:p>
          <a:p>
            <a:pPr eaLnBrk="1" hangingPunct="1"/>
            <a:endParaRPr lang="en-US" smtClean="0"/>
          </a:p>
          <a:p>
            <a:pPr eaLnBrk="1" hangingPunct="1"/>
            <a:r>
              <a:rPr lang="en-US" smtClean="0"/>
              <a:t>By using ventilation or conditioning air to manage pressure differences, the airflow through a building can be planned to minimize exposures in the most efficient way.</a:t>
            </a:r>
          </a:p>
          <a:p>
            <a:pPr eaLnBrk="1" hangingPunct="1"/>
            <a:endParaRPr lang="en-US" smtClean="0"/>
          </a:p>
          <a:p>
            <a:pPr eaLnBrk="1" hangingPunct="1"/>
            <a:r>
              <a:rPr lang="en-US" smtClean="0"/>
              <a:t>Local exhaust ventilation is more efficient than dilution ventilation because it collects the contaminant near the source and intervenes in the transport mechanism.  This is why we use local exhaust ventilation for radon removal. </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pPr defTabSz="914437"/>
            <a:fld id="{0229A4F4-4141-49A2-9E3A-90857EC221F2}" type="slidenum">
              <a:rPr lang="en-US" smtClean="0">
                <a:ea typeface="MS PGothic" pitchFamily="34" charset="-128"/>
              </a:rPr>
              <a:pPr defTabSz="914437"/>
              <a:t>17</a:t>
            </a:fld>
            <a:endParaRPr lang="en-US" dirty="0" smtClean="0">
              <a:ea typeface="MS PGothic" pitchFamily="34" charset="-128"/>
            </a:endParaRPr>
          </a:p>
        </p:txBody>
      </p:sp>
      <p:sp>
        <p:nvSpPr>
          <p:cNvPr id="79875" name="Rectangle 2"/>
          <p:cNvSpPr>
            <a:spLocks noGrp="1" noRot="1" noChangeAspect="1" noChangeArrowheads="1" noTextEdit="1"/>
          </p:cNvSpPr>
          <p:nvPr>
            <p:ph type="sldImg"/>
          </p:nvPr>
        </p:nvSpPr>
        <p:spPr>
          <a:xfrm>
            <a:off x="1123950" y="488950"/>
            <a:ext cx="4572000" cy="3429000"/>
          </a:xfr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14437"/>
            <a:fld id="{25276B73-9775-4A35-90DB-06F085613880}" type="slidenum">
              <a:rPr lang="en-US" smtClean="0">
                <a:ea typeface="MS PGothic" pitchFamily="34" charset="-128"/>
              </a:rPr>
              <a:pPr defTabSz="914437"/>
              <a:t>18</a:t>
            </a:fld>
            <a:endParaRPr lang="en-US" dirty="0" smtClean="0">
              <a:ea typeface="MS PGothic" pitchFamily="34" charset="-128"/>
            </a:endParaRPr>
          </a:p>
        </p:txBody>
      </p:sp>
      <p:sp>
        <p:nvSpPr>
          <p:cNvPr id="80899" name="Rectangle 2"/>
          <p:cNvSpPr>
            <a:spLocks noGrp="1" noChangeArrowheads="1"/>
          </p:cNvSpPr>
          <p:nvPr>
            <p:ph type="body" idx="1"/>
          </p:nvPr>
        </p:nvSpPr>
        <p:spPr>
          <a:xfrm>
            <a:off x="913158" y="4344025"/>
            <a:ext cx="5031685" cy="4114488"/>
          </a:xfrm>
          <a:noFill/>
          <a:ln/>
        </p:spPr>
        <p:txBody>
          <a:bodyPr lIns="89383" tIns="43908" rIns="89383" bIns="43908"/>
          <a:lstStyle/>
          <a:p>
            <a:pPr eaLnBrk="1" hangingPunct="1"/>
            <a:r>
              <a:rPr lang="en-US" smtClean="0"/>
              <a:t>Air moves through buildings, because a force creates differences in air pressure.  The source of the force is most frequently some combination of fans, air temperature differences, and wind.  It is easy to understand how fans and wind ventilate and cause air to move through buildings.</a:t>
            </a:r>
          </a:p>
        </p:txBody>
      </p:sp>
      <p:sp>
        <p:nvSpPr>
          <p:cNvPr id="80900" name="Rectangle 3"/>
          <p:cNvSpPr>
            <a:spLocks noGrp="1" noRot="1" noChangeAspect="1" noChangeArrowheads="1" noTextEdit="1"/>
          </p:cNvSpPr>
          <p:nvPr>
            <p:ph type="sldImg"/>
          </p:nvPr>
        </p:nvSpPr>
        <p:spPr>
          <a:xfrm>
            <a:off x="1143000" y="685800"/>
            <a:ext cx="4573588" cy="3430588"/>
          </a:xfrm>
          <a:ln w="12700" cap="flat">
            <a:solidFill>
              <a:schemeClr val="tx1"/>
            </a:solid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14437"/>
            <a:fld id="{7A079D7E-9BCE-48CF-B9F4-47E77CDD4A18}" type="slidenum">
              <a:rPr lang="en-US" smtClean="0">
                <a:ea typeface="MS PGothic" pitchFamily="34" charset="-128"/>
              </a:rPr>
              <a:pPr defTabSz="914437"/>
              <a:t>19</a:t>
            </a:fld>
            <a:endParaRPr lang="en-US" dirty="0" smtClean="0">
              <a:ea typeface="MS PGothic" pitchFamily="34" charset="-128"/>
            </a:endParaRPr>
          </a:p>
        </p:txBody>
      </p:sp>
      <p:sp>
        <p:nvSpPr>
          <p:cNvPr id="81923" name="Rectangle 2"/>
          <p:cNvSpPr>
            <a:spLocks noGrp="1" noRot="1" noChangeAspect="1" noChangeArrowheads="1" noTextEdit="1"/>
          </p:cNvSpPr>
          <p:nvPr>
            <p:ph type="sldImg"/>
          </p:nvPr>
        </p:nvSpPr>
        <p:spPr>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437"/>
            <a:fld id="{4B208C19-6803-44D2-9959-702F5926C7D4}" type="slidenum">
              <a:rPr lang="en-US" smtClean="0">
                <a:ea typeface="MS PGothic" pitchFamily="34" charset="-128"/>
              </a:rPr>
              <a:pPr defTabSz="914437"/>
              <a:t>2</a:t>
            </a:fld>
            <a:endParaRPr lang="en-US" dirty="0" smtClean="0">
              <a:ea typeface="MS PGothic" pitchFamily="34" charset="-128"/>
            </a:endParaRPr>
          </a:p>
        </p:txBody>
      </p:sp>
      <p:sp>
        <p:nvSpPr>
          <p:cNvPr id="64515" name="Rectangle 2"/>
          <p:cNvSpPr>
            <a:spLocks noGrp="1" noRot="1" noChangeAspect="1" noChangeArrowheads="1" noTextEdit="1"/>
          </p:cNvSpPr>
          <p:nvPr>
            <p:ph type="sldImg"/>
          </p:nvPr>
        </p:nvSpPr>
        <p:spPr>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14437"/>
            <a:fld id="{95EB598F-4527-445C-9193-D86FDC12FD83}" type="slidenum">
              <a:rPr lang="en-US" smtClean="0">
                <a:ea typeface="MS PGothic" pitchFamily="34" charset="-128"/>
              </a:rPr>
              <a:pPr defTabSz="914437"/>
              <a:t>20</a:t>
            </a:fld>
            <a:endParaRPr lang="en-US" dirty="0" smtClean="0">
              <a:ea typeface="MS PGothic" pitchFamily="34"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Courtesy of Arnie Katz at Advanced Energy.</a:t>
            </a:r>
          </a:p>
          <a:p>
            <a:pPr eaLnBrk="1" hangingPunct="1"/>
            <a:endParaRPr lang="en-US" smtClean="0"/>
          </a:p>
          <a:p>
            <a:pPr eaLnBrk="1" hangingPunct="1"/>
            <a:r>
              <a:rPr lang="en-US" smtClean="0"/>
              <a:t>Key points:</a:t>
            </a:r>
          </a:p>
          <a:p>
            <a:pPr eaLnBrk="1" hangingPunct="1">
              <a:buFontTx/>
              <a:buChar char="•"/>
            </a:pPr>
            <a:r>
              <a:rPr lang="en-US" smtClean="0"/>
              <a:t>  Never block, restrict or seal designed holes</a:t>
            </a:r>
          </a:p>
          <a:p>
            <a:pPr eaLnBrk="1" hangingPunct="1">
              <a:buFontTx/>
              <a:buChar char="•"/>
            </a:pPr>
            <a:r>
              <a:rPr lang="en-US" smtClean="0"/>
              <a:t>  Never reverse the direction of designed flow</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pPr defTabSz="914437"/>
            <a:fld id="{FF037B2D-5C59-4B66-A35B-AFC655BF5AB7}" type="slidenum">
              <a:rPr lang="en-US" smtClean="0">
                <a:ea typeface="MS PGothic" pitchFamily="34" charset="-128"/>
              </a:rPr>
              <a:pPr defTabSz="914437"/>
              <a:t>21</a:t>
            </a:fld>
            <a:endParaRPr lang="en-US" dirty="0" smtClean="0">
              <a:ea typeface="MS PGothic" pitchFamily="34" charset="-128"/>
            </a:endParaRPr>
          </a:p>
        </p:txBody>
      </p:sp>
      <p:sp>
        <p:nvSpPr>
          <p:cNvPr id="83971" name="Rectangle 2"/>
          <p:cNvSpPr>
            <a:spLocks noGrp="1" noRot="1" noChangeAspect="1" noChangeArrowheads="1" noTextEdit="1"/>
          </p:cNvSpPr>
          <p:nvPr>
            <p:ph type="sldImg"/>
          </p:nvPr>
        </p:nvSpPr>
        <p:spPr>
          <a:xfrm>
            <a:off x="1143000" y="685800"/>
            <a:ext cx="4573588" cy="3430588"/>
          </a:xfrm>
          <a:ln/>
        </p:spPr>
      </p:sp>
      <p:sp>
        <p:nvSpPr>
          <p:cNvPr id="83972" name="Rectangle 3"/>
          <p:cNvSpPr>
            <a:spLocks noGrp="1" noChangeArrowheads="1"/>
          </p:cNvSpPr>
          <p:nvPr>
            <p:ph type="body" idx="1"/>
          </p:nvPr>
        </p:nvSpPr>
        <p:spPr>
          <a:xfrm>
            <a:off x="913158" y="4344025"/>
            <a:ext cx="5031685" cy="4114488"/>
          </a:xfrm>
          <a:noFill/>
          <a:ln/>
        </p:spPr>
        <p:txBody>
          <a:bodyPr/>
          <a:lstStyle/>
          <a:p>
            <a:pPr eaLnBrk="1" hangingPunct="1"/>
            <a:r>
              <a:rPr lang="en-US" smtClean="0"/>
              <a:t>In cold weather, air passes through multi-story buildings from bottom to top.  Notice the photo in the center. Cold air drawn in at the bottom of the building chills the lower floors; warm air rising through the building overheats the upper floors and people open their windows in an effort to cool off.  The upper floors have no outdoor air during this time – only air that has passed through the floors below.</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pPr defTabSz="914437"/>
            <a:fld id="{10EEDF37-5415-482D-9BB1-E12A478317A0}" type="slidenum">
              <a:rPr lang="en-US" smtClean="0">
                <a:ea typeface="MS PGothic" pitchFamily="34" charset="-128"/>
              </a:rPr>
              <a:pPr defTabSz="914437"/>
              <a:t>22</a:t>
            </a:fld>
            <a:endParaRPr lang="en-US" dirty="0" smtClean="0">
              <a:ea typeface="MS PGothic" pitchFamily="34" charset="-128"/>
            </a:endParaRPr>
          </a:p>
        </p:txBody>
      </p:sp>
      <p:sp>
        <p:nvSpPr>
          <p:cNvPr id="84995" name="Rectangle 2"/>
          <p:cNvSpPr>
            <a:spLocks noGrp="1" noRot="1" noChangeAspect="1" noChangeArrowheads="1" noTextEdit="1"/>
          </p:cNvSpPr>
          <p:nvPr>
            <p:ph type="sldImg"/>
          </p:nvPr>
        </p:nvSpPr>
        <p:spPr>
          <a:xfrm>
            <a:off x="1143000" y="685800"/>
            <a:ext cx="4573588" cy="3430588"/>
          </a:xfrm>
          <a:ln/>
        </p:spPr>
      </p:sp>
      <p:sp>
        <p:nvSpPr>
          <p:cNvPr id="84996" name="Rectangle 3"/>
          <p:cNvSpPr>
            <a:spLocks noGrp="1" noChangeArrowheads="1"/>
          </p:cNvSpPr>
          <p:nvPr>
            <p:ph type="body" idx="1"/>
          </p:nvPr>
        </p:nvSpPr>
        <p:spPr>
          <a:xfrm>
            <a:off x="913158" y="4344025"/>
            <a:ext cx="5031685" cy="4114488"/>
          </a:xfrm>
          <a:noFill/>
          <a:ln/>
        </p:spPr>
        <p:txBody>
          <a:bodyPr/>
          <a:lstStyle/>
          <a:p>
            <a:pPr eaLnBrk="1" hangingPunct="1">
              <a:spcBef>
                <a:spcPct val="0"/>
              </a:spcBef>
            </a:pPr>
            <a:r>
              <a:rPr lang="en-US" smtClean="0"/>
              <a:t>When assessing a house for ventilation, check to see if the important stationary sources have effective exhaust ventilation and whether there is enough general dilution ventilation.</a:t>
            </a:r>
          </a:p>
          <a:p>
            <a:pPr eaLnBrk="1" hangingPunct="1">
              <a:spcBef>
                <a:spcPct val="0"/>
              </a:spcBef>
            </a:pPr>
            <a:endParaRPr lang="en-US" smtClean="0"/>
          </a:p>
          <a:p>
            <a:pPr eaLnBrk="1" hangingPunct="1">
              <a:spcBef>
                <a:spcPct val="0"/>
              </a:spcBef>
            </a:pPr>
            <a:r>
              <a:rPr lang="en-US" smtClean="0"/>
              <a:t>Local exhausts are easy enough to check – are they there, do they work?  Because most residential buildings assume that operation of the local exhausts, wind and stack driven air flows, and operable windows provide enough general ventilation, it is more difficult to assess general ventilation.  The simplest way to get an idea is to ask the occupant whether odors linger, windows fog during cold weather, or does the air seem stale?</a:t>
            </a:r>
          </a:p>
          <a:p>
            <a:pPr eaLnBrk="1" hangingPunct="1">
              <a:spcBef>
                <a:spcPct val="0"/>
              </a:spcBef>
            </a:pPr>
            <a:endParaRPr lang="en-US" smtClean="0"/>
          </a:p>
          <a:p>
            <a:pPr eaLnBrk="1" hangingPunct="1">
              <a:spcBef>
                <a:spcPct val="0"/>
              </a:spcBef>
            </a:pPr>
            <a:r>
              <a:rPr lang="en-US" smtClean="0"/>
              <a:t>To go beyond this level requires a fair amount of knowledge and less common test equipment (e.g. blower doors).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pPr defTabSz="914437"/>
            <a:fld id="{03CC32C5-E397-4BDF-B9CF-707D709B844F}" type="slidenum">
              <a:rPr lang="en-US" smtClean="0">
                <a:ea typeface="MS PGothic" pitchFamily="34" charset="-128"/>
              </a:rPr>
              <a:pPr defTabSz="914437"/>
              <a:t>23</a:t>
            </a:fld>
            <a:endParaRPr lang="en-US" dirty="0" smtClean="0">
              <a:ea typeface="MS PGothic" pitchFamily="34" charset="-128"/>
            </a:endParaRPr>
          </a:p>
        </p:txBody>
      </p:sp>
      <p:sp>
        <p:nvSpPr>
          <p:cNvPr id="86019" name="Rectangle 2"/>
          <p:cNvSpPr>
            <a:spLocks noGrp="1" noRot="1" noChangeAspect="1" noChangeArrowheads="1" noTextEdit="1"/>
          </p:cNvSpPr>
          <p:nvPr>
            <p:ph type="sldImg"/>
          </p:nvPr>
        </p:nvSpPr>
        <p:spPr>
          <a:xfrm>
            <a:off x="1143000" y="685800"/>
            <a:ext cx="4573588" cy="3430588"/>
          </a:xfrm>
          <a:ln/>
        </p:spPr>
      </p:sp>
      <p:sp>
        <p:nvSpPr>
          <p:cNvPr id="86020" name="Rectangle 3"/>
          <p:cNvSpPr>
            <a:spLocks noGrp="1" noChangeArrowheads="1"/>
          </p:cNvSpPr>
          <p:nvPr>
            <p:ph type="body" idx="1"/>
          </p:nvPr>
        </p:nvSpPr>
        <p:spPr>
          <a:xfrm>
            <a:off x="913158" y="4344025"/>
            <a:ext cx="5031685" cy="4114488"/>
          </a:xfrm>
          <a:noFill/>
          <a:ln/>
        </p:spPr>
        <p:txBody>
          <a:bodyPr/>
          <a:lstStyle/>
          <a:p>
            <a:pPr eaLnBrk="1" hangingPunct="1"/>
            <a:r>
              <a:rPr lang="en-US" smtClean="0"/>
              <a:t>Here is a list of rooms and appliances in a home that need exhaust ventilation.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pPr defTabSz="914437"/>
            <a:fld id="{E7C816CA-0140-491A-815F-8A17C5C97AE2}" type="slidenum">
              <a:rPr lang="en-US" smtClean="0">
                <a:ea typeface="MS PGothic" pitchFamily="34" charset="-128"/>
              </a:rPr>
              <a:pPr defTabSz="914437"/>
              <a:t>24</a:t>
            </a:fld>
            <a:endParaRPr lang="en-US" dirty="0" smtClean="0">
              <a:ea typeface="MS PGothic" pitchFamily="34" charset="-128"/>
            </a:endParaRPr>
          </a:p>
        </p:txBody>
      </p:sp>
      <p:sp>
        <p:nvSpPr>
          <p:cNvPr id="87043" name="Rectangle 2"/>
          <p:cNvSpPr>
            <a:spLocks noGrp="1" noRot="1" noChangeAspect="1" noChangeArrowheads="1" noTextEdit="1"/>
          </p:cNvSpPr>
          <p:nvPr>
            <p:ph type="sldImg"/>
          </p:nvPr>
        </p:nvSpPr>
        <p:spPr>
          <a:xfrm>
            <a:off x="1143000" y="685800"/>
            <a:ext cx="4573588" cy="3430588"/>
          </a:xfrm>
          <a:ln/>
        </p:spPr>
      </p:sp>
      <p:sp>
        <p:nvSpPr>
          <p:cNvPr id="87044" name="Rectangle 3"/>
          <p:cNvSpPr>
            <a:spLocks noGrp="1" noChangeArrowheads="1"/>
          </p:cNvSpPr>
          <p:nvPr>
            <p:ph type="body" idx="1"/>
          </p:nvPr>
        </p:nvSpPr>
        <p:spPr>
          <a:xfrm>
            <a:off x="913158" y="4344025"/>
            <a:ext cx="5031685" cy="4114488"/>
          </a:xfrm>
          <a:noFill/>
          <a:ln/>
        </p:spPr>
        <p:txBody>
          <a:bodyPr/>
          <a:lstStyle/>
          <a:p>
            <a:pPr eaLnBrk="1" hangingPunct="1">
              <a:spcBef>
                <a:spcPct val="0"/>
              </a:spcBef>
            </a:pPr>
            <a:r>
              <a:rPr lang="en-US" dirty="0" smtClean="0"/>
              <a:t>Bathrooms are sources of moisture and odors.  An exhaust vent should be located in each one.  A single fan ducted to the bathrooms is a simple way of doing this.</a:t>
            </a:r>
          </a:p>
          <a:p>
            <a:pPr eaLnBrk="1" hangingPunct="1">
              <a:spcBef>
                <a:spcPct val="0"/>
              </a:spcBef>
            </a:pPr>
            <a:endParaRPr lang="en-US" dirty="0" smtClean="0"/>
          </a:p>
          <a:p>
            <a:pPr eaLnBrk="1" hangingPunct="1">
              <a:spcBef>
                <a:spcPct val="0"/>
              </a:spcBef>
            </a:pPr>
            <a:r>
              <a:rPr lang="en-US" dirty="0" smtClean="0"/>
              <a:t>A chemical smoke bottle can quickly answer the question: is it moving air the right way?  </a:t>
            </a:r>
          </a:p>
          <a:p>
            <a:pPr eaLnBrk="1" hangingPunct="1">
              <a:spcBef>
                <a:spcPct val="0"/>
              </a:spcBef>
            </a:pPr>
            <a:endParaRPr lang="en-US" dirty="0" smtClean="0"/>
          </a:p>
          <a:p>
            <a:pPr eaLnBrk="1" hangingPunct="1">
              <a:spcBef>
                <a:spcPct val="0"/>
              </a:spcBef>
            </a:pPr>
            <a:r>
              <a:rPr lang="en-US" dirty="0" smtClean="0"/>
              <a:t>Chemical smoke allows you to quickly understand how air is moving around a building.  It is one of the most powerful tools for solving indoor air quality, condensation and comfort problems.  Chemical smoke is a strong irritant and should be used carefully.  Do not let people in the home keep it.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pPr defTabSz="914437"/>
            <a:fld id="{C418DBDE-7DAD-44B1-8620-CF055D462ECE}" type="slidenum">
              <a:rPr lang="en-US" smtClean="0">
                <a:ea typeface="MS PGothic" pitchFamily="34" charset="-128"/>
              </a:rPr>
              <a:pPr defTabSz="914437"/>
              <a:t>25</a:t>
            </a:fld>
            <a:endParaRPr lang="en-US" dirty="0" smtClean="0">
              <a:ea typeface="MS PGothic" pitchFamily="34" charset="-128"/>
            </a:endParaRPr>
          </a:p>
        </p:txBody>
      </p:sp>
      <p:sp>
        <p:nvSpPr>
          <p:cNvPr id="88067" name="Rectangle 2"/>
          <p:cNvSpPr>
            <a:spLocks noGrp="1" noRot="1" noChangeAspect="1" noChangeArrowheads="1" noTextEdit="1"/>
          </p:cNvSpPr>
          <p:nvPr>
            <p:ph type="sldImg"/>
          </p:nvPr>
        </p:nvSpPr>
        <p:spPr>
          <a:xfrm>
            <a:off x="1143000" y="685800"/>
            <a:ext cx="4573588" cy="3430588"/>
          </a:xfrm>
          <a:ln/>
        </p:spPr>
      </p:sp>
      <p:sp>
        <p:nvSpPr>
          <p:cNvPr id="88068" name="Rectangle 3"/>
          <p:cNvSpPr>
            <a:spLocks noGrp="1" noChangeArrowheads="1"/>
          </p:cNvSpPr>
          <p:nvPr>
            <p:ph type="body" idx="1"/>
          </p:nvPr>
        </p:nvSpPr>
        <p:spPr>
          <a:xfrm>
            <a:off x="686421" y="4344025"/>
            <a:ext cx="5485158" cy="4114488"/>
          </a:xfrm>
          <a:noFill/>
          <a:ln/>
        </p:spPr>
        <p:txBody>
          <a:bodyPr/>
          <a:lstStyle/>
          <a:p>
            <a:pPr eaLnBrk="1" hangingPunct="1"/>
            <a:r>
              <a:rPr lang="en-US" smtClean="0"/>
              <a:t>Placing toilet paper over the fan only tells you if the fan is actually pulling some air. A large percentage of installed fans don’t even pass this test!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defTabSz="914437"/>
            <a:fld id="{0C603504-18BF-45DB-9ECB-0A916AC4CFBB}" type="slidenum">
              <a:rPr lang="en-US" smtClean="0">
                <a:ea typeface="MS PGothic" pitchFamily="34" charset="-128"/>
              </a:rPr>
              <a:pPr defTabSz="914437"/>
              <a:t>26</a:t>
            </a:fld>
            <a:endParaRPr lang="en-US" dirty="0" smtClean="0">
              <a:ea typeface="MS PGothic" pitchFamily="34" charset="-128"/>
            </a:endParaRPr>
          </a:p>
        </p:txBody>
      </p:sp>
      <p:sp>
        <p:nvSpPr>
          <p:cNvPr id="89091" name="Rectangle 2"/>
          <p:cNvSpPr>
            <a:spLocks noGrp="1" noRot="1" noChangeAspect="1" noChangeArrowheads="1" noTextEdit="1"/>
          </p:cNvSpPr>
          <p:nvPr>
            <p:ph type="sldImg"/>
          </p:nvPr>
        </p:nvSpPr>
        <p:spPr>
          <a:xfrm>
            <a:off x="1143000" y="685800"/>
            <a:ext cx="4573588" cy="3430588"/>
          </a:xfrm>
          <a:ln/>
        </p:spPr>
      </p:sp>
      <p:sp>
        <p:nvSpPr>
          <p:cNvPr id="89092" name="Rectangle 3"/>
          <p:cNvSpPr>
            <a:spLocks noGrp="1" noChangeArrowheads="1"/>
          </p:cNvSpPr>
          <p:nvPr>
            <p:ph type="body" idx="1"/>
          </p:nvPr>
        </p:nvSpPr>
        <p:spPr>
          <a:xfrm>
            <a:off x="686421" y="4344025"/>
            <a:ext cx="5485158" cy="4114488"/>
          </a:xfrm>
          <a:noFill/>
          <a:ln/>
        </p:spPr>
        <p:txBody>
          <a:bodyPr/>
          <a:lstStyle/>
          <a:p>
            <a:pPr eaLnBrk="1" hangingPunct="1"/>
            <a:r>
              <a:rPr lang="en-US" dirty="0" smtClean="0"/>
              <a:t>Why bother testing exhaust fans? A recent program, in which exhaust fans were tested in over 300 new homes, found about 20% were pulling less than 15 </a:t>
            </a:r>
            <a:r>
              <a:rPr lang="en-US" dirty="0" err="1" smtClean="0"/>
              <a:t>cfm</a:t>
            </a:r>
            <a:r>
              <a:rPr lang="en-US" dirty="0" smtClean="0"/>
              <a:t>, despite being properly sized (most were 70 </a:t>
            </a:r>
            <a:r>
              <a:rPr lang="en-US" dirty="0" err="1" smtClean="0"/>
              <a:t>cfm</a:t>
            </a:r>
            <a:r>
              <a:rPr lang="en-US" dirty="0" smtClean="0"/>
              <a:t> fans) and properly ducted. The problem was that the </a:t>
            </a:r>
            <a:r>
              <a:rPr lang="en-US" dirty="0" err="1" smtClean="0"/>
              <a:t>backdraft</a:t>
            </a:r>
            <a:r>
              <a:rPr lang="en-US" dirty="0" smtClean="0"/>
              <a:t> dampers, either on the unit itself or on the termination or both, were taped shut to avoid damage while shipping and the installer didn’t remove  the tape.</a:t>
            </a: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pPr defTabSz="914437"/>
            <a:fld id="{A6EBC74F-6983-4EC7-A9B2-0F048DB1C2D2}" type="slidenum">
              <a:rPr lang="en-US" smtClean="0">
                <a:ea typeface="MS PGothic" pitchFamily="34" charset="-128"/>
              </a:rPr>
              <a:pPr defTabSz="914437"/>
              <a:t>27</a:t>
            </a:fld>
            <a:endParaRPr lang="en-US" dirty="0" smtClean="0">
              <a:ea typeface="MS PGothic" pitchFamily="34" charset="-128"/>
            </a:endParaRPr>
          </a:p>
        </p:txBody>
      </p:sp>
      <p:sp>
        <p:nvSpPr>
          <p:cNvPr id="90115" name="Rectangle 2"/>
          <p:cNvSpPr>
            <a:spLocks noGrp="1" noRot="1" noChangeAspect="1" noChangeArrowheads="1" noTextEdit="1"/>
          </p:cNvSpPr>
          <p:nvPr>
            <p:ph type="sldImg"/>
          </p:nvPr>
        </p:nvSpPr>
        <p:spPr>
          <a:xfrm>
            <a:off x="1143000" y="685800"/>
            <a:ext cx="4573588" cy="3430588"/>
          </a:xfrm>
          <a:ln/>
        </p:spPr>
      </p:sp>
      <p:sp>
        <p:nvSpPr>
          <p:cNvPr id="90116" name="Rectangle 3"/>
          <p:cNvSpPr>
            <a:spLocks noGrp="1" noChangeArrowheads="1"/>
          </p:cNvSpPr>
          <p:nvPr>
            <p:ph type="body" idx="1"/>
          </p:nvPr>
        </p:nvSpPr>
        <p:spPr>
          <a:xfrm>
            <a:off x="913158" y="4344025"/>
            <a:ext cx="5031685" cy="4114488"/>
          </a:xfrm>
          <a:noFill/>
          <a:ln/>
        </p:spPr>
        <p:txBody>
          <a:bodyPr/>
          <a:lstStyle/>
          <a:p>
            <a:pPr eaLnBrk="1" hangingPunct="1"/>
            <a:r>
              <a:rPr lang="en-US" smtClean="0"/>
              <a:t>Although most people do not think of them in this way, dryers are exhaust vented devices.  Dryer exhausts use from 75 to 150 cfm of air to remove heat, lint, the perfumes from fabric softeners and in the case of gas fired dryers, combustion fumes.  The amount of air exhausted by a dryer depends on how heavily it’s loaded, the amount of lint on the filter and the resistance of the flex duct used to exhaust the air.</a:t>
            </a:r>
          </a:p>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pPr defTabSz="914437"/>
            <a:fld id="{DA424183-50D8-45F0-8118-329E82810B7D}" type="slidenum">
              <a:rPr lang="en-US" smtClean="0">
                <a:ea typeface="MS PGothic" pitchFamily="34" charset="-128"/>
              </a:rPr>
              <a:pPr defTabSz="914437"/>
              <a:t>28</a:t>
            </a:fld>
            <a:endParaRPr lang="en-US" dirty="0" smtClean="0">
              <a:ea typeface="MS PGothic" pitchFamily="34" charset="-128"/>
            </a:endParaRPr>
          </a:p>
        </p:txBody>
      </p:sp>
      <p:sp>
        <p:nvSpPr>
          <p:cNvPr id="91139" name="Rectangle 2"/>
          <p:cNvSpPr>
            <a:spLocks noGrp="1" noRot="1" noChangeAspect="1" noChangeArrowheads="1" noTextEdit="1"/>
          </p:cNvSpPr>
          <p:nvPr>
            <p:ph type="sldImg"/>
          </p:nvPr>
        </p:nvSpPr>
        <p:spPr>
          <a:xfrm>
            <a:off x="1143000" y="685800"/>
            <a:ext cx="4573588" cy="3430588"/>
          </a:xfrm>
          <a:ln/>
        </p:spPr>
      </p:sp>
      <p:sp>
        <p:nvSpPr>
          <p:cNvPr id="91140" name="Rectangle 3"/>
          <p:cNvSpPr>
            <a:spLocks noGrp="1" noChangeArrowheads="1"/>
          </p:cNvSpPr>
          <p:nvPr>
            <p:ph type="body" idx="1"/>
          </p:nvPr>
        </p:nvSpPr>
        <p:spPr>
          <a:xfrm>
            <a:off x="913158" y="4344025"/>
            <a:ext cx="5031685" cy="4114488"/>
          </a:xfrm>
          <a:noFill/>
          <a:ln/>
        </p:spPr>
        <p:txBody>
          <a:bodyPr/>
          <a:lstStyle/>
          <a:p>
            <a:pPr eaLnBrk="1" hangingPunct="1"/>
            <a:r>
              <a:rPr lang="en-US" smtClean="0"/>
              <a:t>Kitchen ranges and ovens are the source of many contaminants. </a:t>
            </a:r>
            <a:r>
              <a:rPr lang="en-US" baseline="30000" smtClean="0"/>
              <a:t>[1,8]</a:t>
            </a:r>
          </a:p>
          <a:p>
            <a:pPr eaLnBrk="1" hangingPunct="1"/>
            <a:endParaRPr lang="en-US" baseline="30000" smtClean="0"/>
          </a:p>
          <a:p>
            <a:pPr eaLnBrk="1" hangingPunct="1"/>
            <a:r>
              <a:rPr lang="en-US" smtClean="0"/>
              <a:t>Since grease tends to collect on kitchen exhaust fans, they need to be cleaned frequently.  A buildup of grease can attract cockroaches.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pPr defTabSz="914437"/>
            <a:fld id="{8EAB823F-1040-49C1-BAC8-851EBF6F2CA3}" type="slidenum">
              <a:rPr lang="en-US" smtClean="0">
                <a:ea typeface="MS PGothic" pitchFamily="34" charset="-128"/>
              </a:rPr>
              <a:pPr defTabSz="914437"/>
              <a:t>29</a:t>
            </a:fld>
            <a:endParaRPr lang="en-US" dirty="0" smtClean="0">
              <a:ea typeface="MS PGothic" pitchFamily="34" charset="-128"/>
            </a:endParaRPr>
          </a:p>
        </p:txBody>
      </p:sp>
      <p:sp>
        <p:nvSpPr>
          <p:cNvPr id="92163" name="Rectangle 2"/>
          <p:cNvSpPr>
            <a:spLocks noGrp="1" noRot="1" noChangeAspect="1" noChangeArrowheads="1" noTextEdit="1"/>
          </p:cNvSpPr>
          <p:nvPr>
            <p:ph type="sldImg"/>
          </p:nvPr>
        </p:nvSpPr>
        <p:spPr>
          <a:xfrm>
            <a:off x="1143000" y="685800"/>
            <a:ext cx="4573588" cy="3430588"/>
          </a:xfrm>
          <a:ln/>
        </p:spPr>
      </p:sp>
      <p:sp>
        <p:nvSpPr>
          <p:cNvPr id="92164" name="Rectangle 3"/>
          <p:cNvSpPr>
            <a:spLocks noGrp="1" noChangeArrowheads="1"/>
          </p:cNvSpPr>
          <p:nvPr>
            <p:ph type="body" idx="1"/>
          </p:nvPr>
        </p:nvSpPr>
        <p:spPr>
          <a:xfrm>
            <a:off x="913158" y="4344025"/>
            <a:ext cx="5031685" cy="4114488"/>
          </a:xfrm>
          <a:noFill/>
          <a:ln/>
        </p:spPr>
        <p:txBody>
          <a:bodyPr/>
          <a:lstStyle/>
          <a:p>
            <a:pPr eaLnBrk="1" hangingPunct="1"/>
            <a:r>
              <a:rPr lang="en-US" smtClean="0"/>
              <a:t>On the left is a vented range hood. Notice the duct in cabinet. On the right is a recirculating range hood (not vented) that has no duct in cabinet but has a grille on upper surface of hood – this is not ideal.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pPr defTabSz="914437"/>
            <a:fld id="{626A50ED-1C14-44FC-8D3F-C7BAC9D1CF2C}" type="slidenum">
              <a:rPr lang="en-US" smtClean="0">
                <a:ea typeface="MS PGothic" pitchFamily="34" charset="-128"/>
              </a:rPr>
              <a:pPr defTabSz="914437"/>
              <a:t>3</a:t>
            </a:fld>
            <a:endParaRPr lang="en-US" dirty="0" smtClean="0">
              <a:ea typeface="MS PGothic" pitchFamily="34" charset="-128"/>
            </a:endParaRPr>
          </a:p>
        </p:txBody>
      </p:sp>
      <p:sp>
        <p:nvSpPr>
          <p:cNvPr id="65539" name="Rectangle 2"/>
          <p:cNvSpPr>
            <a:spLocks noGrp="1" noRot="1" noChangeAspect="1" noChangeArrowheads="1" noTextEdit="1"/>
          </p:cNvSpPr>
          <p:nvPr>
            <p:ph type="sldImg"/>
          </p:nvPr>
        </p:nvSpPr>
        <p:spPr>
          <a:ln/>
        </p:spPr>
      </p:sp>
      <p:sp>
        <p:nvSpPr>
          <p:cNvPr id="65540" name="Notes Placeholder 3"/>
          <p:cNvSpPr>
            <a:spLocks noGrp="1"/>
          </p:cNvSpPr>
          <p:nvPr>
            <p:ph type="body" idx="1"/>
          </p:nvPr>
        </p:nvSpPr>
        <p:spPr>
          <a:noFill/>
          <a:ln/>
        </p:spPr>
        <p:txBody>
          <a:bodyPr/>
          <a:lstStyle/>
          <a:p>
            <a:pPr eaLnBrk="1" hangingPunct="1">
              <a:buSzPct val="150000"/>
              <a:buFont typeface="Wingdings" pitchFamily="2" charset="2"/>
              <a:buChar char="§"/>
            </a:pPr>
            <a:r>
              <a:rPr lang="en-US" smtClean="0"/>
              <a:t>Proper ventilation can reduce hazards of:</a:t>
            </a:r>
          </a:p>
          <a:p>
            <a:pPr lvl="1" eaLnBrk="1" hangingPunct="1"/>
            <a:r>
              <a:rPr lang="en-US" smtClean="0"/>
              <a:t>Volatile organic compounds, moisture, environmental tobacco smoke, particulate matter, allergens, mold, carbon monoxide, Formaldehyde</a:t>
            </a:r>
          </a:p>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pPr defTabSz="914437"/>
            <a:fld id="{C9C68E9A-9CE7-4316-88D3-4894875DD895}" type="slidenum">
              <a:rPr lang="en-US" smtClean="0">
                <a:ea typeface="MS PGothic" pitchFamily="34" charset="-128"/>
              </a:rPr>
              <a:pPr defTabSz="914437"/>
              <a:t>30</a:t>
            </a:fld>
            <a:endParaRPr lang="en-US" dirty="0" smtClean="0">
              <a:ea typeface="MS PGothic" pitchFamily="34" charset="-128"/>
            </a:endParaRPr>
          </a:p>
        </p:txBody>
      </p:sp>
      <p:sp>
        <p:nvSpPr>
          <p:cNvPr id="93187" name="Rectangle 2"/>
          <p:cNvSpPr>
            <a:spLocks noGrp="1" noRot="1" noChangeAspect="1" noChangeArrowheads="1" noTextEdit="1"/>
          </p:cNvSpPr>
          <p:nvPr>
            <p:ph type="sldImg"/>
          </p:nvPr>
        </p:nvSpPr>
        <p:spPr>
          <a:xfrm>
            <a:off x="1143000" y="685800"/>
            <a:ext cx="4573588" cy="3430588"/>
          </a:xfrm>
          <a:ln/>
        </p:spPr>
      </p:sp>
      <p:sp>
        <p:nvSpPr>
          <p:cNvPr id="93188" name="Rectangle 3"/>
          <p:cNvSpPr>
            <a:spLocks noGrp="1" noChangeArrowheads="1"/>
          </p:cNvSpPr>
          <p:nvPr>
            <p:ph type="body" idx="1"/>
          </p:nvPr>
        </p:nvSpPr>
        <p:spPr>
          <a:xfrm>
            <a:off x="913158" y="4344025"/>
            <a:ext cx="5031685" cy="4114488"/>
          </a:xfrm>
          <a:noFill/>
          <a:ln/>
        </p:spPr>
        <p:txBody>
          <a:bodyPr/>
          <a:lstStyle/>
          <a:p>
            <a:pPr eaLnBrk="1" hangingPunct="1"/>
            <a:r>
              <a:rPr lang="en-US" smtClean="0"/>
              <a:t>Rooftop fans provide exhaust ventilation for a six story multi-family building.  Vertical ducts connect all the floors.  Air may pass from one apartment through the ductwork and into another if the fans are not running, there is a problem with fan flow, the ducts are leaky or the stack effect overwhelms the system.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pPr defTabSz="914437"/>
            <a:fld id="{C2B1174E-5167-45F0-B92C-5C618D2ED76A}" type="slidenum">
              <a:rPr lang="en-US" smtClean="0">
                <a:ea typeface="MS PGothic" pitchFamily="34" charset="-128"/>
              </a:rPr>
              <a:pPr defTabSz="914437"/>
              <a:t>31</a:t>
            </a:fld>
            <a:endParaRPr lang="en-US" dirty="0" smtClean="0">
              <a:ea typeface="MS PGothic" pitchFamily="34" charset="-128"/>
            </a:endParaRPr>
          </a:p>
        </p:txBody>
      </p:sp>
      <p:sp>
        <p:nvSpPr>
          <p:cNvPr id="94211" name="Rectangle 2"/>
          <p:cNvSpPr>
            <a:spLocks noGrp="1" noRot="1" noChangeAspect="1" noChangeArrowheads="1" noTextEdit="1"/>
          </p:cNvSpPr>
          <p:nvPr>
            <p:ph type="sldImg"/>
          </p:nvPr>
        </p:nvSpPr>
        <p:spPr>
          <a:xfrm>
            <a:off x="1143000" y="685800"/>
            <a:ext cx="4573588" cy="3430588"/>
          </a:xfrm>
          <a:ln/>
        </p:spPr>
      </p:sp>
      <p:sp>
        <p:nvSpPr>
          <p:cNvPr id="94212" name="Rectangle 3"/>
          <p:cNvSpPr>
            <a:spLocks noGrp="1" noChangeArrowheads="1"/>
          </p:cNvSpPr>
          <p:nvPr>
            <p:ph type="body" idx="1"/>
          </p:nvPr>
        </p:nvSpPr>
        <p:spPr>
          <a:xfrm>
            <a:off x="913158" y="4344025"/>
            <a:ext cx="5031685" cy="4114488"/>
          </a:xfrm>
          <a:noFill/>
          <a:ln/>
        </p:spPr>
        <p:txBody>
          <a:bodyPr/>
          <a:lstStyle/>
          <a:p>
            <a:pPr eaLnBrk="1" hangingPunct="1"/>
            <a:r>
              <a:rPr lang="en-US" smtClean="0"/>
              <a:t>An atmospherically vented gas fired hot water heater, vented through a B-vent (double wall-steel flue).  In a tug of war for make-up air between the gas fired hot water heater and an exhaust fan, it may be the exhaust fan that wins.  Atmospherically vented combustion devices can be tested for spillage using ASHRAE guidance.</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pPr defTabSz="914437"/>
            <a:fld id="{D3AEC53B-36BD-4E6C-83EB-D19A1CA9274B}" type="slidenum">
              <a:rPr lang="en-US" smtClean="0">
                <a:ea typeface="MS PGothic" pitchFamily="34" charset="-128"/>
              </a:rPr>
              <a:pPr defTabSz="914437"/>
              <a:t>32</a:t>
            </a:fld>
            <a:endParaRPr lang="en-US" dirty="0" smtClean="0">
              <a:ea typeface="MS PGothic" pitchFamily="34" charset="-128"/>
            </a:endParaRPr>
          </a:p>
        </p:txBody>
      </p:sp>
      <p:sp>
        <p:nvSpPr>
          <p:cNvPr id="95235" name="Rectangle 2"/>
          <p:cNvSpPr>
            <a:spLocks noGrp="1" noRot="1" noChangeAspect="1" noChangeArrowheads="1" noTextEdit="1"/>
          </p:cNvSpPr>
          <p:nvPr>
            <p:ph type="sldImg"/>
          </p:nvPr>
        </p:nvSpPr>
        <p:spPr>
          <a:xfrm>
            <a:off x="1154113" y="690563"/>
            <a:ext cx="4554537" cy="3417887"/>
          </a:xfrm>
          <a:ln/>
        </p:spPr>
      </p:sp>
      <p:sp>
        <p:nvSpPr>
          <p:cNvPr id="95236" name="Rectangle 3"/>
          <p:cNvSpPr>
            <a:spLocks noGrp="1" noChangeArrowheads="1"/>
          </p:cNvSpPr>
          <p:nvPr>
            <p:ph type="body" idx="1"/>
          </p:nvPr>
        </p:nvSpPr>
        <p:spPr>
          <a:xfrm>
            <a:off x="913158" y="4344025"/>
            <a:ext cx="5031685" cy="4114488"/>
          </a:xfrm>
          <a:noFill/>
          <a:ln/>
        </p:spPr>
        <p:txBody>
          <a:bodyPr lIns="90927" tIns="45464" rIns="90927" bIns="45464"/>
          <a:lstStyle/>
          <a:p>
            <a:pPr eaLnBrk="1" hangingPunct="1"/>
            <a:r>
              <a:rPr lang="en-US" dirty="0" smtClean="0"/>
              <a:t>Soot filtered from the air passing beneath the door when it is closed. This is an example of a pressure differential.</a:t>
            </a:r>
          </a:p>
          <a:p>
            <a:pPr eaLnBrk="1" hangingPunct="1"/>
            <a:endParaRPr lang="en-US" dirty="0" smtClean="0"/>
          </a:p>
          <a:p>
            <a:pPr eaLnBrk="1" hangingPunct="1"/>
            <a:endParaRPr lang="en-US" sz="900"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pPr defTabSz="914437"/>
            <a:fld id="{829CBEF0-E039-4A6B-B6C7-444A3FD2E6A4}" type="slidenum">
              <a:rPr lang="en-US" smtClean="0">
                <a:ea typeface="MS PGothic" pitchFamily="34" charset="-128"/>
              </a:rPr>
              <a:pPr defTabSz="914437"/>
              <a:t>33</a:t>
            </a:fld>
            <a:endParaRPr lang="en-US" dirty="0" smtClean="0">
              <a:ea typeface="MS PGothic" pitchFamily="34" charset="-128"/>
            </a:endParaRPr>
          </a:p>
        </p:txBody>
      </p:sp>
      <p:sp>
        <p:nvSpPr>
          <p:cNvPr id="96259" name="Rectangle 2"/>
          <p:cNvSpPr>
            <a:spLocks noGrp="1" noRot="1" noChangeAspect="1" noChangeArrowheads="1" noTextEdit="1"/>
          </p:cNvSpPr>
          <p:nvPr>
            <p:ph type="sldImg"/>
          </p:nvPr>
        </p:nvSpPr>
        <p:spPr>
          <a:xfrm>
            <a:off x="1143000" y="685800"/>
            <a:ext cx="4573588" cy="3430588"/>
          </a:xfrm>
          <a:ln/>
        </p:spPr>
      </p:sp>
      <p:sp>
        <p:nvSpPr>
          <p:cNvPr id="96260" name="Rectangle 3"/>
          <p:cNvSpPr>
            <a:spLocks noGrp="1" noChangeArrowheads="1"/>
          </p:cNvSpPr>
          <p:nvPr>
            <p:ph type="body" idx="1"/>
          </p:nvPr>
        </p:nvSpPr>
        <p:spPr>
          <a:xfrm>
            <a:off x="913158" y="4344025"/>
            <a:ext cx="5031685" cy="4114488"/>
          </a:xfrm>
          <a:noFill/>
          <a:ln/>
        </p:spPr>
        <p:txBody>
          <a:bodyPr>
            <a:normAutofit fontScale="70000" lnSpcReduction="20000"/>
          </a:bodyPr>
          <a:lstStyle/>
          <a:p>
            <a:pPr eaLnBrk="1" hangingPunct="1">
              <a:spcBef>
                <a:spcPct val="0"/>
              </a:spcBef>
            </a:pPr>
            <a:r>
              <a:rPr lang="en-US" smtClean="0"/>
              <a:t>Leaks in ductwork can also create pressure difference problems.  The leaks in the return side of an air handler can “mine” contaminated air from anywhere the leaks draw air (e.g. crawlspaces, attics, basements).  The two photos show poorly constructed ducts on the right and well-sealed (using mastic and mesh) on the left.  Duct tape does not last.</a:t>
            </a:r>
          </a:p>
          <a:p>
            <a:pPr eaLnBrk="1" hangingPunct="1">
              <a:spcBef>
                <a:spcPct val="0"/>
              </a:spcBef>
            </a:pPr>
            <a:endParaRPr lang="en-US" smtClean="0"/>
          </a:p>
          <a:p>
            <a:pPr eaLnBrk="1" hangingPunct="1">
              <a:spcBef>
                <a:spcPct val="0"/>
              </a:spcBef>
            </a:pPr>
            <a:r>
              <a:rPr lang="en-US" smtClean="0"/>
              <a:t>Photo 1 (upper left hand corner) is a good representation of how ducts should be properly sealed (using mastic and mesh).  However, this is probably a commercial HVAC system, due to the size of the unit and ducting itself.</a:t>
            </a:r>
          </a:p>
          <a:p>
            <a:pPr eaLnBrk="1" hangingPunct="1">
              <a:spcBef>
                <a:spcPct val="0"/>
              </a:spcBef>
            </a:pPr>
            <a:endParaRPr lang="en-US" smtClean="0"/>
          </a:p>
          <a:p>
            <a:pPr eaLnBrk="1" hangingPunct="1">
              <a:spcBef>
                <a:spcPct val="0"/>
              </a:spcBef>
            </a:pPr>
            <a:r>
              <a:rPr lang="en-US" smtClean="0"/>
              <a:t>Photo 2 (lower left hand corner) is illustrating how a duct blaster is attached to a residential HVAC system.  Once attached, the unit is turned on and the ducts are pressurized, at which point, a technician is able to determine how much duct leak is occurring and from where in the system.</a:t>
            </a:r>
          </a:p>
          <a:p>
            <a:pPr eaLnBrk="1" hangingPunct="1">
              <a:spcBef>
                <a:spcPct val="0"/>
              </a:spcBef>
            </a:pPr>
            <a:endParaRPr lang="en-US" smtClean="0"/>
          </a:p>
          <a:p>
            <a:pPr eaLnBrk="1" hangingPunct="1">
              <a:spcBef>
                <a:spcPct val="0"/>
              </a:spcBef>
            </a:pPr>
            <a:r>
              <a:rPr lang="en-US" smtClean="0"/>
              <a:t>Photo 3 (lower right hand corner) may cause a fair amount of discussion in your classes as many people don’t feel this is all that bad, considering that the installation is in an attic.</a:t>
            </a:r>
          </a:p>
          <a:p>
            <a:pPr eaLnBrk="1" hangingPunct="1">
              <a:spcBef>
                <a:spcPct val="0"/>
              </a:spcBef>
            </a:pPr>
            <a:endParaRPr lang="en-US" smtClean="0"/>
          </a:p>
          <a:p>
            <a:pPr eaLnBrk="1" hangingPunct="1">
              <a:spcBef>
                <a:spcPct val="0"/>
              </a:spcBef>
            </a:pPr>
            <a:r>
              <a:rPr lang="en-US" smtClean="0"/>
              <a:t>Good things in photo</a:t>
            </a:r>
          </a:p>
          <a:p>
            <a:pPr eaLnBrk="1" hangingPunct="1">
              <a:spcBef>
                <a:spcPct val="0"/>
              </a:spcBef>
            </a:pPr>
            <a:r>
              <a:rPr lang="en-US" smtClean="0"/>
              <a:t>     - The flexible ducting is well-insulated</a:t>
            </a:r>
          </a:p>
          <a:p>
            <a:pPr eaLnBrk="1" hangingPunct="1">
              <a:spcBef>
                <a:spcPct val="0"/>
              </a:spcBef>
            </a:pPr>
            <a:r>
              <a:rPr lang="en-US" smtClean="0"/>
              <a:t>     - The flexible ducting is attached to rigid ducting using zip ties, which is certainly better than having used duct tape</a:t>
            </a:r>
          </a:p>
          <a:p>
            <a:pPr eaLnBrk="1" hangingPunct="1">
              <a:spcBef>
                <a:spcPct val="0"/>
              </a:spcBef>
            </a:pPr>
            <a:r>
              <a:rPr lang="en-US" smtClean="0"/>
              <a:t/>
            </a:r>
            <a:br>
              <a:rPr lang="en-US" smtClean="0"/>
            </a:br>
            <a:r>
              <a:rPr lang="en-US" smtClean="0"/>
              <a:t>Bad things in photo</a:t>
            </a:r>
          </a:p>
          <a:p>
            <a:pPr eaLnBrk="1" hangingPunct="1">
              <a:spcBef>
                <a:spcPct val="0"/>
              </a:spcBef>
            </a:pPr>
            <a:r>
              <a:rPr lang="en-US" smtClean="0"/>
              <a:t>     - The flexible ducting has a number of twists and turns which could reduce airflow to certain registers within the home</a:t>
            </a:r>
          </a:p>
          <a:p>
            <a:pPr eaLnBrk="1" hangingPunct="1">
              <a:spcBef>
                <a:spcPct val="0"/>
              </a:spcBef>
            </a:pPr>
            <a:r>
              <a:rPr lang="en-US" smtClean="0"/>
              <a:t>     - The flexible ducting is corrugated, which again could reduce airflow, because the corrugations disrupt air and does not allow for </a:t>
            </a:r>
          </a:p>
          <a:p>
            <a:pPr eaLnBrk="1" hangingPunct="1">
              <a:spcBef>
                <a:spcPct val="0"/>
              </a:spcBef>
            </a:pPr>
            <a:r>
              <a:rPr lang="en-US" smtClean="0"/>
              <a:t>       smooth, laminar flow as would be the case in rigid ducting</a:t>
            </a:r>
          </a:p>
          <a:p>
            <a:pPr eaLnBrk="1" hangingPunct="1">
              <a:spcBef>
                <a:spcPct val="0"/>
              </a:spcBef>
            </a:pPr>
            <a:r>
              <a:rPr lang="en-US" smtClean="0"/>
              <a:t>     - Since the unit is in the attic, one can imagine that it would be difficult for the homeowner to routinely check and change filters   </a:t>
            </a:r>
          </a:p>
          <a:p>
            <a:pPr eaLnBrk="1" hangingPunct="1">
              <a:spcBef>
                <a:spcPct val="0"/>
              </a:spcBef>
            </a:pPr>
            <a:r>
              <a:rPr lang="en-US" smtClean="0"/>
              <a:t>       in the HVAC system</a:t>
            </a:r>
          </a:p>
          <a:p>
            <a:pPr eaLnBrk="1" hangingPunct="1">
              <a:spcBef>
                <a:spcPct val="0"/>
              </a:spcBef>
            </a:pPr>
            <a:r>
              <a:rPr lang="en-US" smtClean="0"/>
              <a:t>     - Since the unit is in the attic, if the condensate line or condensate drip pan becomes clogged, it would almost certainly result in </a:t>
            </a:r>
          </a:p>
          <a:p>
            <a:pPr eaLnBrk="1" hangingPunct="1">
              <a:spcBef>
                <a:spcPct val="0"/>
              </a:spcBef>
            </a:pPr>
            <a:r>
              <a:rPr lang="en-US" smtClean="0"/>
              <a:t>       wetting and possible damage to ceiling and wall materials.</a:t>
            </a:r>
          </a:p>
          <a:p>
            <a:pPr eaLnBrk="1" hangingPunct="1">
              <a:spcBef>
                <a:spcPct val="0"/>
              </a:spcBef>
            </a:pPr>
            <a:r>
              <a:rPr lang="en-US" smtClean="0"/>
              <a:t> </a:t>
            </a:r>
          </a:p>
          <a:p>
            <a:pPr eaLnBrk="1" hangingPunct="1">
              <a:spcBef>
                <a:spcPct val="0"/>
              </a:spcBef>
            </a:pPr>
            <a:r>
              <a:rPr lang="en-US" smtClean="0"/>
              <a:t>- Additional problem with attic furnaces is that they are less efficient because they are working against nature by trying to force warm air down into the living space and sucking the cooler return up. The natural state is that cooler more dense air tends to fall as warmer less dense air rises.</a:t>
            </a:r>
          </a:p>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defTabSz="914437"/>
            <a:fld id="{552EEEE0-4613-4FC6-93FD-9BE9A0743D61}" type="slidenum">
              <a:rPr lang="en-US" smtClean="0">
                <a:ea typeface="MS PGothic" pitchFamily="34" charset="-128"/>
              </a:rPr>
              <a:pPr defTabSz="914437"/>
              <a:t>34</a:t>
            </a:fld>
            <a:endParaRPr lang="en-US" dirty="0" smtClean="0">
              <a:ea typeface="MS PGothic" pitchFamily="34" charset="-128"/>
            </a:endParaRPr>
          </a:p>
        </p:txBody>
      </p:sp>
      <p:sp>
        <p:nvSpPr>
          <p:cNvPr id="97283" name="Rectangle 2"/>
          <p:cNvSpPr>
            <a:spLocks noGrp="1" noRot="1" noChangeAspect="1" noChangeArrowheads="1" noTextEdit="1"/>
          </p:cNvSpPr>
          <p:nvPr>
            <p:ph type="sldImg"/>
          </p:nvPr>
        </p:nvSpPr>
        <p:spPr>
          <a:xfrm>
            <a:off x="1143000" y="685800"/>
            <a:ext cx="4573588" cy="3430588"/>
          </a:xfrm>
          <a:ln/>
        </p:spPr>
      </p:sp>
      <p:sp>
        <p:nvSpPr>
          <p:cNvPr id="97284" name="Rectangle 3"/>
          <p:cNvSpPr>
            <a:spLocks noGrp="1" noChangeArrowheads="1"/>
          </p:cNvSpPr>
          <p:nvPr>
            <p:ph type="body" idx="1"/>
          </p:nvPr>
        </p:nvSpPr>
        <p:spPr>
          <a:xfrm>
            <a:off x="913158" y="4344025"/>
            <a:ext cx="5031685" cy="4114488"/>
          </a:xfrm>
          <a:noFill/>
          <a:ln/>
        </p:spPr>
        <p:txBody>
          <a:bodyPr/>
          <a:lstStyle/>
          <a:p>
            <a:pPr eaLnBrk="1" hangingPunct="1">
              <a:spcBef>
                <a:spcPct val="0"/>
              </a:spcBef>
            </a:pPr>
            <a:r>
              <a:rPr lang="en-US" smtClean="0"/>
              <a:t>Filtration serves a number of purposes:</a:t>
            </a:r>
          </a:p>
          <a:p>
            <a:pPr eaLnBrk="1" hangingPunct="1">
              <a:spcBef>
                <a:spcPct val="0"/>
              </a:spcBef>
            </a:pPr>
            <a:endParaRPr lang="en-US" smtClean="0"/>
          </a:p>
          <a:p>
            <a:pPr eaLnBrk="1" hangingPunct="1">
              <a:spcBef>
                <a:spcPct val="65000"/>
              </a:spcBef>
              <a:buFontTx/>
              <a:buChar char="•"/>
            </a:pPr>
            <a:r>
              <a:rPr lang="en-US" smtClean="0"/>
              <a:t>  It protects coils from clogging with dust;</a:t>
            </a:r>
          </a:p>
          <a:p>
            <a:pPr eaLnBrk="1" hangingPunct="1">
              <a:spcBef>
                <a:spcPct val="65000"/>
              </a:spcBef>
              <a:buFontTx/>
              <a:buChar char="•"/>
            </a:pPr>
            <a:r>
              <a:rPr lang="en-US" smtClean="0"/>
              <a:t>  At high enough efficiencies it protects coils and ductwork from collecting deposits of fine particles that could support fungal growth if wetted (25% dust spot efficiency); and</a:t>
            </a:r>
          </a:p>
          <a:p>
            <a:pPr eaLnBrk="1" hangingPunct="1">
              <a:spcBef>
                <a:spcPct val="65000"/>
              </a:spcBef>
              <a:buFontTx/>
              <a:buChar char="•"/>
            </a:pPr>
            <a:r>
              <a:rPr lang="en-US" smtClean="0"/>
              <a:t>  And at high enough efficiencies it begins to collect fine enough particles and is a benefit to the lungs of the occupants (25% dust spot efficiency).</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pPr defTabSz="914437"/>
            <a:fld id="{712C9A25-34AF-443D-B7D4-4A0466029F07}" type="slidenum">
              <a:rPr lang="en-US" smtClean="0">
                <a:ea typeface="MS PGothic" pitchFamily="34" charset="-128"/>
              </a:rPr>
              <a:pPr defTabSz="914437"/>
              <a:t>35</a:t>
            </a:fld>
            <a:endParaRPr lang="en-US" dirty="0" smtClean="0">
              <a:ea typeface="MS PGothic" pitchFamily="34" charset="-128"/>
            </a:endParaRPr>
          </a:p>
        </p:txBody>
      </p:sp>
      <p:sp>
        <p:nvSpPr>
          <p:cNvPr id="98307" name="Rectangle 2"/>
          <p:cNvSpPr>
            <a:spLocks noGrp="1" noRot="1" noChangeAspect="1" noChangeArrowheads="1" noTextEdit="1"/>
          </p:cNvSpPr>
          <p:nvPr>
            <p:ph type="sldImg"/>
          </p:nvPr>
        </p:nvSpPr>
        <p:spPr>
          <a:xfrm>
            <a:off x="1143000" y="687388"/>
            <a:ext cx="4573588" cy="3430587"/>
          </a:xfrm>
          <a:ln/>
        </p:spPr>
      </p:sp>
      <p:sp>
        <p:nvSpPr>
          <p:cNvPr id="98308" name="Rectangle 3"/>
          <p:cNvSpPr>
            <a:spLocks noGrp="1" noChangeArrowheads="1"/>
          </p:cNvSpPr>
          <p:nvPr>
            <p:ph type="body" idx="1"/>
          </p:nvPr>
        </p:nvSpPr>
        <p:spPr>
          <a:xfrm>
            <a:off x="914711" y="4344025"/>
            <a:ext cx="5028579" cy="4112926"/>
          </a:xfrm>
          <a:noFill/>
          <a:ln/>
        </p:spPr>
        <p:txBody>
          <a:bodyPr lIns="89257" tIns="44630" rIns="89257" bIns="44630"/>
          <a:lstStyle/>
          <a:p>
            <a:pPr eaLnBrk="1" hangingPunct="1"/>
            <a:r>
              <a:rPr lang="en-US" smtClean="0"/>
              <a:t>MERV, the Minimum Efficiency Reporting Value, is a new method of rating air cleaning devices. </a:t>
            </a:r>
            <a:r>
              <a:rPr lang="en-US" baseline="30000" smtClean="0"/>
              <a:t>[5]</a:t>
            </a:r>
            <a:r>
              <a:rPr lang="en-US" smtClean="0"/>
              <a:t>  It is based on the removal efficiency for particles of different sizes. Remember the size of the particle plays a role in whether or not it can be taken into the lungs.</a:t>
            </a:r>
          </a:p>
          <a:p>
            <a:pPr eaLnBrk="1" hangingPunct="1"/>
            <a:endParaRPr lang="en-US" b="1"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MERV is intended to help simplify the air cleaner selection process for users.  It is derived by combining the cleaner’s average efficiency at removing three particle size fields.  If a high MERV filter is used with a fan designed for something lower there may be inadequate airflow. </a:t>
            </a:r>
          </a:p>
          <a:p>
            <a:endParaRPr lang="en-US" dirty="0"/>
          </a:p>
        </p:txBody>
      </p:sp>
      <p:sp>
        <p:nvSpPr>
          <p:cNvPr id="4" name="Slide Number Placeholder 3"/>
          <p:cNvSpPr>
            <a:spLocks noGrp="1"/>
          </p:cNvSpPr>
          <p:nvPr>
            <p:ph type="sldNum" sz="quarter" idx="10"/>
          </p:nvPr>
        </p:nvSpPr>
        <p:spPr/>
        <p:txBody>
          <a:bodyPr/>
          <a:lstStyle/>
          <a:p>
            <a:fld id="{D3D73B74-F52F-48F2-BA21-6347B269D8F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dirty="0" smtClean="0"/>
          </a:p>
        </p:txBody>
      </p:sp>
      <p:sp>
        <p:nvSpPr>
          <p:cNvPr id="100356" name="Slide Number Placeholder 3"/>
          <p:cNvSpPr>
            <a:spLocks noGrp="1"/>
          </p:cNvSpPr>
          <p:nvPr>
            <p:ph type="sldNum" sz="quarter" idx="5"/>
          </p:nvPr>
        </p:nvSpPr>
        <p:spPr>
          <a:noFill/>
        </p:spPr>
        <p:txBody>
          <a:bodyPr/>
          <a:lstStyle/>
          <a:p>
            <a:pPr defTabSz="914437"/>
            <a:fld id="{AAFAD5F5-ED9F-493D-AB07-88B61A9CA5FD}" type="slidenum">
              <a:rPr lang="en-US" smtClean="0">
                <a:ea typeface="MS PGothic" pitchFamily="34" charset="-128"/>
              </a:rPr>
              <a:pPr defTabSz="914437"/>
              <a:t>37</a:t>
            </a:fld>
            <a:endParaRPr lang="en-US" dirty="0" smtClean="0">
              <a:ea typeface="MS PGothic"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pPr defTabSz="914437"/>
            <a:fld id="{13B310C8-5F86-4C1A-AF4A-03C4257C6CF3}" type="slidenum">
              <a:rPr lang="en-US" smtClean="0">
                <a:ea typeface="MS PGothic" pitchFamily="34" charset="-128"/>
              </a:rPr>
              <a:pPr defTabSz="914437"/>
              <a:t>38</a:t>
            </a:fld>
            <a:endParaRPr lang="en-US" dirty="0" smtClean="0">
              <a:ea typeface="MS PGothic" pitchFamily="34" charset="-128"/>
            </a:endParaRPr>
          </a:p>
        </p:txBody>
      </p:sp>
      <p:sp>
        <p:nvSpPr>
          <p:cNvPr id="101379" name="Rectangle 2"/>
          <p:cNvSpPr>
            <a:spLocks noGrp="1" noRot="1" noChangeAspect="1" noChangeArrowheads="1" noTextEdit="1"/>
          </p:cNvSpPr>
          <p:nvPr>
            <p:ph type="sldImg"/>
          </p:nvPr>
        </p:nvSpPr>
        <p:spPr>
          <a:xfrm>
            <a:off x="1146175" y="687388"/>
            <a:ext cx="4567238" cy="3427412"/>
          </a:xfrm>
          <a:ln/>
        </p:spPr>
      </p:sp>
      <p:sp>
        <p:nvSpPr>
          <p:cNvPr id="101380" name="Rectangle 3"/>
          <p:cNvSpPr>
            <a:spLocks noGrp="1" noChangeArrowheads="1"/>
          </p:cNvSpPr>
          <p:nvPr>
            <p:ph type="body" idx="1"/>
          </p:nvPr>
        </p:nvSpPr>
        <p:spPr>
          <a:noFill/>
          <a:ln/>
        </p:spPr>
        <p:txBody>
          <a:bodyPr/>
          <a:lstStyle/>
          <a:p>
            <a:pPr eaLnBrk="1" hangingPunct="1"/>
            <a:r>
              <a:rPr lang="en-US" sz="900" dirty="0"/>
              <a:t>The </a:t>
            </a:r>
            <a:r>
              <a:rPr lang="en-US" sz="900" b="1" dirty="0"/>
              <a:t>High Efficiency Particulate Air</a:t>
            </a:r>
            <a:r>
              <a:rPr lang="en-US" sz="900" dirty="0"/>
              <a:t> (HEPA) filter is designed to capture airborne particulates (solids) down to 0.3 microns in size. The HEPA media looks like blotting paper.  It is made of very thin glass fibers fashioned into a sheet much the same way as wood fibers are used to make paper. Air passing through the media must continually change direction in order to pass around the thin glass fibers. Large particles can not make these sharp turns without colliding into and becoming captured by the HEPA media. To qualify as a HEPA filter, the filter must collect 99.97% of a specific particulate that measures 0.30 microns,</a:t>
            </a:r>
          </a:p>
          <a:p>
            <a:pPr eaLnBrk="1" hangingPunct="1"/>
            <a:endParaRPr lang="en-US" sz="900" dirty="0"/>
          </a:p>
          <a:p>
            <a:pPr eaLnBrk="1" hangingPunct="1"/>
            <a:r>
              <a:rPr lang="en-US" sz="900" dirty="0"/>
              <a:t>Please note that “HEPA-type” filters and filters labeled for allergen control have not been certified that they meet the standard.</a:t>
            </a:r>
          </a:p>
          <a:p>
            <a:pPr eaLnBrk="1" hangingPunct="1"/>
            <a:endParaRPr lang="en-US" sz="900" dirty="0"/>
          </a:p>
          <a:p>
            <a:pPr eaLnBrk="1" hangingPunct="1"/>
            <a:r>
              <a:rPr lang="en-US" sz="900" dirty="0"/>
              <a:t>The MERV (Minimum Efficiency Reporting Value) rating of a filter describes the size of the holes in the filter that allow air to pass through. The higher the MERV rating, the smaller the holes in the filter, and the higher the efficiency.  MERV 8 filter media should not promote the growth of bacteria, mold, mildew, or fungi in normal operating environments, and are not chemically treated.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smtClean="0"/>
              <a:t>Discuss these claims.  This filter is probably only a MERV 4.  </a:t>
            </a:r>
          </a:p>
        </p:txBody>
      </p:sp>
      <p:sp>
        <p:nvSpPr>
          <p:cNvPr id="102404" name="Slide Number Placeholder 3"/>
          <p:cNvSpPr>
            <a:spLocks noGrp="1"/>
          </p:cNvSpPr>
          <p:nvPr>
            <p:ph type="sldNum" sz="quarter" idx="5"/>
          </p:nvPr>
        </p:nvSpPr>
        <p:spPr>
          <a:noFill/>
        </p:spPr>
        <p:txBody>
          <a:bodyPr/>
          <a:lstStyle/>
          <a:p>
            <a:pPr defTabSz="914437"/>
            <a:fld id="{24CB4422-AA21-40A7-8356-6226E9FFC0AD}" type="slidenum">
              <a:rPr lang="en-US" smtClean="0">
                <a:ea typeface="MS PGothic" pitchFamily="34" charset="-128"/>
              </a:rPr>
              <a:pPr defTabSz="914437"/>
              <a:t>39</a:t>
            </a:fld>
            <a:endParaRPr lang="en-US" dirty="0"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endParaRPr lang="en-US" smtClean="0"/>
          </a:p>
        </p:txBody>
      </p:sp>
      <p:sp>
        <p:nvSpPr>
          <p:cNvPr id="66564" name="Slide Number Placeholder 3"/>
          <p:cNvSpPr>
            <a:spLocks noGrp="1"/>
          </p:cNvSpPr>
          <p:nvPr>
            <p:ph type="sldNum" sz="quarter" idx="5"/>
          </p:nvPr>
        </p:nvSpPr>
        <p:spPr>
          <a:noFill/>
        </p:spPr>
        <p:txBody>
          <a:bodyPr/>
          <a:lstStyle/>
          <a:p>
            <a:pPr defTabSz="914437"/>
            <a:fld id="{AE8FBDC5-1BEC-4A98-A0D1-6DF37F828337}" type="slidenum">
              <a:rPr lang="en-US" smtClean="0">
                <a:ea typeface="MS PGothic" pitchFamily="34" charset="-128"/>
              </a:rPr>
              <a:pPr defTabSz="914437"/>
              <a:t>4</a:t>
            </a:fld>
            <a:endParaRPr lang="en-US" dirty="0" smtClean="0">
              <a:ea typeface="MS PGothic"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rtl="0"/>
            <a:r>
              <a:rPr lang="en-US" sz="2800" b="1" dirty="0" smtClean="0"/>
              <a:t>403.1Habitable spaces. </a:t>
            </a:r>
          </a:p>
          <a:p>
            <a:pPr lvl="1" rtl="0"/>
            <a:r>
              <a:rPr lang="en-US" dirty="0" smtClean="0"/>
              <a:t>Every habitable space shall have at least one open-able window. </a:t>
            </a:r>
          </a:p>
          <a:p>
            <a:pPr lvl="1" rtl="0"/>
            <a:r>
              <a:rPr lang="en-US" dirty="0" smtClean="0"/>
              <a:t>The total open-able area of the window in every room shall be equal to at least 45 percent of the minimum glazed area required in Section 402.1. </a:t>
            </a:r>
          </a:p>
          <a:p>
            <a:pPr lvl="0" rtl="0">
              <a:lnSpc>
                <a:spcPct val="100000"/>
              </a:lnSpc>
              <a:spcAft>
                <a:spcPts val="0"/>
              </a:spcAft>
            </a:pPr>
            <a:endParaRPr lang="en-US" sz="2800" b="1" dirty="0" smtClean="0"/>
          </a:p>
          <a:p>
            <a:pPr lvl="0" rtl="0">
              <a:lnSpc>
                <a:spcPct val="100000"/>
              </a:lnSpc>
              <a:spcAft>
                <a:spcPts val="0"/>
              </a:spcAft>
            </a:pPr>
            <a:r>
              <a:rPr lang="en-US" sz="2800" b="1" dirty="0" smtClean="0"/>
              <a:t>403.2 Bathrooms and toilet rooms. </a:t>
            </a:r>
          </a:p>
          <a:p>
            <a:pPr lvl="1" rtl="0"/>
            <a:r>
              <a:rPr lang="en-US" dirty="0" smtClean="0"/>
              <a:t>Every bathroom and toilet room shall comply with the ventilation requirements for habitable spaces as required by Section 403.1, except that a window shall not be required in such spaces equipped with a mechanical ventilation system. </a:t>
            </a:r>
          </a:p>
          <a:p>
            <a:pPr lvl="1" rtl="0"/>
            <a:r>
              <a:rPr lang="en-US" dirty="0" smtClean="0"/>
              <a:t>Air exhausted by a mechanical ventilation system from a bathroom or toilet room shall discharge to the outdoors and shall not be </a:t>
            </a:r>
            <a:r>
              <a:rPr lang="en-US" dirty="0" err="1" smtClean="0"/>
              <a:t>recirculated</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D3D73B74-F52F-48F2-BA21-6347B269D8FA}"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rtl="0"/>
            <a:r>
              <a:rPr lang="en-US" sz="2800" b="1" dirty="0" smtClean="0"/>
              <a:t>302.6 Exhaust vents.  </a:t>
            </a:r>
          </a:p>
          <a:p>
            <a:pPr lvl="1" rtl="0"/>
            <a:r>
              <a:rPr lang="en-US" dirty="0" smtClean="0"/>
              <a:t>Pipes, ducts, conductors, fans or blowers shall not discharge gases, steam, vapor, hot air, grease, smoke, odors or other gaseous or particulate wastes directly upon abutting or adjacent public or private property or that of another tenant. </a:t>
            </a:r>
          </a:p>
          <a:p>
            <a:pPr lvl="0" rtl="0"/>
            <a:endParaRPr lang="en-US" sz="2800" b="1" dirty="0" smtClean="0"/>
          </a:p>
          <a:p>
            <a:pPr lvl="0" rtl="0"/>
            <a:r>
              <a:rPr lang="en-US" sz="2800" b="1" dirty="0" smtClean="0"/>
              <a:t>403.4 Process ventilation. </a:t>
            </a:r>
          </a:p>
          <a:p>
            <a:pPr lvl="1" rtl="0"/>
            <a:r>
              <a:rPr lang="en-US" dirty="0" smtClean="0"/>
              <a:t>Where injurious, toxic, irritating or noxious fumes, gases, dusts or mists are generated, a local exhaust ventilation system shall be provided to remove the contaminating agent at the source. Air shall be exhausted to the exterior and not be </a:t>
            </a:r>
            <a:r>
              <a:rPr lang="en-US" dirty="0" err="1" smtClean="0"/>
              <a:t>recirculated</a:t>
            </a:r>
            <a:r>
              <a:rPr lang="en-US" dirty="0" smtClean="0"/>
              <a:t> to any space. </a:t>
            </a:r>
          </a:p>
          <a:p>
            <a:pPr lvl="1" rtl="0"/>
            <a:endParaRPr lang="en-US" dirty="0" smtClean="0"/>
          </a:p>
          <a:p>
            <a:pPr lvl="0" rtl="0">
              <a:lnSpc>
                <a:spcPct val="100000"/>
              </a:lnSpc>
              <a:spcAft>
                <a:spcPts val="0"/>
              </a:spcAft>
            </a:pPr>
            <a:r>
              <a:rPr lang="en-US" sz="2800" b="1" dirty="0" smtClean="0"/>
              <a:t>403.5 Clothes </a:t>
            </a:r>
            <a:r>
              <a:rPr lang="en-US" sz="2800" b="1" baseline="0" dirty="0" smtClean="0"/>
              <a:t> </a:t>
            </a:r>
            <a:r>
              <a:rPr lang="en-US" sz="2800" b="1" dirty="0" smtClean="0"/>
              <a:t>dryer exhaust.</a:t>
            </a:r>
          </a:p>
          <a:p>
            <a:pPr lvl="1" rtl="0"/>
            <a:r>
              <a:rPr lang="en-US" dirty="0" smtClean="0"/>
              <a:t>Clothes dryer exhaust systems shall be independent of all other systems and shall be exhausted in accordance with the manufacturer’s instructions. </a:t>
            </a:r>
          </a:p>
          <a:p>
            <a:endParaRPr lang="en-US" dirty="0"/>
          </a:p>
        </p:txBody>
      </p:sp>
      <p:sp>
        <p:nvSpPr>
          <p:cNvPr id="4" name="Slide Number Placeholder 3"/>
          <p:cNvSpPr>
            <a:spLocks noGrp="1"/>
          </p:cNvSpPr>
          <p:nvPr>
            <p:ph type="sldNum" sz="quarter" idx="10"/>
          </p:nvPr>
        </p:nvSpPr>
        <p:spPr/>
        <p:txBody>
          <a:bodyPr/>
          <a:lstStyle/>
          <a:p>
            <a:fld id="{D3D73B74-F52F-48F2-BA21-6347B269D8FA}"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rtl="0"/>
            <a:r>
              <a:rPr lang="en-US" sz="2800" b="1" dirty="0" smtClean="0"/>
              <a:t>603.2 Removal of combustion products. </a:t>
            </a:r>
          </a:p>
          <a:p>
            <a:pPr lvl="1" rtl="0"/>
            <a:r>
              <a:rPr lang="en-US" dirty="0" smtClean="0"/>
              <a:t>All fuel-burning equipment and appliances shall be connected to an approved chimney or vent.</a:t>
            </a:r>
          </a:p>
          <a:p>
            <a:pPr lvl="1" rtl="0"/>
            <a:r>
              <a:rPr lang="en-US" i="1" dirty="0" smtClean="0"/>
              <a:t>Exception: Fuel-burning equipment and appliances which are labeled for unvented operation. </a:t>
            </a:r>
          </a:p>
          <a:p>
            <a:pPr lvl="1" rtl="0"/>
            <a:endParaRPr lang="en-US" i="1" dirty="0" smtClean="0"/>
          </a:p>
          <a:p>
            <a:pPr lvl="0" rtl="0"/>
            <a:r>
              <a:rPr lang="en-US" sz="2800" b="1" dirty="0" smtClean="0"/>
              <a:t>607.1 General.  </a:t>
            </a:r>
            <a:endParaRPr lang="en-US" sz="2800" dirty="0" smtClean="0"/>
          </a:p>
          <a:p>
            <a:pPr lvl="1" rtl="0"/>
            <a:r>
              <a:rPr lang="en-US" dirty="0" smtClean="0"/>
              <a:t>Duct systems shall be maintained free of obstructions and shall be capable of performing the required function. </a:t>
            </a:r>
          </a:p>
          <a:p>
            <a:pPr lvl="1" rtl="0"/>
            <a:endParaRPr lang="en-US" dirty="0" smtClean="0"/>
          </a:p>
          <a:p>
            <a:pPr lvl="0" rtl="0"/>
            <a:r>
              <a:rPr lang="en-US" sz="2800" b="1" dirty="0" smtClean="0"/>
              <a:t>603.5 Combustion air.  </a:t>
            </a:r>
            <a:endParaRPr lang="en-US" sz="2800" dirty="0" smtClean="0"/>
          </a:p>
          <a:p>
            <a:pPr lvl="1" rtl="0"/>
            <a:r>
              <a:rPr lang="en-US" dirty="0" smtClean="0"/>
              <a:t>A supply of air for complete combustion of the fuel and for ventilation of the space containing the fuel-burning equipment shall be provided for the fuel-burning equipment. </a:t>
            </a:r>
          </a:p>
          <a:p>
            <a:pPr lvl="1" rtl="0"/>
            <a:endParaRPr lang="en-US" dirty="0" smtClean="0"/>
          </a:p>
          <a:p>
            <a:pPr lvl="0" rtl="0"/>
            <a:r>
              <a:rPr lang="en-US" sz="2800" b="1" dirty="0" smtClean="0"/>
              <a:t>505.4 Water heating facilities. </a:t>
            </a:r>
            <a:endParaRPr lang="en-US" sz="2800" dirty="0" smtClean="0"/>
          </a:p>
          <a:p>
            <a:pPr lvl="1" rtl="0"/>
            <a:r>
              <a:rPr lang="en-US" sz="2200" dirty="0" smtClean="0"/>
              <a:t>Water heating facilities shall be properly installed, maintained and capable of providing an adequate amount of water to be drawn at every required sink, lavatory, bathtub, shower and laundry facility at a temperature of not less than 110ºF (43ºC). </a:t>
            </a:r>
          </a:p>
          <a:p>
            <a:pPr lvl="1" rtl="0"/>
            <a:r>
              <a:rPr lang="en-US" sz="2200" dirty="0" smtClean="0"/>
              <a:t>A gas-burning water heater shall not be located in any bathroom, toilet room, bedroom or other occupied room normally kept closed, unless adequate combustion air is provided. </a:t>
            </a:r>
          </a:p>
          <a:p>
            <a:pPr lvl="1" rtl="0"/>
            <a:r>
              <a:rPr lang="en-US" sz="2200" dirty="0" smtClean="0"/>
              <a:t>An approved combination temperature and pressure-relief valve and relief valve discharge pipe shall be properly installed and maintained on water heaters. </a:t>
            </a:r>
          </a:p>
        </p:txBody>
      </p:sp>
      <p:sp>
        <p:nvSpPr>
          <p:cNvPr id="4" name="Slide Number Placeholder 3"/>
          <p:cNvSpPr>
            <a:spLocks noGrp="1"/>
          </p:cNvSpPr>
          <p:nvPr>
            <p:ph type="sldNum" sz="quarter" idx="10"/>
          </p:nvPr>
        </p:nvSpPr>
        <p:spPr/>
        <p:txBody>
          <a:bodyPr/>
          <a:lstStyle/>
          <a:p>
            <a:fld id="{D3D73B74-F52F-48F2-BA21-6347B269D8FA}"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pPr defTabSz="914437"/>
            <a:fld id="{5711A589-6063-4697-A83C-AA29DD7C1570}" type="slidenum">
              <a:rPr lang="en-US" smtClean="0">
                <a:ea typeface="MS PGothic" pitchFamily="34" charset="-128"/>
              </a:rPr>
              <a:pPr defTabSz="914437"/>
              <a:t>43</a:t>
            </a:fld>
            <a:endParaRPr lang="en-US" dirty="0" smtClean="0">
              <a:ea typeface="MS PGothic" pitchFamily="34" charset="-128"/>
            </a:endParaRPr>
          </a:p>
        </p:txBody>
      </p:sp>
      <p:sp>
        <p:nvSpPr>
          <p:cNvPr id="108547" name="Rectangle 2"/>
          <p:cNvSpPr>
            <a:spLocks noGrp="1" noRot="1" noChangeAspect="1" noChangeArrowheads="1" noTextEdit="1"/>
          </p:cNvSpPr>
          <p:nvPr>
            <p:ph type="sldImg"/>
          </p:nvPr>
        </p:nvSpPr>
        <p:spPr>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14437"/>
            <a:fld id="{4B208C19-6803-44D2-9959-702F5926C7D4}" type="slidenum">
              <a:rPr lang="en-US" smtClean="0">
                <a:ea typeface="MS PGothic" pitchFamily="34" charset="-128"/>
              </a:rPr>
              <a:pPr defTabSz="914437"/>
              <a:t>44</a:t>
            </a:fld>
            <a:endParaRPr lang="en-US" dirty="0" smtClean="0">
              <a:ea typeface="MS PGothic" pitchFamily="34" charset="-128"/>
            </a:endParaRPr>
          </a:p>
        </p:txBody>
      </p:sp>
      <p:sp>
        <p:nvSpPr>
          <p:cNvPr id="64515" name="Rectangle 2"/>
          <p:cNvSpPr>
            <a:spLocks noGrp="1" noRot="1" noChangeAspect="1" noChangeArrowheads="1" noTextEdit="1"/>
          </p:cNvSpPr>
          <p:nvPr>
            <p:ph type="sldImg"/>
          </p:nvPr>
        </p:nvSpPr>
        <p:spPr>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endParaRPr lang="en-US" dirty="0" smtClean="0"/>
          </a:p>
        </p:txBody>
      </p:sp>
      <p:sp>
        <p:nvSpPr>
          <p:cNvPr id="67588" name="Slide Number Placeholder 3"/>
          <p:cNvSpPr>
            <a:spLocks noGrp="1"/>
          </p:cNvSpPr>
          <p:nvPr>
            <p:ph type="sldNum" sz="quarter" idx="5"/>
          </p:nvPr>
        </p:nvSpPr>
        <p:spPr>
          <a:noFill/>
        </p:spPr>
        <p:txBody>
          <a:bodyPr/>
          <a:lstStyle/>
          <a:p>
            <a:pPr defTabSz="914437"/>
            <a:fld id="{8B7982CA-83D9-4417-903F-844355BC7488}" type="slidenum">
              <a:rPr lang="en-US" smtClean="0">
                <a:ea typeface="MS PGothic" pitchFamily="34" charset="-128"/>
              </a:rPr>
              <a:pPr defTabSz="914437"/>
              <a:t>5</a:t>
            </a:fld>
            <a:endParaRPr lang="en-US" dirty="0"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smtClean="0"/>
          </a:p>
        </p:txBody>
      </p:sp>
      <p:sp>
        <p:nvSpPr>
          <p:cNvPr id="68612" name="Slide Number Placeholder 3"/>
          <p:cNvSpPr>
            <a:spLocks noGrp="1"/>
          </p:cNvSpPr>
          <p:nvPr>
            <p:ph type="sldNum" sz="quarter" idx="5"/>
          </p:nvPr>
        </p:nvSpPr>
        <p:spPr>
          <a:noFill/>
        </p:spPr>
        <p:txBody>
          <a:bodyPr/>
          <a:lstStyle/>
          <a:p>
            <a:pPr defTabSz="914437"/>
            <a:fld id="{7E630F38-E078-485C-90DA-7DDC74899927}" type="slidenum">
              <a:rPr lang="en-US" smtClean="0">
                <a:ea typeface="MS PGothic" pitchFamily="34" charset="-128"/>
              </a:rPr>
              <a:pPr defTabSz="914437"/>
              <a:t>6</a:t>
            </a:fld>
            <a:endParaRPr lang="en-US" dirty="0" smtClean="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pPr defTabSz="914437"/>
            <a:fld id="{7CD25C87-3436-4D9D-8FC5-9E004AE2420F}" type="slidenum">
              <a:rPr lang="en-US" smtClean="0">
                <a:ea typeface="MS PGothic" pitchFamily="34" charset="-128"/>
              </a:rPr>
              <a:pPr defTabSz="914437"/>
              <a:t>7</a:t>
            </a:fld>
            <a:endParaRPr lang="en-US" dirty="0" smtClean="0">
              <a:ea typeface="MS PGothic" pitchFamily="34" charset="-128"/>
            </a:endParaRPr>
          </a:p>
        </p:txBody>
      </p:sp>
      <p:sp>
        <p:nvSpPr>
          <p:cNvPr id="69635" name="Rectangle 2"/>
          <p:cNvSpPr>
            <a:spLocks noGrp="1" noRot="1" noChangeAspect="1" noChangeArrowheads="1" noTextEdit="1"/>
          </p:cNvSpPr>
          <p:nvPr>
            <p:ph type="sldImg"/>
          </p:nvPr>
        </p:nvSpPr>
        <p:spPr>
          <a:xfrm>
            <a:off x="1143000" y="685800"/>
            <a:ext cx="4573588" cy="3430588"/>
          </a:xfrm>
          <a:ln/>
        </p:spPr>
      </p:sp>
      <p:sp>
        <p:nvSpPr>
          <p:cNvPr id="69636" name="Rectangle 3"/>
          <p:cNvSpPr>
            <a:spLocks noGrp="1" noChangeArrowheads="1"/>
          </p:cNvSpPr>
          <p:nvPr>
            <p:ph type="body" idx="1"/>
          </p:nvPr>
        </p:nvSpPr>
        <p:spPr>
          <a:xfrm>
            <a:off x="686421" y="4344025"/>
            <a:ext cx="5485158" cy="4114488"/>
          </a:xfrm>
          <a:noFill/>
          <a:ln/>
        </p:spPr>
        <p:txBody>
          <a:bodyPr/>
          <a:lstStyle/>
          <a:p>
            <a:pPr eaLnBrk="1" hangingPunct="1"/>
            <a:r>
              <a:rPr lang="en-US" smtClean="0"/>
              <a:t>Combustion contaminants are not uncommon problem.  This problem is popping up all over the country, mostly in new homes. Usually families notice a fine layer of soot appears on plastic surfaces, such as TV and computer screens, inside refrigerators and freezers, on walls and ceiling, on carpets, particularly under doors and at baseboards. </a:t>
            </a:r>
          </a:p>
          <a:p>
            <a:pPr eaLnBrk="1" hangingPunct="1"/>
            <a:endParaRPr lang="en-US" smtClean="0"/>
          </a:p>
          <a:p>
            <a:pPr eaLnBrk="1" hangingPunct="1"/>
            <a:r>
              <a:rPr lang="en-US" b="1" smtClean="0"/>
              <a:t>Unvented kerosene or gas heaters </a:t>
            </a:r>
          </a:p>
          <a:p>
            <a:pPr eaLnBrk="1" hangingPunct="1"/>
            <a:r>
              <a:rPr lang="en-US" smtClean="0"/>
              <a:t>Burning fuel without ventilation can produce nitrogen dioxide, carbon monoxide, and nitrogen oxide, as well as particles. Unvented combustion devices should not be used in occupied spaces. </a:t>
            </a:r>
            <a:r>
              <a:rPr lang="en-US" baseline="30000" smtClean="0"/>
              <a:t>[1]</a:t>
            </a:r>
          </a:p>
          <a:p>
            <a:pPr eaLnBrk="1" hangingPunct="1"/>
            <a:endParaRPr lang="en-US" smtClean="0"/>
          </a:p>
          <a:p>
            <a:pPr eaLnBrk="1" hangingPunct="1"/>
            <a:r>
              <a:rPr lang="en-US" smtClean="0"/>
              <a:t>The kerosene heater in this home was used to provide supplemental heat, but the odor of the combustion products was so annoying that the door behind the heater was cracked open while the heater was in use.</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14437"/>
            <a:fld id="{611FC692-7DBD-4F9D-977F-66AF8BEFFD63}" type="slidenum">
              <a:rPr lang="en-US" smtClean="0">
                <a:ea typeface="MS PGothic" pitchFamily="34" charset="-128"/>
              </a:rPr>
              <a:pPr defTabSz="914437"/>
              <a:t>8</a:t>
            </a:fld>
            <a:endParaRPr lang="en-US" dirty="0" smtClean="0">
              <a:ea typeface="MS PGothic" pitchFamily="34" charset="-128"/>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dirty="0" smtClean="0"/>
              <a:t>There are two major pollutants associated with combustion products. </a:t>
            </a:r>
          </a:p>
          <a:p>
            <a:pPr eaLnBrk="1" hangingPunct="1"/>
            <a:endParaRPr lang="en-US" dirty="0" smtClean="0"/>
          </a:p>
          <a:p>
            <a:pPr eaLnBrk="1" hangingPunct="1"/>
            <a:r>
              <a:rPr lang="en-US" dirty="0" smtClean="0"/>
              <a:t>At relatively low levels of carbon monoxide a healthy person may feel fatigued.  As levels increase a person may complain of headaches, dizziness, weakness or confusion.   It is important to realize that CO is often referred to as the “Silent Killer” because it is colorless and odorless and death can occur without the person being aware that high levels exist. </a:t>
            </a:r>
            <a:r>
              <a:rPr lang="en-US" dirty="0" smtClean="0">
                <a:solidFill>
                  <a:srgbClr val="000000"/>
                </a:solidFill>
                <a:cs typeface="Arial" charset="0"/>
              </a:rPr>
              <a:t>CDC reports that over 15,000 people each year are treated in emergency rooms for non-fire related carbon monoxide exposures. And an average of about 500 people die each year from non-fire related carbon monoxide exposures.</a:t>
            </a:r>
          </a:p>
          <a:p>
            <a:pPr eaLnBrk="1" hangingPunct="1"/>
            <a:endParaRPr lang="en-US" dirty="0" smtClean="0">
              <a:solidFill>
                <a:srgbClr val="000000"/>
              </a:solidFill>
              <a:cs typeface="Arial" charset="0"/>
            </a:endParaRPr>
          </a:p>
          <a:p>
            <a:pPr eaLnBrk="1" hangingPunct="1"/>
            <a:r>
              <a:rPr lang="en-US" dirty="0" smtClean="0">
                <a:solidFill>
                  <a:srgbClr val="000000"/>
                </a:solidFill>
                <a:cs typeface="Arial" charset="0"/>
              </a:rPr>
              <a:t>If a flame is yellow, it is not burning hot enough and it will produce more carbon monoxide.  The hotter the flame, the most nitrogen dioxides produced.</a:t>
            </a:r>
            <a:r>
              <a:rPr lang="en-US" sz="900" dirty="0">
                <a:solidFill>
                  <a:srgbClr val="000000"/>
                </a:solidFill>
                <a:cs typeface="Arial" charset="0"/>
              </a:rPr>
              <a:t>  </a:t>
            </a:r>
          </a:p>
          <a:p>
            <a:pPr eaLnBrk="1" hangingPunct="1"/>
            <a:endParaRPr lang="en-US" sz="9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pPr defTabSz="914437"/>
            <a:fld id="{80715DED-0E28-4E50-9E2B-013686FF6BEB}" type="slidenum">
              <a:rPr lang="en-US" smtClean="0">
                <a:ea typeface="MS PGothic" pitchFamily="34" charset="-128"/>
              </a:rPr>
              <a:pPr defTabSz="914437"/>
              <a:t>9</a:t>
            </a:fld>
            <a:endParaRPr lang="en-US" dirty="0" smtClean="0">
              <a:ea typeface="MS PGothic" pitchFamily="34" charset="-128"/>
            </a:endParaRPr>
          </a:p>
        </p:txBody>
      </p:sp>
      <p:sp>
        <p:nvSpPr>
          <p:cNvPr id="71683" name="Rectangle 2"/>
          <p:cNvSpPr>
            <a:spLocks noGrp="1" noRot="1" noChangeAspect="1" noChangeArrowheads="1" noTextEdit="1"/>
          </p:cNvSpPr>
          <p:nvPr>
            <p:ph type="sldImg"/>
          </p:nvPr>
        </p:nvSpPr>
        <p:spPr>
          <a:xfrm>
            <a:off x="1143000" y="685800"/>
            <a:ext cx="4573588" cy="3430588"/>
          </a:xfrm>
          <a:ln/>
        </p:spPr>
      </p:sp>
      <p:sp>
        <p:nvSpPr>
          <p:cNvPr id="71684" name="Rectangle 3"/>
          <p:cNvSpPr>
            <a:spLocks noGrp="1" noChangeArrowheads="1"/>
          </p:cNvSpPr>
          <p:nvPr>
            <p:ph type="body" idx="1"/>
          </p:nvPr>
        </p:nvSpPr>
        <p:spPr>
          <a:xfrm>
            <a:off x="571500" y="4344025"/>
            <a:ext cx="5742954" cy="4114488"/>
          </a:xfrm>
          <a:noFill/>
          <a:ln/>
        </p:spPr>
        <p:txBody>
          <a:bodyPr/>
          <a:lstStyle/>
          <a:p>
            <a:pPr eaLnBrk="1" hangingPunct="1"/>
            <a:r>
              <a:rPr lang="en-US" smtClean="0"/>
              <a:t>From CEHRC Carbon Monoxide Background Document.</a:t>
            </a:r>
            <a:r>
              <a:rPr lang="en-US" baseline="30000" smtClean="0"/>
              <a:t>3</a:t>
            </a:r>
            <a:r>
              <a:rPr lang="en-US" smtClean="0"/>
              <a:t>  See www.cehrc.org/tools/carbon/cobacmat.cfm.</a:t>
            </a:r>
          </a:p>
          <a:p>
            <a:pPr eaLnBrk="1" hangingPunct="1"/>
            <a:r>
              <a:rPr lang="en-US" smtClean="0"/>
              <a:t>These are exposure limits for people at work for 8 hours a day or for </a:t>
            </a:r>
            <a:r>
              <a:rPr lang="en-US" b="1" u="sng" smtClean="0"/>
              <a:t>outside</a:t>
            </a:r>
            <a:r>
              <a:rPr lang="en-US" smtClean="0"/>
              <a:t> air. What about people who are in their home virtually all the time?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444">
    <p:spTree>
      <p:nvGrpSpPr>
        <p:cNvPr id="1" name=""/>
        <p:cNvGrpSpPr/>
        <p:nvPr/>
      </p:nvGrpSpPr>
      <p:grpSpPr>
        <a:xfrm>
          <a:off x="0" y="0"/>
          <a:ext cx="0" cy="0"/>
          <a:chOff x="0" y="0"/>
          <a:chExt cx="0" cy="0"/>
        </a:xfrm>
      </p:grpSpPr>
      <p:pic>
        <p:nvPicPr>
          <p:cNvPr id="6" name="Picture 5" descr="hhtc_titleslide_swoosh.pn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a:xfrm>
            <a:off x="-1" y="0"/>
            <a:ext cx="9144001" cy="5860473"/>
          </a:xfrm>
          <a:prstGeom prst="rect">
            <a:avLst/>
          </a:prstGeom>
        </p:spPr>
      </p:pic>
      <p:sp>
        <p:nvSpPr>
          <p:cNvPr id="7" name="Title 1"/>
          <p:cNvSpPr>
            <a:spLocks noGrp="1"/>
          </p:cNvSpPr>
          <p:nvPr>
            <p:ph type="ctrTitle"/>
          </p:nvPr>
        </p:nvSpPr>
        <p:spPr>
          <a:xfrm>
            <a:off x="253088" y="310232"/>
            <a:ext cx="8335741" cy="1118517"/>
          </a:xfrm>
        </p:spPr>
        <p:txBody>
          <a:bodyPr/>
          <a:lstStyle>
            <a:lvl1pPr>
              <a:defRPr b="0">
                <a:solidFill>
                  <a:schemeClr val="accent4">
                    <a:lumMod val="20000"/>
                    <a:lumOff val="80000"/>
                  </a:schemeClr>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53088" y="1233260"/>
            <a:ext cx="8327575" cy="669017"/>
          </a:xfrm>
        </p:spPr>
        <p:txBody>
          <a:bodyPr/>
          <a:lstStyle>
            <a:lvl1pPr marL="0" indent="0" algn="l">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HHTC_map_2013_nonumbers-(lower-48_cleanedges).gif"/>
          <p:cNvPicPr>
            <a:picLocks noChangeAspect="1"/>
          </p:cNvPicPr>
          <p:nvPr userDrawn="1"/>
        </p:nvPicPr>
        <p:blipFill>
          <a:blip r:embed="rId3" cstate="screen"/>
          <a:stretch>
            <a:fillRect/>
          </a:stretch>
        </p:blipFill>
        <p:spPr>
          <a:xfrm>
            <a:off x="4359728" y="5096539"/>
            <a:ext cx="1828800" cy="1142191"/>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4008664" y="4343400"/>
            <a:ext cx="3976007" cy="1289135"/>
          </a:xfrm>
          <a:prstGeom prst="rect">
            <a:avLst/>
          </a:prstGeom>
          <a:noFill/>
        </p:spPr>
        <p:txBody>
          <a:bodyPr wrap="square" rtlCol="0">
            <a:spAutoFit/>
          </a:bodyPr>
          <a:lstStyle/>
          <a:p>
            <a:pPr algn="r">
              <a:lnSpc>
                <a:spcPts val="3200"/>
              </a:lnSpc>
            </a:pPr>
            <a:r>
              <a:rPr lang="en-US" sz="2200" b="1" dirty="0" smtClean="0">
                <a:solidFill>
                  <a:schemeClr val="bg1"/>
                </a:solidFill>
                <a:latin typeface="Myriad Pro" pitchFamily="34" charset="0"/>
              </a:rPr>
              <a:t>National</a:t>
            </a:r>
            <a:r>
              <a:rPr lang="en-US" b="1" dirty="0" smtClean="0">
                <a:solidFill>
                  <a:schemeClr val="bg1"/>
                </a:solidFill>
                <a:latin typeface="Myriad Pro" pitchFamily="34" charset="0"/>
              </a:rPr>
              <a:t> </a:t>
            </a:r>
            <a:r>
              <a:rPr lang="en-US" sz="3000" b="1" dirty="0" smtClean="0">
                <a:solidFill>
                  <a:schemeClr val="bg1"/>
                </a:solidFill>
                <a:latin typeface="Myriad Pro" pitchFamily="34" charset="0"/>
              </a:rPr>
              <a:t>Healthy Homes Training Center</a:t>
            </a:r>
            <a:r>
              <a:rPr lang="en-US" b="1" dirty="0" smtClean="0">
                <a:solidFill>
                  <a:schemeClr val="bg1"/>
                </a:solidFill>
                <a:latin typeface="Myriad Pro" pitchFamily="34" charset="0"/>
              </a:rPr>
              <a:t> </a:t>
            </a:r>
          </a:p>
          <a:p>
            <a:pPr algn="r">
              <a:lnSpc>
                <a:spcPts val="2900"/>
              </a:lnSpc>
            </a:pPr>
            <a:r>
              <a:rPr lang="en-US" sz="2200" b="1" dirty="0" smtClean="0">
                <a:solidFill>
                  <a:schemeClr val="bg1"/>
                </a:solidFill>
                <a:latin typeface="Myriad Pro" pitchFamily="34" charset="0"/>
              </a:rPr>
              <a:t>and Network</a:t>
            </a:r>
            <a:endParaRPr lang="en-US" sz="2200" b="1" dirty="0">
              <a:solidFill>
                <a:schemeClr val="bg1"/>
              </a:solidFill>
              <a:latin typeface="Myriad Pro"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 photo with caption">
    <p:spTree>
      <p:nvGrpSpPr>
        <p:cNvPr id="1" name=""/>
        <p:cNvGrpSpPr/>
        <p:nvPr/>
      </p:nvGrpSpPr>
      <p:grpSpPr>
        <a:xfrm>
          <a:off x="0" y="0"/>
          <a:ext cx="0" cy="0"/>
          <a:chOff x="0" y="0"/>
          <a:chExt cx="0" cy="0"/>
        </a:xfrm>
      </p:grpSpPr>
      <p:pic>
        <p:nvPicPr>
          <p:cNvPr id="6" name="Picture 5" descr="Background-Template.tif"/>
          <p:cNvPicPr>
            <a:picLocks noChangeAspect="1"/>
          </p:cNvPicPr>
          <p:nvPr userDrawn="1"/>
        </p:nvPicPr>
        <p:blipFill>
          <a:blip r:embed="rId2" cstate="screen"/>
          <a:srcRect/>
          <a:stretch>
            <a:fillRect/>
          </a:stretch>
        </p:blipFill>
        <p:spPr>
          <a:xfrm>
            <a:off x="7053943" y="0"/>
            <a:ext cx="2090057" cy="2743200"/>
          </a:xfrm>
          <a:prstGeom prst="rect">
            <a:avLst/>
          </a:prstGeom>
        </p:spPr>
      </p:pic>
      <p:sp>
        <p:nvSpPr>
          <p:cNvPr id="2" name="Title 1"/>
          <p:cNvSpPr>
            <a:spLocks noGrp="1"/>
          </p:cNvSpPr>
          <p:nvPr>
            <p:ph type="title" hasCustomPrompt="1"/>
          </p:nvPr>
        </p:nvSpPr>
        <p:spPr>
          <a:xfrm>
            <a:off x="523359" y="1739559"/>
            <a:ext cx="3288769" cy="953468"/>
          </a:xfrm>
        </p:spPr>
        <p:txBody>
          <a:bodyPr anchor="t">
            <a:noAutofit/>
          </a:bodyPr>
          <a:lstStyle>
            <a:lvl1pPr algn="l">
              <a:defRPr sz="2000" b="1" i="1" cap="none" baseline="0">
                <a:latin typeface="+mn-lt"/>
              </a:defRPr>
            </a:lvl1pPr>
          </a:lstStyle>
          <a:p>
            <a:r>
              <a:rPr lang="en-US" dirty="0" smtClean="0"/>
              <a:t>Click to edit caption</a:t>
            </a:r>
            <a:endParaRPr lang="en-US" dirty="0"/>
          </a:p>
        </p:txBody>
      </p:sp>
      <p:sp>
        <p:nvSpPr>
          <p:cNvPr id="3" name="Picture Placeholder 2"/>
          <p:cNvSpPr>
            <a:spLocks noGrp="1"/>
          </p:cNvSpPr>
          <p:nvPr>
            <p:ph type="pic" idx="1"/>
          </p:nvPr>
        </p:nvSpPr>
        <p:spPr>
          <a:xfrm>
            <a:off x="4201297" y="398506"/>
            <a:ext cx="4510217" cy="5433883"/>
          </a:xfrm>
          <a:effectLst>
            <a:outerShdw blurRad="50800" dist="38100" dir="5400000" algn="t"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Footer Placeholder 15"/>
          <p:cNvSpPr>
            <a:spLocks noGrp="1"/>
          </p:cNvSpPr>
          <p:nvPr>
            <p:ph type="ftr" sz="quarter" idx="3"/>
          </p:nvPr>
        </p:nvSpPr>
        <p:spPr>
          <a:xfrm>
            <a:off x="274320"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7"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Background-Template.tif"/>
          <p:cNvPicPr>
            <a:picLocks noChangeAspect="1"/>
          </p:cNvPicPr>
          <p:nvPr userDrawn="1"/>
        </p:nvPicPr>
        <p:blipFill>
          <a:blip r:embed="rId2" cstate="screen"/>
          <a:srcRect/>
          <a:stretch>
            <a:fillRect/>
          </a:stretch>
        </p:blipFill>
        <p:spPr>
          <a:xfrm>
            <a:off x="7045779" y="8164"/>
            <a:ext cx="2090057" cy="2743200"/>
          </a:xfrm>
          <a:prstGeom prst="rect">
            <a:avLst/>
          </a:prstGeom>
        </p:spPr>
      </p:pic>
      <p:sp>
        <p:nvSpPr>
          <p:cNvPr id="3" name="Footer Placeholder 15"/>
          <p:cNvSpPr>
            <a:spLocks noGrp="1"/>
          </p:cNvSpPr>
          <p:nvPr>
            <p:ph type="ftr" sz="quarter" idx="3"/>
          </p:nvPr>
        </p:nvSpPr>
        <p:spPr>
          <a:xfrm>
            <a:off x="274320"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3328" y="2551467"/>
            <a:ext cx="8307388"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73328" y="1518557"/>
            <a:ext cx="8299223" cy="1032910"/>
          </a:xfrm>
        </p:spPr>
        <p:txBody>
          <a:bodyPr anchor="b"/>
          <a:lstStyle>
            <a:lvl1pPr marL="0" indent="0">
              <a:buNone/>
              <a:defRPr sz="2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_house (MS Clipart)">
    <p:bg>
      <p:bgPr>
        <a:blipFill dpi="0" rotWithShape="1">
          <a:blip r:embed="rId2" cstate="screen">
            <a:alphaModFix amt="11000"/>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_open window (PHIL)">
    <p:bg>
      <p:bgPr>
        <a:blipFill dpi="0" rotWithShape="1">
          <a:blip r:embed="rId2" cstate="print">
            <a:alphaModFix amt="24000"/>
            <a:lum/>
          </a:blip>
          <a:srcRect/>
          <a:stretch>
            <a:fillRect t="-10000" r="-25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_fan (MS Clipart)">
    <p:bg>
      <p:bgPr>
        <a:blipFill dpi="0" rotWithShape="1">
          <a:blip r:embed="rId2" cstate="screen">
            <a:alphaModFix amt="10000"/>
            <a:lum/>
          </a:blip>
          <a:srcRect/>
          <a:stretch>
            <a:fillRect l="25000" r="-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_inspector (MSclipart)">
    <p:bg>
      <p:bgPr>
        <a:blipFill dpi="0" rotWithShape="1">
          <a:blip r:embed="rId2" cstate="screen">
            <a:alphaModFix amt="20000"/>
            <a:lum/>
          </a:blip>
          <a:srcRect/>
          <a:stretch>
            <a:fillRect l="50000" t="10000" r="-5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0_Title and Content_finish line(MSclipart)">
    <p:bg>
      <p:bgPr>
        <a:blipFill dpi="0" rotWithShape="1">
          <a:blip r:embed="rId2" cstate="screen">
            <a:alphaModFix amt="51000"/>
            <a:lum/>
          </a:blip>
          <a:srcRect/>
          <a:stretch>
            <a:fillRect l="50000" t="5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cente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26670" y="1520301"/>
            <a:ext cx="7560129" cy="3868445"/>
          </a:xfrm>
        </p:spPr>
        <p:txBody>
          <a:bodyPr anchor="ctr"/>
          <a:lstStyle>
            <a:lvl1pPr>
              <a:defRPr baseline="0"/>
            </a:lvl1pPr>
            <a:lvl2pPr>
              <a:defRPr baseline="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1330325" y="1657350"/>
            <a:ext cx="6613525" cy="3829050"/>
          </a:xfrm>
        </p:spPr>
        <p:txBody>
          <a:bodyPr anchor="ctr" anchorCtr="0"/>
          <a:lstStyle>
            <a:lvl1pPr algn="ctr">
              <a:buNone/>
              <a:defRPr baseline="0"/>
            </a:lvl1pPr>
          </a:lstStyle>
          <a:p>
            <a:pPr lvl="0"/>
            <a:r>
              <a:rPr lang="en-US" dirty="0" smtClean="0"/>
              <a:t>Click to edit Master text styles.  Use color and size to emphasize important words or phrases in the text.</a:t>
            </a:r>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two lines 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lvl1pPr>
              <a:buSzPct val="70000"/>
              <a:buFontTx/>
              <a:buBlip>
                <a:blip r:embed="rId2"/>
              </a:buBlip>
              <a:defRPr/>
            </a:lvl1pPr>
            <a:lvl2pPr>
              <a:buFontTx/>
              <a:buBlip>
                <a:blip r:embed="rId3"/>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two lines 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803049"/>
          </a:xfrm>
        </p:spPr>
        <p:txBody>
          <a:bodyPr/>
          <a:lstStyle>
            <a:lvl1pPr>
              <a:lnSpc>
                <a:spcPts val="4400"/>
              </a:lnSpc>
              <a:defRPr b="1" baseline="0">
                <a:solidFill>
                  <a:schemeClr val="tx2"/>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457200" y="1845129"/>
            <a:ext cx="8229600" cy="3714750"/>
          </a:xfrm>
        </p:spPr>
        <p:txBody>
          <a:bodyPr/>
          <a:lstStyle>
            <a:lvl1pPr>
              <a:buSzPct val="70000"/>
              <a:buFontTx/>
              <a:buBlip>
                <a:blip r:embed="rId2"/>
              </a:buBlip>
              <a:defRPr/>
            </a:lvl1pPr>
            <a:lvl2pPr>
              <a:buFontTx/>
              <a:buBlip>
                <a:blip r:embed="rId3"/>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hasCustomPrompt="1"/>
          </p:nvPr>
        </p:nvSpPr>
        <p:spPr>
          <a:xfrm>
            <a:off x="456974" y="980168"/>
            <a:ext cx="7102475" cy="735013"/>
          </a:xfrm>
        </p:spPr>
        <p:txBody>
          <a:bodyPr>
            <a:normAutofit/>
          </a:bodyPr>
          <a:lstStyle>
            <a:lvl1pPr>
              <a:buNone/>
              <a:defRPr sz="2600" baseline="0">
                <a:solidFill>
                  <a:schemeClr val="accent1"/>
                </a:solidFill>
                <a:latin typeface="Adobe Fan Heiti Std B" pitchFamily="34" charset="-128"/>
                <a:ea typeface="Adobe Fan Heiti Std B" pitchFamily="34" charset="-128"/>
              </a:defRPr>
            </a:lvl1pPr>
          </a:lstStyle>
          <a:p>
            <a:pPr lvl="0"/>
            <a:r>
              <a:rPr lang="en-US" dirty="0" smtClean="0"/>
              <a:t>With second line as a longer subtitle</a:t>
            </a:r>
            <a:endParaRPr lang="en-US" dirty="0"/>
          </a:p>
        </p:txBody>
      </p:sp>
      <p:sp>
        <p:nvSpPr>
          <p:cNvPr id="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7"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layout (without column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139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1"/>
            <a:ext cx="4038600" cy="41556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4"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box with captioned vertical phot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19047" y="5363948"/>
            <a:ext cx="3037115" cy="702115"/>
          </a:xfrm>
        </p:spPr>
        <p:txBody>
          <a:bodyPr anchor="t">
            <a:noAutofit/>
          </a:bodyPr>
          <a:lstStyle>
            <a:lvl1pPr algn="l" defTabSz="914400" rtl="0" eaLnBrk="1" latinLnBrk="0" hangingPunct="1">
              <a:spcBef>
                <a:spcPct val="0"/>
              </a:spcBef>
              <a:buNone/>
              <a:defRPr lang="en-US" sz="2000" b="1" i="1" kern="1200" cap="none" baseline="0" dirty="0">
                <a:solidFill>
                  <a:schemeClr val="tx2"/>
                </a:solidFill>
                <a:effectLst/>
                <a:latin typeface="+mn-lt"/>
                <a:ea typeface="+mj-ea"/>
                <a:cs typeface="Aharoni" pitchFamily="2" charset="-79"/>
              </a:defRPr>
            </a:lvl1pPr>
          </a:lstStyle>
          <a:p>
            <a:r>
              <a:rPr lang="en-US" dirty="0" smtClean="0"/>
              <a:t>Click to edit caption</a:t>
            </a:r>
            <a:endParaRPr lang="en-US" dirty="0"/>
          </a:p>
        </p:txBody>
      </p:sp>
      <p:sp>
        <p:nvSpPr>
          <p:cNvPr id="5" name="Title 1"/>
          <p:cNvSpPr txBox="1">
            <a:spLocks/>
          </p:cNvSpPr>
          <p:nvPr userDrawn="1"/>
        </p:nvSpPr>
        <p:spPr>
          <a:xfrm>
            <a:off x="457200" y="274638"/>
            <a:ext cx="7079942" cy="1143000"/>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b="1" kern="1200" cap="small" baseline="0" noProof="0" dirty="0">
              <a:solidFill>
                <a:schemeClr val="tx2"/>
              </a:solidFill>
              <a:effectLst/>
              <a:latin typeface="Aharoni" pitchFamily="2" charset="-79"/>
              <a:ea typeface="+mj-ea"/>
              <a:cs typeface="Aharoni" pitchFamily="2" charset="-79"/>
            </a:endParaRPr>
          </a:p>
        </p:txBody>
      </p:sp>
      <p:sp>
        <p:nvSpPr>
          <p:cNvPr id="6" name="Text Placeholder 2"/>
          <p:cNvSpPr>
            <a:spLocks noGrp="1"/>
          </p:cNvSpPr>
          <p:nvPr>
            <p:ph type="body" idx="1"/>
          </p:nvPr>
        </p:nvSpPr>
        <p:spPr>
          <a:xfrm>
            <a:off x="457199" y="1535113"/>
            <a:ext cx="442504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Content Placeholder 3"/>
          <p:cNvSpPr>
            <a:spLocks noGrp="1"/>
          </p:cNvSpPr>
          <p:nvPr>
            <p:ph sz="half" idx="10"/>
          </p:nvPr>
        </p:nvSpPr>
        <p:spPr>
          <a:xfrm>
            <a:off x="457199" y="2174874"/>
            <a:ext cx="4416879" cy="354828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2"/>
          <p:cNvSpPr>
            <a:spLocks noGrp="1"/>
          </p:cNvSpPr>
          <p:nvPr>
            <p:ph type="pic" idx="11"/>
          </p:nvPr>
        </p:nvSpPr>
        <p:spPr>
          <a:xfrm>
            <a:off x="5494564" y="1738993"/>
            <a:ext cx="3028950" cy="3575956"/>
          </a:xfrm>
          <a:effectLst>
            <a:outerShdw blurRad="50800" dist="38100" dir="5400000" algn="t"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0" name="Text Placeholder 9"/>
          <p:cNvSpPr>
            <a:spLocks noGrp="1"/>
          </p:cNvSpPr>
          <p:nvPr>
            <p:ph type="body" sz="quarter" idx="12" hasCustomPrompt="1"/>
          </p:nvPr>
        </p:nvSpPr>
        <p:spPr>
          <a:xfrm>
            <a:off x="457200" y="274320"/>
            <a:ext cx="6997700" cy="1208088"/>
          </a:xfrm>
        </p:spPr>
        <p:txBody>
          <a:bodyPr anchor="ctr"/>
          <a:lstStyle>
            <a:lvl1pPr>
              <a:buNone/>
              <a:defRPr/>
            </a:lvl1pPr>
          </a:lstStyle>
          <a:p>
            <a:pPr lvl="0"/>
            <a:r>
              <a:rPr kumimoji="0" lang="en-US" sz="4000" b="0" i="0" u="none" strike="noStrike" kern="1200" cap="small" spc="0" normalizeH="0" baseline="0" noProof="0" dirty="0" smtClean="0">
                <a:ln>
                  <a:noFill/>
                </a:ln>
                <a:solidFill>
                  <a:srgbClr val="005DA2"/>
                </a:solidFill>
                <a:effectLst/>
                <a:uLnTx/>
                <a:uFillTx/>
                <a:latin typeface="Aharoni" pitchFamily="2" charset="-79"/>
                <a:ea typeface="+mj-ea"/>
                <a:cs typeface="Aharoni" pitchFamily="2" charset="-79"/>
              </a:rPr>
              <a:t>Click to edit Master title style</a:t>
            </a:r>
            <a:endParaRPr lang="en-US" dirty="0"/>
          </a:p>
        </p:txBody>
      </p:sp>
      <p:sp>
        <p:nvSpPr>
          <p:cNvPr id="9"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sp>
        <p:nvSpPr>
          <p:cNvPr id="11"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gi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gi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gif"/><Relationship Id="rId10" Type="http://schemas.openxmlformats.org/officeDocument/2006/relationships/slideLayout" Target="../slideLayouts/slideLayout10.xml"/><Relationship Id="rId19" Type="http://schemas.openxmlformats.org/officeDocument/2006/relationships/image" Target="../media/image1.tif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865AF55-FC08-4CB6-A027-98CBDF10C064}" type="slidenum">
              <a:rPr kumimoji="0" lang="en-US" sz="1400" b="1" i="0" u="none" strike="noStrike" kern="1200" cap="none" spc="0" normalizeH="0" baseline="0" noProof="0" smtClean="0">
                <a:ln>
                  <a:noFill/>
                </a:ln>
                <a:solidFill>
                  <a:schemeClr val="accent5">
                    <a:lumMod val="20000"/>
                    <a:lumOff val="8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r>
              <a:rPr lang="en-US" b="1" smtClean="0">
                <a:solidFill>
                  <a:srgbClr val="FFFFFF"/>
                </a:solidFill>
                <a:latin typeface="Aharoni"/>
              </a:rPr>
              <a:t>Page #</a:t>
            </a:r>
            <a:endParaRPr lang="en-US" sz="2800" dirty="0"/>
          </a:p>
        </p:txBody>
      </p:sp>
      <p:pic>
        <p:nvPicPr>
          <p:cNvPr id="10" name="Picture 9" descr="HHTC_map_2013_nonumbers-(lower-48_cleanedges)---THUMB(footer).png"/>
          <p:cNvPicPr>
            <a:picLocks noChangeAspect="1"/>
          </p:cNvPicPr>
          <p:nvPr/>
        </p:nvPicPr>
        <p:blipFill>
          <a:blip r:embed="rId20"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909" r:id="rId3"/>
    <p:sldLayoutId id="2147483848" r:id="rId4"/>
    <p:sldLayoutId id="2147483676" r:id="rId5"/>
    <p:sldLayoutId id="2147483925" r:id="rId6"/>
    <p:sldLayoutId id="2147483861" r:id="rId7"/>
    <p:sldLayoutId id="2147483864" r:id="rId8"/>
    <p:sldLayoutId id="2147483865" r:id="rId9"/>
    <p:sldLayoutId id="2147483867" r:id="rId10"/>
    <p:sldLayoutId id="2147483875" r:id="rId11"/>
    <p:sldLayoutId id="2147483859" r:id="rId12"/>
    <p:sldLayoutId id="2147483726" r:id="rId13"/>
    <p:sldLayoutId id="2147483723" r:id="rId14"/>
    <p:sldLayoutId id="2147483731" r:id="rId15"/>
    <p:sldLayoutId id="2147483885" r:id="rId16"/>
    <p:sldLayoutId id="2147483924" r:id="rId17"/>
  </p:sldLayoutIdLst>
  <p:hf sldNum="0" hd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21"/>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22"/>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21"/>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23"/>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24"/>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0.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34.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0.jpeg"/></Relationships>
</file>

<file path=ppt/slides/_rels/slide28.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49.jpeg"/><Relationship Id="rId7" Type="http://schemas.openxmlformats.org/officeDocument/2006/relationships/diagramLayout" Target="../diagrams/layout8.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diagramData" Target="../diagrams/data8.xml"/><Relationship Id="rId5" Type="http://schemas.openxmlformats.org/officeDocument/2006/relationships/image" Target="../media/image51.jpeg"/><Relationship Id="rId10" Type="http://schemas.microsoft.com/office/2007/relationships/diagramDrawing" Target="../diagrams/drawing8.xml"/><Relationship Id="rId4" Type="http://schemas.openxmlformats.org/officeDocument/2006/relationships/image" Target="../media/image50.jpeg"/><Relationship Id="rId9" Type="http://schemas.openxmlformats.org/officeDocument/2006/relationships/diagramColors" Target="../diagrams/colors8.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55.jpeg"/></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4000"/>
            <a:lum/>
          </a:blip>
          <a:srcRect/>
          <a:stretch>
            <a:fillRect r="45000" b="15000"/>
          </a:stretch>
        </a:blipFill>
        <a:effectLst/>
      </p:bgPr>
    </p:b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Keep it</a:t>
            </a:r>
            <a:br>
              <a:rPr lang="en-US" dirty="0" smtClean="0"/>
            </a:br>
            <a:r>
              <a:rPr lang="en-US" dirty="0" smtClean="0"/>
              <a:t>ventilated</a:t>
            </a:r>
            <a:endParaRPr lang="en-US" dirty="0"/>
          </a:p>
        </p:txBody>
      </p:sp>
      <p:sp>
        <p:nvSpPr>
          <p:cNvPr id="11" name="Text Placeholder 10"/>
          <p:cNvSpPr>
            <a:spLocks noGrp="1"/>
          </p:cNvSpPr>
          <p:nvPr>
            <p:ph type="body" idx="1"/>
          </p:nvPr>
        </p:nvSpPr>
        <p:spPr/>
        <p:txBody>
          <a:bodyPr/>
          <a:lstStyle/>
          <a:p>
            <a:r>
              <a:rPr lang="en-US" dirty="0" smtClean="0"/>
              <a:t>Steps to Healthier Homes</a:t>
            </a:r>
            <a:endParaRPr lang="en-US" dirty="0"/>
          </a:p>
        </p:txBody>
      </p:sp>
      <p:pic>
        <p:nvPicPr>
          <p:cNvPr id="14" name="Picture 13" descr="Ventilated.png"/>
          <p:cNvPicPr>
            <a:picLocks noChangeAspect="1"/>
          </p:cNvPicPr>
          <p:nvPr/>
        </p:nvPicPr>
        <p:blipFill>
          <a:blip r:embed="rId4" cstate="print"/>
          <a:srcRect l="14005" t="2138" r="19429" b="15723"/>
          <a:stretch>
            <a:fillRect/>
          </a:stretch>
        </p:blipFill>
        <p:spPr>
          <a:xfrm>
            <a:off x="4485736" y="612475"/>
            <a:ext cx="4658264" cy="563304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2" name="Picture 6" descr="different 1 smoke CO combo.bmp"/>
          <p:cNvPicPr>
            <a:picLocks noChangeAspect="1"/>
          </p:cNvPicPr>
          <p:nvPr/>
        </p:nvPicPr>
        <p:blipFill>
          <a:blip r:embed="rId3" cstate="print"/>
          <a:srcRect l="2217" t="2947" r="2217" b="2737"/>
          <a:stretch>
            <a:fillRect/>
          </a:stretch>
        </p:blipFill>
        <p:spPr bwMode="auto">
          <a:xfrm>
            <a:off x="6912864" y="4261104"/>
            <a:ext cx="2011680" cy="2048256"/>
          </a:xfrm>
          <a:prstGeom prst="rect">
            <a:avLst/>
          </a:prstGeom>
          <a:noFill/>
          <a:ln w="9525">
            <a:noFill/>
            <a:miter lim="800000"/>
            <a:headEnd/>
            <a:tailEnd/>
          </a:ln>
        </p:spPr>
      </p:pic>
      <p:sp>
        <p:nvSpPr>
          <p:cNvPr id="24579" name="Rectangle 1026"/>
          <p:cNvSpPr>
            <a:spLocks noGrp="1" noChangeArrowheads="1"/>
          </p:cNvSpPr>
          <p:nvPr>
            <p:ph type="title"/>
          </p:nvPr>
        </p:nvSpPr>
        <p:spPr/>
        <p:txBody>
          <a:bodyPr/>
          <a:lstStyle/>
          <a:p>
            <a:r>
              <a:rPr lang="en-US" smtClean="0"/>
              <a:t>Carbon Monoxide Alarms</a:t>
            </a:r>
          </a:p>
        </p:txBody>
      </p:sp>
      <p:graphicFrame>
        <p:nvGraphicFramePr>
          <p:cNvPr id="12" name="Diagram 11"/>
          <p:cNvGraphicFramePr/>
          <p:nvPr/>
        </p:nvGraphicFramePr>
        <p:xfrm>
          <a:off x="292608" y="1520301"/>
          <a:ext cx="6245352" cy="42038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581" name="Picture 1028" descr="p-co2-dh1-2"/>
          <p:cNvPicPr>
            <a:picLocks noChangeAspect="1" noChangeArrowheads="1"/>
          </p:cNvPicPr>
          <p:nvPr/>
        </p:nvPicPr>
        <p:blipFill>
          <a:blip r:embed="rId9" cstate="print"/>
          <a:srcRect/>
          <a:stretch>
            <a:fillRect/>
          </a:stretch>
        </p:blipFill>
        <p:spPr bwMode="auto">
          <a:xfrm>
            <a:off x="6724328" y="1532674"/>
            <a:ext cx="2110184" cy="2715779"/>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407408" y="5727192"/>
            <a:ext cx="2788920" cy="784830"/>
          </a:xfrm>
          <a:prstGeom prst="rect">
            <a:avLst/>
          </a:prstGeom>
          <a:noFill/>
        </p:spPr>
        <p:txBody>
          <a:bodyPr wrap="square">
            <a:spAutoFit/>
          </a:bodyPr>
          <a:lstStyle/>
          <a:p>
            <a:pPr algn="r">
              <a:lnSpc>
                <a:spcPts val="2700"/>
              </a:lnSpc>
              <a:buFont typeface="Wingdings" pitchFamily="2" charset="2"/>
              <a:buNone/>
              <a:defRPr/>
            </a:pPr>
            <a:r>
              <a:rPr lang="en-US" sz="2400" b="1" i="1" dirty="0">
                <a:solidFill>
                  <a:schemeClr val="tx2"/>
                </a:solidFill>
                <a:latin typeface="+mn-lt"/>
                <a:ea typeface="+mn-ea"/>
              </a:rPr>
              <a:t>Combination </a:t>
            </a:r>
            <a:r>
              <a:rPr lang="en-US" sz="2400" b="1" i="1" dirty="0" smtClean="0">
                <a:solidFill>
                  <a:schemeClr val="tx2"/>
                </a:solidFill>
                <a:latin typeface="+mn-lt"/>
                <a:ea typeface="+mn-ea"/>
              </a:rPr>
              <a:t>smoke </a:t>
            </a:r>
            <a:r>
              <a:rPr lang="en-US" sz="2400" b="1" i="1" dirty="0">
                <a:solidFill>
                  <a:schemeClr val="tx2"/>
                </a:solidFill>
                <a:latin typeface="+mn-lt"/>
                <a:ea typeface="+mn-ea"/>
              </a:rPr>
              <a:t>and CO alarm</a:t>
            </a:r>
          </a:p>
        </p:txBody>
      </p:sp>
      <p:sp>
        <p:nvSpPr>
          <p:cNvPr id="9" name="Footer Placeholder 8"/>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7.3</a:t>
            </a:r>
            <a:endParaRPr 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CO Alarm Installation</a:t>
            </a:r>
            <a:endParaRPr lang="en-US" dirty="0"/>
          </a:p>
        </p:txBody>
      </p:sp>
      <p:graphicFrame>
        <p:nvGraphicFramePr>
          <p:cNvPr id="14" name="Content Placeholder 13"/>
          <p:cNvGraphicFramePr>
            <a:graphicFrameLocks noGrp="1"/>
          </p:cNvGraphicFramePr>
          <p:nvPr>
            <p:ph idx="1"/>
          </p:nvPr>
        </p:nvGraphicFramePr>
        <p:xfrm>
          <a:off x="626013" y="1587539"/>
          <a:ext cx="4818888" cy="4434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603" name="Picture 2" descr="s-cosmoke-box2-10"/>
          <p:cNvPicPr>
            <a:picLocks noChangeAspect="1" noChangeArrowheads="1"/>
          </p:cNvPicPr>
          <p:nvPr/>
        </p:nvPicPr>
        <p:blipFill>
          <a:blip r:embed="rId8" cstate="print"/>
          <a:srcRect t="5344"/>
          <a:stretch>
            <a:fillRect/>
          </a:stretch>
        </p:blipFill>
        <p:spPr bwMode="auto">
          <a:xfrm>
            <a:off x="5813005" y="1645920"/>
            <a:ext cx="3011488" cy="4291584"/>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7.4</a:t>
            </a:r>
            <a:endParaRPr lang="en-US" sz="28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p:txBody>
          <a:bodyPr>
            <a:normAutofit/>
          </a:bodyPr>
          <a:lstStyle/>
          <a:p>
            <a:r>
              <a:rPr lang="en-US" dirty="0" smtClean="0"/>
              <a:t>Why Ventilated</a:t>
            </a:r>
          </a:p>
        </p:txBody>
      </p:sp>
      <p:sp>
        <p:nvSpPr>
          <p:cNvPr id="9" name="Text Placeholder 8"/>
          <p:cNvSpPr>
            <a:spLocks noGrp="1"/>
          </p:cNvSpPr>
          <p:nvPr>
            <p:ph type="body" sz="quarter" idx="10"/>
          </p:nvPr>
        </p:nvSpPr>
        <p:spPr/>
        <p:txBody>
          <a:bodyPr/>
          <a:lstStyle/>
          <a:p>
            <a:r>
              <a:rPr lang="en-US" dirty="0" smtClean="0"/>
              <a:t>Health effects</a:t>
            </a:r>
            <a:endParaRPr lang="en-US" dirty="0"/>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7.5</a:t>
            </a:r>
            <a:endParaRPr lang="en-US" sz="2800" dirty="0"/>
          </a:p>
        </p:txBody>
      </p:sp>
      <p:pic>
        <p:nvPicPr>
          <p:cNvPr id="26627" name="Picture 1028" descr="p-co2-dh1-2"/>
          <p:cNvPicPr>
            <a:picLocks noChangeAspect="1" noChangeArrowheads="1"/>
          </p:cNvPicPr>
          <p:nvPr/>
        </p:nvPicPr>
        <p:blipFill>
          <a:blip r:embed="rId3" cstate="print"/>
          <a:srcRect/>
          <a:stretch>
            <a:fillRect/>
          </a:stretch>
        </p:blipFill>
        <p:spPr bwMode="auto">
          <a:xfrm>
            <a:off x="5224082" y="1784381"/>
            <a:ext cx="3307270" cy="4073783"/>
          </a:xfrm>
          <a:prstGeom prst="rect">
            <a:avLst/>
          </a:prstGeom>
          <a:ln>
            <a:noFill/>
          </a:ln>
          <a:effectLst>
            <a:outerShdw blurRad="292100" dist="139700" dir="2700000" algn="tl" rotWithShape="0">
              <a:srgbClr val="333333">
                <a:alpha val="65000"/>
              </a:srgbClr>
            </a:outerShdw>
          </a:effectLst>
        </p:spPr>
      </p:pic>
      <p:sp>
        <p:nvSpPr>
          <p:cNvPr id="26629" name="Rectangle 1031"/>
          <p:cNvSpPr>
            <a:spLocks noChangeArrowheads="1"/>
          </p:cNvSpPr>
          <p:nvPr/>
        </p:nvSpPr>
        <p:spPr bwMode="auto">
          <a:xfrm>
            <a:off x="217346" y="1917787"/>
            <a:ext cx="4608576" cy="3416320"/>
          </a:xfrm>
          <a:prstGeom prst="rect">
            <a:avLst/>
          </a:prstGeom>
          <a:noFill/>
          <a:ln w="9525">
            <a:noFill/>
            <a:miter lim="800000"/>
            <a:headEnd/>
            <a:tailEnd/>
          </a:ln>
        </p:spPr>
        <p:txBody>
          <a:bodyPr wrap="square">
            <a:spAutoFit/>
          </a:bodyPr>
          <a:lstStyle/>
          <a:p>
            <a:pPr algn="ctr" eaLnBrk="0" hangingPunct="0">
              <a:lnSpc>
                <a:spcPct val="90000"/>
              </a:lnSpc>
              <a:buClrTx/>
              <a:buSzTx/>
              <a:buFontTx/>
              <a:buNone/>
            </a:pPr>
            <a:r>
              <a:rPr lang="en-US" sz="4000" b="1" i="1" dirty="0">
                <a:solidFill>
                  <a:schemeClr val="accent6"/>
                </a:solidFill>
              </a:rPr>
              <a:t>Approximately 500 carbon monoxide deaths plus more than 15,000 non-fire related healthcare visits per year.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3000"/>
            <a:lum/>
          </a:blip>
          <a:srcRect/>
          <a:stretch>
            <a:fillRect l="32000" t="-33000" r="-27000" b="-31000"/>
          </a:stretch>
        </a:blipFill>
        <a:effectLst/>
      </p:bgPr>
    </p:bg>
    <p:spTree>
      <p:nvGrpSpPr>
        <p:cNvPr id="1" name=""/>
        <p:cNvGrpSpPr/>
        <p:nvPr/>
      </p:nvGrpSpPr>
      <p:grpSpPr>
        <a:xfrm>
          <a:off x="0" y="0"/>
          <a:ext cx="0" cy="0"/>
          <a:chOff x="0" y="0"/>
          <a:chExt cx="0" cy="0"/>
        </a:xfrm>
      </p:grpSpPr>
      <p:sp>
        <p:nvSpPr>
          <p:cNvPr id="27651" name="Rectangle 2050"/>
          <p:cNvSpPr>
            <a:spLocks noGrp="1" noChangeArrowheads="1"/>
          </p:cNvSpPr>
          <p:nvPr>
            <p:ph type="title"/>
          </p:nvPr>
        </p:nvSpPr>
        <p:spPr/>
        <p:txBody>
          <a:bodyPr>
            <a:normAutofit/>
          </a:bodyPr>
          <a:lstStyle/>
          <a:p>
            <a:r>
              <a:rPr lang="en-US" dirty="0" smtClean="0"/>
              <a:t>Why Ventilated</a:t>
            </a:r>
          </a:p>
        </p:txBody>
      </p:sp>
      <p:sp>
        <p:nvSpPr>
          <p:cNvPr id="27652" name="Rectangle 2051"/>
          <p:cNvSpPr>
            <a:spLocks noGrp="1" noChangeArrowheads="1"/>
          </p:cNvSpPr>
          <p:nvPr>
            <p:ph idx="1"/>
          </p:nvPr>
        </p:nvSpPr>
        <p:spPr/>
        <p:txBody>
          <a:bodyPr/>
          <a:lstStyle/>
          <a:p>
            <a:r>
              <a:rPr lang="en-US" dirty="0" smtClean="0"/>
              <a:t>Higher rates of respiratory irritation and illness in housing with poor ventilation</a:t>
            </a:r>
          </a:p>
          <a:p>
            <a:pPr lvl="1"/>
            <a:r>
              <a:rPr lang="en-US" dirty="0" smtClean="0"/>
              <a:t>Common colds</a:t>
            </a:r>
          </a:p>
          <a:p>
            <a:pPr lvl="1"/>
            <a:r>
              <a:rPr lang="en-US" dirty="0" smtClean="0"/>
              <a:t>Influenza</a:t>
            </a:r>
          </a:p>
          <a:p>
            <a:pPr lvl="1"/>
            <a:r>
              <a:rPr lang="en-US" dirty="0" smtClean="0"/>
              <a:t>Pneumonia</a:t>
            </a:r>
          </a:p>
          <a:p>
            <a:pPr lvl="1"/>
            <a:r>
              <a:rPr lang="en-US" dirty="0" smtClean="0"/>
              <a:t>Bronchitis</a:t>
            </a:r>
          </a:p>
          <a:p>
            <a:endParaRPr lang="en-US" dirty="0" smtClean="0"/>
          </a:p>
        </p:txBody>
      </p:sp>
      <p:sp>
        <p:nvSpPr>
          <p:cNvPr id="7" name="Text Placeholder 6"/>
          <p:cNvSpPr>
            <a:spLocks noGrp="1"/>
          </p:cNvSpPr>
          <p:nvPr>
            <p:ph type="body" sz="quarter" idx="10"/>
          </p:nvPr>
        </p:nvSpPr>
        <p:spPr/>
        <p:txBody>
          <a:bodyPr/>
          <a:lstStyle/>
          <a:p>
            <a:r>
              <a:rPr lang="en-US" dirty="0" smtClean="0"/>
              <a:t>Health effects</a:t>
            </a:r>
            <a:endParaRPr lang="en-US" dirty="0"/>
          </a:p>
        </p:txBody>
      </p:sp>
      <p:sp>
        <p:nvSpPr>
          <p:cNvPr id="6" name="Footer Placeholder 5"/>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7.5</a:t>
            </a:r>
            <a:endParaRPr lang="en-US" sz="4000" dirty="0"/>
          </a:p>
        </p:txBody>
      </p:sp>
      <p:sp>
        <p:nvSpPr>
          <p:cNvPr id="27653" name="Text Box 2053"/>
          <p:cNvSpPr txBox="1">
            <a:spLocks noChangeArrowheads="1"/>
          </p:cNvSpPr>
          <p:nvPr/>
        </p:nvSpPr>
        <p:spPr bwMode="auto">
          <a:xfrm>
            <a:off x="761040" y="5262803"/>
            <a:ext cx="8150045" cy="1052596"/>
          </a:xfrm>
          <a:prstGeom prst="rect">
            <a:avLst/>
          </a:prstGeom>
          <a:noFill/>
          <a:ln w="9525">
            <a:noFill/>
            <a:miter lim="800000"/>
            <a:headEnd/>
            <a:tailEnd/>
          </a:ln>
        </p:spPr>
        <p:txBody>
          <a:bodyPr wrap="square">
            <a:spAutoFit/>
          </a:bodyPr>
          <a:lstStyle/>
          <a:p>
            <a:pPr>
              <a:lnSpc>
                <a:spcPct val="90000"/>
              </a:lnSpc>
              <a:buClrTx/>
              <a:buSzTx/>
              <a:buFontTx/>
              <a:buNone/>
            </a:pPr>
            <a:r>
              <a:rPr lang="en-US" sz="2600" b="1" i="1" dirty="0" smtClean="0">
                <a:solidFill>
                  <a:schemeClr val="accent1"/>
                </a:solidFill>
                <a:latin typeface="Adobe Fan Heiti Std B" pitchFamily="34" charset="-128"/>
                <a:ea typeface="Adobe Fan Heiti Std B" pitchFamily="34" charset="-128"/>
              </a:rPr>
              <a:t>...and </a:t>
            </a:r>
            <a:r>
              <a:rPr lang="en-US" sz="2600" b="1" i="1" dirty="0">
                <a:solidFill>
                  <a:schemeClr val="accent1"/>
                </a:solidFill>
                <a:latin typeface="Adobe Fan Heiti Std B" pitchFamily="34" charset="-128"/>
                <a:ea typeface="Adobe Fan Heiti Std B" pitchFamily="34" charset="-128"/>
              </a:rPr>
              <a:t>increased rates of absence from school or work</a:t>
            </a:r>
          </a:p>
          <a:p>
            <a:pPr>
              <a:spcBef>
                <a:spcPct val="50000"/>
              </a:spcBef>
              <a:buClrTx/>
              <a:buSzTx/>
              <a:buFontTx/>
              <a:buNone/>
            </a:pPr>
            <a:endParaRPr lang="en-US" sz="2600" b="0" i="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41873" y="1605850"/>
            <a:ext cx="3288769" cy="1823150"/>
          </a:xfrm>
        </p:spPr>
        <p:txBody>
          <a:bodyPr/>
          <a:lstStyle/>
          <a:p>
            <a:pPr algn="ctr"/>
            <a:r>
              <a:rPr lang="en-US" sz="4800" dirty="0" smtClean="0"/>
              <a:t>Well ventilated?</a:t>
            </a:r>
            <a:endParaRPr lang="en-US" sz="4800" dirty="0"/>
          </a:p>
        </p:txBody>
      </p:sp>
      <p:pic>
        <p:nvPicPr>
          <p:cNvPr id="28675" name="Picture 2"/>
          <p:cNvPicPr>
            <a:picLocks noChangeAspect="1" noChangeArrowheads="1"/>
          </p:cNvPicPr>
          <p:nvPr/>
        </p:nvPicPr>
        <p:blipFill>
          <a:blip r:embed="rId3" cstate="print"/>
          <a:srcRect t="2532" r="1958" b="1376"/>
          <a:stretch>
            <a:fillRect/>
          </a:stretch>
        </p:blipFill>
        <p:spPr bwMode="auto">
          <a:xfrm>
            <a:off x="3548962" y="1207698"/>
            <a:ext cx="5388004" cy="5020573"/>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7.6</a:t>
            </a:r>
            <a:endParaRPr lang="en-US" sz="4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smtClean="0"/>
              <a:t>A Well-Ventilated Building?</a:t>
            </a:r>
          </a:p>
        </p:txBody>
      </p:sp>
      <p:pic>
        <p:nvPicPr>
          <p:cNvPr id="29700" name="Picture 3" descr="picnic shelter001"/>
          <p:cNvPicPr>
            <a:picLocks noGrp="1" noChangeAspect="1" noChangeArrowheads="1"/>
          </p:cNvPicPr>
          <p:nvPr>
            <p:ph sz="half" idx="1"/>
          </p:nvPr>
        </p:nvPicPr>
        <p:blipFill>
          <a:blip r:embed="rId3" cstate="print"/>
          <a:srcRect/>
          <a:stretch>
            <a:fillRect/>
          </a:stretch>
        </p:blipFill>
        <p:spPr>
          <a:xfrm>
            <a:off x="345057" y="2155031"/>
            <a:ext cx="4123426" cy="3092570"/>
          </a:xfrm>
          <a:prstGeom prst="rect">
            <a:avLst/>
          </a:prstGeom>
          <a:ln>
            <a:noFill/>
          </a:ln>
          <a:effectLst>
            <a:outerShdw blurRad="292100" dist="139700" dir="2700000" algn="tl" rotWithShape="0">
              <a:srgbClr val="333333">
                <a:alpha val="65000"/>
              </a:srgbClr>
            </a:outerShdw>
          </a:effectLst>
        </p:spPr>
      </p:pic>
      <p:pic>
        <p:nvPicPr>
          <p:cNvPr id="29701" name="Picture 4" descr="farmville"/>
          <p:cNvPicPr>
            <a:picLocks noGrp="1" noChangeAspect="1" noChangeArrowheads="1"/>
          </p:cNvPicPr>
          <p:nvPr>
            <p:ph sz="half" idx="2"/>
          </p:nvPr>
        </p:nvPicPr>
        <p:blipFill>
          <a:blip r:embed="rId4" cstate="print"/>
          <a:srcRect/>
          <a:stretch>
            <a:fillRect/>
          </a:stretch>
        </p:blipFill>
        <p:spPr>
          <a:xfrm>
            <a:off x="4733944" y="2172388"/>
            <a:ext cx="4142638" cy="3106978"/>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7.6</a:t>
            </a:r>
            <a:endParaRPr lang="en-US"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fontScale="90000"/>
          </a:bodyPr>
          <a:lstStyle/>
          <a:p>
            <a:r>
              <a:rPr lang="en-US" dirty="0" smtClean="0"/>
              <a:t>Good Building </a:t>
            </a:r>
            <a:br>
              <a:rPr lang="en-US" dirty="0" smtClean="0"/>
            </a:br>
            <a:r>
              <a:rPr lang="en-US" dirty="0" smtClean="0"/>
              <a:t>Ventilation Provides:</a:t>
            </a:r>
          </a:p>
        </p:txBody>
      </p:sp>
      <p:graphicFrame>
        <p:nvGraphicFramePr>
          <p:cNvPr id="8" name="Diagram 7"/>
          <p:cNvGraphicFramePr/>
          <p:nvPr/>
        </p:nvGraphicFramePr>
        <p:xfrm>
          <a:off x="457200" y="1761840"/>
          <a:ext cx="8229600" cy="3707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7.6</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a:bodyPr>
          <a:lstStyle/>
          <a:p>
            <a:r>
              <a:rPr lang="en-US" dirty="0" smtClean="0"/>
              <a:t>Understanding Ventilation</a:t>
            </a:r>
          </a:p>
        </p:txBody>
      </p:sp>
      <p:sp>
        <p:nvSpPr>
          <p:cNvPr id="7" name="Content Placeholder 6"/>
          <p:cNvSpPr>
            <a:spLocks noGrp="1"/>
          </p:cNvSpPr>
          <p:nvPr>
            <p:ph idx="1"/>
          </p:nvPr>
        </p:nvSpPr>
        <p:spPr/>
        <p:txBody>
          <a:bodyPr>
            <a:normAutofit fontScale="92500"/>
          </a:bodyPr>
          <a:lstStyle/>
          <a:p>
            <a:r>
              <a:rPr lang="en-US" dirty="0" smtClean="0"/>
              <a:t>If any portion of air leaves a house the same amount will enter</a:t>
            </a:r>
          </a:p>
          <a:p>
            <a:r>
              <a:rPr lang="en-US" dirty="0" smtClean="0"/>
              <a:t>Air like water seeks the path of least resistance</a:t>
            </a:r>
          </a:p>
          <a:p>
            <a:r>
              <a:rPr lang="en-US" dirty="0" smtClean="0"/>
              <a:t>When heated air rises</a:t>
            </a:r>
          </a:p>
          <a:p>
            <a:r>
              <a:rPr lang="en-US" dirty="0" smtClean="0"/>
              <a:t>When cooled air falls</a:t>
            </a:r>
          </a:p>
          <a:p>
            <a:r>
              <a:rPr lang="en-US" dirty="0" smtClean="0"/>
              <a:t>Air can be hot, cold, wet, dry, or polluted when it enters or exits a house</a:t>
            </a:r>
          </a:p>
        </p:txBody>
      </p:sp>
      <p:sp>
        <p:nvSpPr>
          <p:cNvPr id="31748" name="Rectangle 3"/>
          <p:cNvSpPr>
            <a:spLocks noGrp="1" noChangeArrowheads="1"/>
          </p:cNvSpPr>
          <p:nvPr>
            <p:ph type="body" sz="quarter" idx="10"/>
          </p:nvPr>
        </p:nvSpPr>
        <p:spPr/>
        <p:txBody>
          <a:bodyPr>
            <a:normAutofit/>
          </a:bodyPr>
          <a:lstStyle/>
          <a:p>
            <a:r>
              <a:rPr lang="en-US" dirty="0" smtClean="0"/>
              <a:t>Key Concepts</a:t>
            </a:r>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7.7</a:t>
            </a: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dirty="0" smtClean="0"/>
              <a:t>What Powers Air Flow?</a:t>
            </a:r>
          </a:p>
        </p:txBody>
      </p:sp>
      <p:pic>
        <p:nvPicPr>
          <p:cNvPr id="32772" name="Picture 3" descr="whiteout"/>
          <p:cNvPicPr>
            <a:picLocks noChangeAspect="1" noChangeArrowheads="1"/>
          </p:cNvPicPr>
          <p:nvPr/>
        </p:nvPicPr>
        <p:blipFill>
          <a:blip r:embed="rId3" cstate="print"/>
          <a:srcRect l="2444" r="3419"/>
          <a:stretch>
            <a:fillRect/>
          </a:stretch>
        </p:blipFill>
        <p:spPr bwMode="auto">
          <a:xfrm>
            <a:off x="6434460" y="2950803"/>
            <a:ext cx="2709540" cy="1934806"/>
          </a:xfrm>
          <a:prstGeom prst="rect">
            <a:avLst/>
          </a:prstGeom>
          <a:ln>
            <a:noFill/>
          </a:ln>
          <a:effectLst>
            <a:outerShdw blurRad="292100" dist="139700" dir="2700000" algn="tl" rotWithShape="0">
              <a:srgbClr val="333333">
                <a:alpha val="65000"/>
              </a:srgbClr>
            </a:outerShdw>
          </a:effectLst>
        </p:spPr>
      </p:pic>
      <p:sp>
        <p:nvSpPr>
          <p:cNvPr id="32773" name="Rectangle 4"/>
          <p:cNvSpPr>
            <a:spLocks noChangeArrowheads="1"/>
          </p:cNvSpPr>
          <p:nvPr/>
        </p:nvSpPr>
        <p:spPr bwMode="auto">
          <a:xfrm>
            <a:off x="6435858" y="4886638"/>
            <a:ext cx="2708141" cy="517448"/>
          </a:xfrm>
          <a:prstGeom prst="rect">
            <a:avLst/>
          </a:prstGeom>
          <a:noFill/>
          <a:ln w="12700">
            <a:noFill/>
            <a:miter lim="800000"/>
            <a:headEnd/>
            <a:tailEnd/>
          </a:ln>
        </p:spPr>
        <p:txBody>
          <a:bodyPr wrap="square" lIns="85725" tIns="42862" rIns="85725" bIns="42862">
            <a:spAutoFit/>
          </a:bodyPr>
          <a:lstStyle/>
          <a:p>
            <a:pPr algn="ctr" defTabSz="850900" eaLnBrk="0" hangingPunct="0">
              <a:spcBef>
                <a:spcPct val="0"/>
              </a:spcBef>
              <a:buClrTx/>
              <a:buSzTx/>
              <a:buFontTx/>
              <a:buNone/>
            </a:pPr>
            <a:r>
              <a:rPr lang="en-US" sz="2800" b="1" i="1" dirty="0">
                <a:solidFill>
                  <a:schemeClr val="accent1"/>
                </a:solidFill>
              </a:rPr>
              <a:t>Wind</a:t>
            </a:r>
          </a:p>
        </p:txBody>
      </p:sp>
      <p:pic>
        <p:nvPicPr>
          <p:cNvPr id="32774" name="Picture 5" descr="windowfan"/>
          <p:cNvPicPr>
            <a:picLocks noChangeAspect="1" noChangeArrowheads="1"/>
          </p:cNvPicPr>
          <p:nvPr/>
        </p:nvPicPr>
        <p:blipFill>
          <a:blip r:embed="rId4" cstate="print"/>
          <a:srcRect r="10341"/>
          <a:stretch>
            <a:fillRect/>
          </a:stretch>
        </p:blipFill>
        <p:spPr bwMode="auto">
          <a:xfrm>
            <a:off x="4308367" y="1691733"/>
            <a:ext cx="1985464" cy="3200400"/>
          </a:xfrm>
          <a:prstGeom prst="rect">
            <a:avLst/>
          </a:prstGeom>
          <a:ln>
            <a:noFill/>
          </a:ln>
          <a:effectLst>
            <a:outerShdw blurRad="292100" dist="139700" dir="2700000" algn="tl" rotWithShape="0">
              <a:srgbClr val="333333">
                <a:alpha val="65000"/>
              </a:srgbClr>
            </a:outerShdw>
          </a:effectLst>
        </p:spPr>
      </p:pic>
      <p:sp>
        <p:nvSpPr>
          <p:cNvPr id="32775" name="Rectangle 6"/>
          <p:cNvSpPr>
            <a:spLocks noChangeArrowheads="1"/>
          </p:cNvSpPr>
          <p:nvPr/>
        </p:nvSpPr>
        <p:spPr bwMode="auto">
          <a:xfrm>
            <a:off x="4333619" y="4899923"/>
            <a:ext cx="1981200" cy="517448"/>
          </a:xfrm>
          <a:prstGeom prst="rect">
            <a:avLst/>
          </a:prstGeom>
          <a:noFill/>
          <a:ln w="12700">
            <a:noFill/>
            <a:miter lim="800000"/>
            <a:headEnd/>
            <a:tailEnd/>
          </a:ln>
        </p:spPr>
        <p:txBody>
          <a:bodyPr lIns="85725" tIns="42862" rIns="85725" bIns="42862">
            <a:spAutoFit/>
          </a:bodyPr>
          <a:lstStyle/>
          <a:p>
            <a:pPr algn="ctr" defTabSz="850900" eaLnBrk="0" hangingPunct="0">
              <a:spcBef>
                <a:spcPct val="0"/>
              </a:spcBef>
              <a:buClrTx/>
              <a:buSzTx/>
              <a:buFontTx/>
              <a:buNone/>
            </a:pPr>
            <a:r>
              <a:rPr lang="en-US" sz="2800" b="1" i="1" dirty="0">
                <a:solidFill>
                  <a:schemeClr val="accent1"/>
                </a:solidFill>
              </a:rPr>
              <a:t>Fans</a:t>
            </a:r>
            <a:endParaRPr lang="en-US" sz="3600" b="1" i="1" dirty="0">
              <a:solidFill>
                <a:schemeClr val="accent1"/>
              </a:solidFill>
            </a:endParaRPr>
          </a:p>
        </p:txBody>
      </p:sp>
      <p:pic>
        <p:nvPicPr>
          <p:cNvPr id="32776" name="Picture 7" descr="west wall 2"/>
          <p:cNvPicPr>
            <a:picLocks noChangeAspect="1" noChangeArrowheads="1"/>
          </p:cNvPicPr>
          <p:nvPr/>
        </p:nvPicPr>
        <p:blipFill>
          <a:blip r:embed="rId5" cstate="print"/>
          <a:srcRect l="2344" r="3005" b="2425"/>
          <a:stretch>
            <a:fillRect/>
          </a:stretch>
        </p:blipFill>
        <p:spPr bwMode="auto">
          <a:xfrm>
            <a:off x="0" y="1676790"/>
            <a:ext cx="4137536" cy="3200400"/>
          </a:xfrm>
          <a:prstGeom prst="rect">
            <a:avLst/>
          </a:prstGeom>
          <a:ln>
            <a:noFill/>
          </a:ln>
          <a:effectLst>
            <a:outerShdw blurRad="292100" dist="139700" dir="2700000" algn="tl" rotWithShape="0">
              <a:srgbClr val="333333">
                <a:alpha val="65000"/>
              </a:srgbClr>
            </a:outerShdw>
          </a:effectLst>
        </p:spPr>
      </p:pic>
      <p:sp>
        <p:nvSpPr>
          <p:cNvPr id="32777" name="Rectangle 8"/>
          <p:cNvSpPr>
            <a:spLocks noChangeArrowheads="1"/>
          </p:cNvSpPr>
          <p:nvPr/>
        </p:nvSpPr>
        <p:spPr bwMode="auto">
          <a:xfrm>
            <a:off x="0" y="4884605"/>
            <a:ext cx="4206240" cy="517448"/>
          </a:xfrm>
          <a:prstGeom prst="rect">
            <a:avLst/>
          </a:prstGeom>
          <a:noFill/>
          <a:ln w="12700">
            <a:noFill/>
            <a:miter lim="800000"/>
            <a:headEnd/>
            <a:tailEnd/>
          </a:ln>
        </p:spPr>
        <p:txBody>
          <a:bodyPr wrap="square" lIns="85725" tIns="42862" rIns="85725" bIns="42862">
            <a:spAutoFit/>
          </a:bodyPr>
          <a:lstStyle/>
          <a:p>
            <a:pPr algn="ctr" defTabSz="850900" eaLnBrk="0" hangingPunct="0">
              <a:spcBef>
                <a:spcPct val="0"/>
              </a:spcBef>
              <a:buClrTx/>
              <a:buSzTx/>
              <a:buFontTx/>
              <a:buNone/>
            </a:pPr>
            <a:r>
              <a:rPr lang="en-US" sz="2800" b="1" i="1" dirty="0" smtClean="0">
                <a:solidFill>
                  <a:schemeClr val="accent1"/>
                </a:solidFill>
                <a:ea typeface="Adobe Fan Heiti Std B" pitchFamily="34" charset="-128"/>
              </a:rPr>
              <a:t>Temperature differences</a:t>
            </a:r>
            <a:endParaRPr lang="en-US" sz="3600" b="1" i="1" dirty="0">
              <a:solidFill>
                <a:schemeClr val="accent1"/>
              </a:solidFill>
              <a:ea typeface="Adobe Fan Heiti Std B" pitchFamily="34" charset="-128"/>
            </a:endParaRPr>
          </a:p>
        </p:txBody>
      </p:sp>
      <p:sp>
        <p:nvSpPr>
          <p:cNvPr id="10" name="Footer Placeholder 9"/>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7.7</a:t>
            </a:r>
            <a:endParaRPr lang="en-US" sz="28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
            <a:lum/>
          </a:blip>
          <a:srcRect/>
          <a:stretch>
            <a:fillRect t="-28000" b="-28000"/>
          </a:stretch>
        </a:blipFill>
        <a:effectLst/>
      </p:bgPr>
    </p:bg>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Air Flow in Homes</a:t>
            </a:r>
          </a:p>
        </p:txBody>
      </p:sp>
      <p:sp>
        <p:nvSpPr>
          <p:cNvPr id="33796" name="Rectangle 3"/>
          <p:cNvSpPr>
            <a:spLocks noGrp="1" noChangeArrowheads="1"/>
          </p:cNvSpPr>
          <p:nvPr>
            <p:ph idx="1"/>
          </p:nvPr>
        </p:nvSpPr>
        <p:spPr/>
        <p:txBody>
          <a:bodyPr>
            <a:normAutofit/>
          </a:bodyPr>
          <a:lstStyle/>
          <a:p>
            <a:r>
              <a:rPr lang="en-US" sz="3600" dirty="0" smtClean="0"/>
              <a:t>Typical homes do not have a planned supply of fresh air.  </a:t>
            </a:r>
          </a:p>
          <a:p>
            <a:r>
              <a:rPr lang="en-US" sz="3600" dirty="0" smtClean="0"/>
              <a:t>We depend on leakage such as windows, doors, and cracks.</a:t>
            </a:r>
          </a:p>
          <a:p>
            <a:r>
              <a:rPr lang="en-US" sz="3600" dirty="0" smtClean="0"/>
              <a:t>This is usually not adequate.</a:t>
            </a:r>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7.7</a:t>
            </a:r>
            <a:endParaRPr lang="en-US" sz="3200"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Learning Objectives</a:t>
            </a:r>
          </a:p>
        </p:txBody>
      </p:sp>
      <p:graphicFrame>
        <p:nvGraphicFramePr>
          <p:cNvPr id="8" name="Diagram 7"/>
          <p:cNvGraphicFramePr/>
          <p:nvPr/>
        </p:nvGraphicFramePr>
        <p:xfrm>
          <a:off x="241348" y="1234967"/>
          <a:ext cx="8661303" cy="4388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a:xfrm>
            <a:off x="7653528" y="274320"/>
            <a:ext cx="1061359" cy="1033975"/>
          </a:xfrm>
        </p:spPr>
        <p:txBody>
          <a:bodyPr/>
          <a:lstStyle/>
          <a:p>
            <a:r>
              <a:rPr lang="en-US" b="1" dirty="0" smtClean="0">
                <a:solidFill>
                  <a:srgbClr val="FFFFFF"/>
                </a:solidFill>
                <a:latin typeface="Aharoni"/>
              </a:rPr>
              <a:t>Page </a:t>
            </a:r>
            <a:r>
              <a:rPr lang="en-US" sz="3600" b="1" dirty="0" smtClean="0">
                <a:solidFill>
                  <a:srgbClr val="FFFFFF"/>
                </a:solidFill>
                <a:latin typeface="Aharoni"/>
              </a:rPr>
              <a:t>7.1</a:t>
            </a:r>
            <a:endParaRPr lang="en-US" sz="36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050"/>
          <p:cNvSpPr>
            <a:spLocks noGrp="1" noChangeArrowheads="1"/>
          </p:cNvSpPr>
          <p:nvPr>
            <p:ph type="title"/>
          </p:nvPr>
        </p:nvSpPr>
        <p:spPr/>
        <p:txBody>
          <a:bodyPr>
            <a:normAutofit fontScale="90000"/>
          </a:bodyPr>
          <a:lstStyle/>
          <a:p>
            <a:r>
              <a:rPr lang="en-US" dirty="0" smtClean="0"/>
              <a:t>Air Flow Needs Designed Holes</a:t>
            </a:r>
          </a:p>
        </p:txBody>
      </p:sp>
      <p:sp>
        <p:nvSpPr>
          <p:cNvPr id="34820" name="AutoShape 2053"/>
          <p:cNvSpPr>
            <a:spLocks noChangeArrowheads="1"/>
          </p:cNvSpPr>
          <p:nvPr/>
        </p:nvSpPr>
        <p:spPr bwMode="auto">
          <a:xfrm>
            <a:off x="1828800" y="1606550"/>
            <a:ext cx="4635500" cy="1892300"/>
          </a:xfrm>
          <a:prstGeom prst="triangle">
            <a:avLst>
              <a:gd name="adj" fmla="val 49995"/>
            </a:avLst>
          </a:prstGeom>
          <a:solidFill>
            <a:srgbClr val="996633"/>
          </a:solidFill>
          <a:ln w="12700">
            <a:solidFill>
              <a:schemeClr val="tx1"/>
            </a:solidFill>
            <a:miter lim="800000"/>
            <a:headEnd/>
            <a:tailEnd/>
          </a:ln>
        </p:spPr>
        <p:txBody>
          <a:bodyPr wrap="none" anchor="ctr"/>
          <a:lstStyle/>
          <a:p>
            <a:endParaRPr lang="en-US"/>
          </a:p>
        </p:txBody>
      </p:sp>
      <p:sp>
        <p:nvSpPr>
          <p:cNvPr id="34821" name="Rectangle 2054"/>
          <p:cNvSpPr>
            <a:spLocks noChangeArrowheads="1"/>
          </p:cNvSpPr>
          <p:nvPr/>
        </p:nvSpPr>
        <p:spPr bwMode="auto">
          <a:xfrm>
            <a:off x="2286000" y="3511550"/>
            <a:ext cx="3721100" cy="1816100"/>
          </a:xfrm>
          <a:prstGeom prst="rect">
            <a:avLst/>
          </a:prstGeom>
          <a:solidFill>
            <a:srgbClr val="FF9933"/>
          </a:solidFill>
          <a:ln w="12700">
            <a:solidFill>
              <a:schemeClr val="tx1"/>
            </a:solidFill>
            <a:miter lim="800000"/>
            <a:headEnd/>
            <a:tailEnd/>
          </a:ln>
        </p:spPr>
        <p:txBody>
          <a:bodyPr wrap="none" anchor="ctr"/>
          <a:lstStyle/>
          <a:p>
            <a:endParaRPr lang="en-US"/>
          </a:p>
        </p:txBody>
      </p:sp>
      <p:grpSp>
        <p:nvGrpSpPr>
          <p:cNvPr id="2" name="Group 2055"/>
          <p:cNvGrpSpPr>
            <a:grpSpLocks/>
          </p:cNvGrpSpPr>
          <p:nvPr/>
        </p:nvGrpSpPr>
        <p:grpSpPr bwMode="auto">
          <a:xfrm>
            <a:off x="5922963" y="3582988"/>
            <a:ext cx="2163762" cy="644525"/>
            <a:chOff x="3748" y="2683"/>
            <a:chExt cx="1363" cy="406"/>
          </a:xfrm>
        </p:grpSpPr>
        <p:sp>
          <p:nvSpPr>
            <p:cNvPr id="34867" name="Rectangle 2056"/>
            <p:cNvSpPr>
              <a:spLocks noChangeArrowheads="1"/>
            </p:cNvSpPr>
            <p:nvPr/>
          </p:nvSpPr>
          <p:spPr bwMode="auto">
            <a:xfrm>
              <a:off x="3748" y="2770"/>
              <a:ext cx="88" cy="106"/>
            </a:xfrm>
            <a:prstGeom prst="rect">
              <a:avLst/>
            </a:prstGeom>
            <a:solidFill>
              <a:srgbClr val="CECECE"/>
            </a:solidFill>
            <a:ln w="12700">
              <a:solidFill>
                <a:schemeClr val="tx1"/>
              </a:solidFill>
              <a:miter lim="800000"/>
              <a:headEnd/>
              <a:tailEnd/>
            </a:ln>
          </p:spPr>
          <p:txBody>
            <a:bodyPr wrap="none" anchor="ctr"/>
            <a:lstStyle/>
            <a:p>
              <a:endParaRPr lang="en-US"/>
            </a:p>
          </p:txBody>
        </p:sp>
        <p:sp>
          <p:nvSpPr>
            <p:cNvPr id="34868" name="Line 2057"/>
            <p:cNvSpPr>
              <a:spLocks noChangeShapeType="1"/>
            </p:cNvSpPr>
            <p:nvPr/>
          </p:nvSpPr>
          <p:spPr bwMode="auto">
            <a:xfrm>
              <a:off x="3892" y="2832"/>
              <a:ext cx="328" cy="0"/>
            </a:xfrm>
            <a:prstGeom prst="line">
              <a:avLst/>
            </a:prstGeom>
            <a:noFill/>
            <a:ln w="76200">
              <a:solidFill>
                <a:srgbClr val="C00000"/>
              </a:solidFill>
              <a:round/>
              <a:headEnd/>
              <a:tailEnd type="triangle" w="med" len="med"/>
            </a:ln>
          </p:spPr>
          <p:txBody>
            <a:bodyPr wrap="none" anchor="ctr"/>
            <a:lstStyle/>
            <a:p>
              <a:endParaRPr lang="en-US"/>
            </a:p>
          </p:txBody>
        </p:sp>
        <p:sp>
          <p:nvSpPr>
            <p:cNvPr id="34869" name="Line 2058"/>
            <p:cNvSpPr>
              <a:spLocks noChangeShapeType="1"/>
            </p:cNvSpPr>
            <p:nvPr/>
          </p:nvSpPr>
          <p:spPr bwMode="auto">
            <a:xfrm>
              <a:off x="3876" y="2956"/>
              <a:ext cx="328" cy="0"/>
            </a:xfrm>
            <a:prstGeom prst="line">
              <a:avLst/>
            </a:prstGeom>
            <a:noFill/>
            <a:ln w="76200">
              <a:solidFill>
                <a:schemeClr val="accent2"/>
              </a:solidFill>
              <a:round/>
              <a:headEnd type="triangle" w="med" len="med"/>
              <a:tailEnd/>
            </a:ln>
          </p:spPr>
          <p:txBody>
            <a:bodyPr wrap="none" anchor="ctr"/>
            <a:lstStyle/>
            <a:p>
              <a:endParaRPr lang="en-US"/>
            </a:p>
          </p:txBody>
        </p:sp>
        <p:sp>
          <p:nvSpPr>
            <p:cNvPr id="34871" name="Rectangle 2060"/>
            <p:cNvSpPr>
              <a:spLocks noChangeArrowheads="1"/>
            </p:cNvSpPr>
            <p:nvPr/>
          </p:nvSpPr>
          <p:spPr bwMode="auto">
            <a:xfrm>
              <a:off x="4306" y="2683"/>
              <a:ext cx="805" cy="406"/>
            </a:xfrm>
            <a:prstGeom prst="rect">
              <a:avLst/>
            </a:prstGeom>
            <a:noFill/>
            <a:ln w="12700">
              <a:noFill/>
              <a:miter lim="800000"/>
              <a:headEnd/>
              <a:tailEnd/>
            </a:ln>
          </p:spPr>
          <p:txBody>
            <a:bodyPr wrap="none" lIns="90487" tIns="44450" rIns="90487" bIns="44450">
              <a:spAutoFit/>
            </a:bodyPr>
            <a:lstStyle/>
            <a:p>
              <a:pPr eaLnBrk="0" hangingPunct="0">
                <a:spcBef>
                  <a:spcPct val="0"/>
                </a:spcBef>
                <a:buClrTx/>
                <a:buSzTx/>
                <a:buFontTx/>
                <a:buNone/>
              </a:pPr>
              <a:r>
                <a:rPr lang="en-US" b="1" i="1" dirty="0">
                  <a:solidFill>
                    <a:schemeClr val="tx2"/>
                  </a:solidFill>
                </a:rPr>
                <a:t>Fresh air </a:t>
              </a:r>
              <a:br>
                <a:rPr lang="en-US" b="1" i="1" dirty="0">
                  <a:solidFill>
                    <a:schemeClr val="tx2"/>
                  </a:solidFill>
                </a:rPr>
              </a:br>
              <a:r>
                <a:rPr lang="en-US" b="1" i="1" dirty="0">
                  <a:solidFill>
                    <a:schemeClr val="tx2"/>
                  </a:solidFill>
                </a:rPr>
                <a:t>inlet/outlet</a:t>
              </a:r>
            </a:p>
          </p:txBody>
        </p:sp>
      </p:grpSp>
      <p:grpSp>
        <p:nvGrpSpPr>
          <p:cNvPr id="3" name="Group 2061"/>
          <p:cNvGrpSpPr>
            <a:grpSpLocks/>
          </p:cNvGrpSpPr>
          <p:nvPr/>
        </p:nvGrpSpPr>
        <p:grpSpPr bwMode="auto">
          <a:xfrm>
            <a:off x="5684839" y="4724400"/>
            <a:ext cx="2774950" cy="692150"/>
            <a:chOff x="3604" y="3316"/>
            <a:chExt cx="1748" cy="436"/>
          </a:xfrm>
        </p:grpSpPr>
        <p:sp>
          <p:nvSpPr>
            <p:cNvPr id="34860" name="AutoShape 2062"/>
            <p:cNvSpPr>
              <a:spLocks noChangeArrowheads="1"/>
            </p:cNvSpPr>
            <p:nvPr/>
          </p:nvSpPr>
          <p:spPr bwMode="auto">
            <a:xfrm>
              <a:off x="3604" y="3316"/>
              <a:ext cx="184" cy="376"/>
            </a:xfrm>
            <a:prstGeom prst="cube">
              <a:avLst>
                <a:gd name="adj" fmla="val 24995"/>
              </a:avLst>
            </a:prstGeom>
            <a:solidFill>
              <a:srgbClr val="FFA27C"/>
            </a:solidFill>
            <a:ln w="12700">
              <a:solidFill>
                <a:schemeClr val="tx1"/>
              </a:solidFill>
              <a:miter lim="800000"/>
              <a:headEnd/>
              <a:tailEnd/>
            </a:ln>
          </p:spPr>
          <p:txBody>
            <a:bodyPr wrap="none" anchor="ctr"/>
            <a:lstStyle/>
            <a:p>
              <a:endParaRPr lang="en-US"/>
            </a:p>
          </p:txBody>
        </p:sp>
        <p:sp>
          <p:nvSpPr>
            <p:cNvPr id="34861" name="Rectangle 2063"/>
            <p:cNvSpPr>
              <a:spLocks noChangeArrowheads="1"/>
            </p:cNvSpPr>
            <p:nvPr/>
          </p:nvSpPr>
          <p:spPr bwMode="auto">
            <a:xfrm>
              <a:off x="3796" y="3412"/>
              <a:ext cx="40" cy="40"/>
            </a:xfrm>
            <a:prstGeom prst="rect">
              <a:avLst/>
            </a:prstGeom>
            <a:solidFill>
              <a:srgbClr val="FFA27C"/>
            </a:solidFill>
            <a:ln w="12700">
              <a:solidFill>
                <a:schemeClr val="tx1"/>
              </a:solidFill>
              <a:miter lim="800000"/>
              <a:headEnd/>
              <a:tailEnd/>
            </a:ln>
          </p:spPr>
          <p:txBody>
            <a:bodyPr wrap="none" anchor="ctr"/>
            <a:lstStyle/>
            <a:p>
              <a:endParaRPr lang="en-US"/>
            </a:p>
          </p:txBody>
        </p:sp>
        <p:sp>
          <p:nvSpPr>
            <p:cNvPr id="34862" name="Rectangle 2064"/>
            <p:cNvSpPr>
              <a:spLocks noChangeArrowheads="1"/>
            </p:cNvSpPr>
            <p:nvPr/>
          </p:nvSpPr>
          <p:spPr bwMode="auto">
            <a:xfrm>
              <a:off x="3796" y="3556"/>
              <a:ext cx="40" cy="40"/>
            </a:xfrm>
            <a:prstGeom prst="rect">
              <a:avLst/>
            </a:prstGeom>
            <a:solidFill>
              <a:srgbClr val="FFA27C"/>
            </a:solidFill>
            <a:ln w="12700">
              <a:solidFill>
                <a:schemeClr val="tx1"/>
              </a:solidFill>
              <a:miter lim="800000"/>
              <a:headEnd/>
              <a:tailEnd/>
            </a:ln>
          </p:spPr>
          <p:txBody>
            <a:bodyPr wrap="none" anchor="ctr"/>
            <a:lstStyle/>
            <a:p>
              <a:endParaRPr lang="en-US"/>
            </a:p>
          </p:txBody>
        </p:sp>
        <p:sp>
          <p:nvSpPr>
            <p:cNvPr id="34863" name="Line 2065"/>
            <p:cNvSpPr>
              <a:spLocks noChangeShapeType="1"/>
            </p:cNvSpPr>
            <p:nvPr/>
          </p:nvSpPr>
          <p:spPr bwMode="auto">
            <a:xfrm>
              <a:off x="3844" y="3432"/>
              <a:ext cx="280" cy="0"/>
            </a:xfrm>
            <a:prstGeom prst="line">
              <a:avLst/>
            </a:prstGeom>
            <a:noFill/>
            <a:ln w="76200">
              <a:solidFill>
                <a:srgbClr val="C00000"/>
              </a:solidFill>
              <a:round/>
              <a:headEnd type="triangle" w="med" len="med"/>
              <a:tailEnd/>
            </a:ln>
          </p:spPr>
          <p:txBody>
            <a:bodyPr wrap="none" anchor="ctr"/>
            <a:lstStyle/>
            <a:p>
              <a:endParaRPr lang="en-US"/>
            </a:p>
          </p:txBody>
        </p:sp>
        <p:sp>
          <p:nvSpPr>
            <p:cNvPr id="34864" name="Line 2066"/>
            <p:cNvSpPr>
              <a:spLocks noChangeShapeType="1"/>
            </p:cNvSpPr>
            <p:nvPr/>
          </p:nvSpPr>
          <p:spPr bwMode="auto">
            <a:xfrm>
              <a:off x="3892" y="3588"/>
              <a:ext cx="280" cy="0"/>
            </a:xfrm>
            <a:prstGeom prst="line">
              <a:avLst/>
            </a:prstGeom>
            <a:noFill/>
            <a:ln w="76200">
              <a:solidFill>
                <a:schemeClr val="accent2"/>
              </a:solidFill>
              <a:round/>
              <a:headEnd/>
              <a:tailEnd type="triangle" w="med" len="med"/>
            </a:ln>
          </p:spPr>
          <p:txBody>
            <a:bodyPr wrap="none" anchor="ctr"/>
            <a:lstStyle/>
            <a:p>
              <a:endParaRPr lang="en-US"/>
            </a:p>
          </p:txBody>
        </p:sp>
        <p:sp>
          <p:nvSpPr>
            <p:cNvPr id="34866" name="Rectangle 2068"/>
            <p:cNvSpPr>
              <a:spLocks noChangeArrowheads="1"/>
            </p:cNvSpPr>
            <p:nvPr/>
          </p:nvSpPr>
          <p:spPr bwMode="auto">
            <a:xfrm>
              <a:off x="4167" y="3346"/>
              <a:ext cx="1185" cy="406"/>
            </a:xfrm>
            <a:prstGeom prst="rect">
              <a:avLst/>
            </a:prstGeom>
            <a:noFill/>
            <a:ln w="12700">
              <a:noFill/>
              <a:miter lim="800000"/>
              <a:headEnd/>
              <a:tailEnd/>
            </a:ln>
          </p:spPr>
          <p:txBody>
            <a:bodyPr wrap="none" lIns="90487" tIns="44450" rIns="90487" bIns="44450">
              <a:spAutoFit/>
            </a:bodyPr>
            <a:lstStyle/>
            <a:p>
              <a:pPr eaLnBrk="0" hangingPunct="0">
                <a:spcBef>
                  <a:spcPct val="0"/>
                </a:spcBef>
              </a:pPr>
              <a:r>
                <a:rPr lang="en-US" b="1" i="1" dirty="0">
                  <a:solidFill>
                    <a:schemeClr val="tx2"/>
                  </a:solidFill>
                </a:rPr>
                <a:t>Ventilation intake</a:t>
              </a:r>
            </a:p>
            <a:p>
              <a:pPr eaLnBrk="0" hangingPunct="0">
                <a:spcBef>
                  <a:spcPct val="0"/>
                </a:spcBef>
              </a:pPr>
              <a:r>
                <a:rPr lang="en-US" b="1" i="1" dirty="0">
                  <a:solidFill>
                    <a:schemeClr val="tx2"/>
                  </a:solidFill>
                </a:rPr>
                <a:t>and exhaust</a:t>
              </a:r>
            </a:p>
          </p:txBody>
        </p:sp>
      </p:grpSp>
      <p:grpSp>
        <p:nvGrpSpPr>
          <p:cNvPr id="4" name="Group 2069"/>
          <p:cNvGrpSpPr>
            <a:grpSpLocks/>
          </p:cNvGrpSpPr>
          <p:nvPr/>
        </p:nvGrpSpPr>
        <p:grpSpPr bwMode="auto">
          <a:xfrm>
            <a:off x="908050" y="1447800"/>
            <a:ext cx="2428875" cy="2051050"/>
            <a:chOff x="530" y="1248"/>
            <a:chExt cx="1530" cy="1292"/>
          </a:xfrm>
        </p:grpSpPr>
        <p:sp>
          <p:nvSpPr>
            <p:cNvPr id="34855" name="AutoShape 2070"/>
            <p:cNvSpPr>
              <a:spLocks noChangeArrowheads="1"/>
            </p:cNvSpPr>
            <p:nvPr/>
          </p:nvSpPr>
          <p:spPr bwMode="auto">
            <a:xfrm flipV="1">
              <a:off x="1876" y="2356"/>
              <a:ext cx="184" cy="1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61 w 21600"/>
                <a:gd name="T13" fmla="*/ 4461 h 21600"/>
                <a:gd name="T14" fmla="*/ 17139 w 21600"/>
                <a:gd name="T15" fmla="*/ 17139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rgbClr val="FDA4B5"/>
            </a:solidFill>
            <a:ln w="12700">
              <a:solidFill>
                <a:schemeClr val="tx1"/>
              </a:solidFill>
              <a:miter lim="800000"/>
              <a:headEnd/>
              <a:tailEnd/>
            </a:ln>
          </p:spPr>
          <p:txBody>
            <a:bodyPr wrap="none" anchor="ctr"/>
            <a:lstStyle/>
            <a:p>
              <a:endParaRPr lang="en-US"/>
            </a:p>
          </p:txBody>
        </p:sp>
        <p:sp>
          <p:nvSpPr>
            <p:cNvPr id="34856" name="Rectangle 2071"/>
            <p:cNvSpPr>
              <a:spLocks noChangeArrowheads="1"/>
            </p:cNvSpPr>
            <p:nvPr/>
          </p:nvSpPr>
          <p:spPr bwMode="auto">
            <a:xfrm>
              <a:off x="1924" y="1684"/>
              <a:ext cx="88" cy="664"/>
            </a:xfrm>
            <a:prstGeom prst="rect">
              <a:avLst/>
            </a:prstGeom>
            <a:solidFill>
              <a:srgbClr val="FDA4B5"/>
            </a:solidFill>
            <a:ln w="12700">
              <a:solidFill>
                <a:schemeClr val="tx1"/>
              </a:solidFill>
              <a:miter lim="800000"/>
              <a:headEnd/>
              <a:tailEnd/>
            </a:ln>
          </p:spPr>
          <p:txBody>
            <a:bodyPr wrap="none" anchor="ctr"/>
            <a:lstStyle/>
            <a:p>
              <a:endParaRPr lang="en-US"/>
            </a:p>
          </p:txBody>
        </p:sp>
        <p:sp>
          <p:nvSpPr>
            <p:cNvPr id="34857" name="Line 2072"/>
            <p:cNvSpPr>
              <a:spLocks noChangeShapeType="1"/>
            </p:cNvSpPr>
            <p:nvPr/>
          </p:nvSpPr>
          <p:spPr bwMode="auto">
            <a:xfrm flipV="1">
              <a:off x="1968" y="1248"/>
              <a:ext cx="0" cy="384"/>
            </a:xfrm>
            <a:prstGeom prst="line">
              <a:avLst/>
            </a:prstGeom>
            <a:noFill/>
            <a:ln w="76200">
              <a:solidFill>
                <a:srgbClr val="C00000"/>
              </a:solidFill>
              <a:round/>
              <a:headEnd/>
              <a:tailEnd type="triangle" w="med" len="med"/>
            </a:ln>
          </p:spPr>
          <p:txBody>
            <a:bodyPr wrap="none" anchor="ctr"/>
            <a:lstStyle/>
            <a:p>
              <a:endParaRPr lang="en-US"/>
            </a:p>
          </p:txBody>
        </p:sp>
        <p:sp>
          <p:nvSpPr>
            <p:cNvPr id="34859" name="Rectangle 2074"/>
            <p:cNvSpPr>
              <a:spLocks noChangeArrowheads="1"/>
            </p:cNvSpPr>
            <p:nvPr/>
          </p:nvSpPr>
          <p:spPr bwMode="auto">
            <a:xfrm>
              <a:off x="530" y="1810"/>
              <a:ext cx="1342" cy="402"/>
            </a:xfrm>
            <a:prstGeom prst="rect">
              <a:avLst/>
            </a:prstGeom>
            <a:noFill/>
            <a:ln w="12700">
              <a:noFill/>
              <a:miter lim="800000"/>
              <a:headEnd/>
              <a:tailEnd/>
            </a:ln>
          </p:spPr>
          <p:txBody>
            <a:bodyPr lIns="90487" tIns="44450" rIns="90487" bIns="44450">
              <a:spAutoFit/>
            </a:bodyPr>
            <a:lstStyle/>
            <a:p>
              <a:pPr eaLnBrk="0" hangingPunct="0">
                <a:spcBef>
                  <a:spcPct val="0"/>
                </a:spcBef>
              </a:pPr>
              <a:r>
                <a:rPr lang="en-US" b="1" i="1" dirty="0">
                  <a:solidFill>
                    <a:schemeClr val="tx2"/>
                  </a:solidFill>
                </a:rPr>
                <a:t>Bath and kitchen</a:t>
              </a:r>
            </a:p>
            <a:p>
              <a:pPr eaLnBrk="0" hangingPunct="0">
                <a:spcBef>
                  <a:spcPct val="0"/>
                </a:spcBef>
              </a:pPr>
              <a:r>
                <a:rPr lang="en-US" b="1" i="1" dirty="0">
                  <a:solidFill>
                    <a:schemeClr val="tx2"/>
                  </a:solidFill>
                </a:rPr>
                <a:t>exhaust vents</a:t>
              </a:r>
            </a:p>
          </p:txBody>
        </p:sp>
      </p:grpSp>
      <p:grpSp>
        <p:nvGrpSpPr>
          <p:cNvPr id="5" name="Group 2075"/>
          <p:cNvGrpSpPr>
            <a:grpSpLocks/>
          </p:cNvGrpSpPr>
          <p:nvPr/>
        </p:nvGrpSpPr>
        <p:grpSpPr bwMode="auto">
          <a:xfrm>
            <a:off x="2270125" y="1060450"/>
            <a:ext cx="1719263" cy="4260850"/>
            <a:chOff x="4473" y="-136"/>
            <a:chExt cx="1083" cy="2684"/>
          </a:xfrm>
        </p:grpSpPr>
        <p:sp>
          <p:nvSpPr>
            <p:cNvPr id="34849" name="Rectangle 2076"/>
            <p:cNvSpPr>
              <a:spLocks noChangeArrowheads="1"/>
            </p:cNvSpPr>
            <p:nvPr/>
          </p:nvSpPr>
          <p:spPr bwMode="auto">
            <a:xfrm>
              <a:off x="5324" y="2316"/>
              <a:ext cx="232" cy="232"/>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4850" name="AutoShape 2077"/>
            <p:cNvSpPr>
              <a:spLocks noChangeArrowheads="1"/>
            </p:cNvSpPr>
            <p:nvPr/>
          </p:nvSpPr>
          <p:spPr bwMode="auto">
            <a:xfrm flipV="1">
              <a:off x="5372" y="2220"/>
              <a:ext cx="136" cy="4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447 w 21600"/>
                <a:gd name="T13" fmla="*/ 4320 h 21600"/>
                <a:gd name="T14" fmla="*/ 17153 w 21600"/>
                <a:gd name="T15" fmla="*/ 17280 h 21600"/>
              </a:gdLst>
              <a:ahLst/>
              <a:cxnLst>
                <a:cxn ang="T8">
                  <a:pos x="T0" y="T1"/>
                </a:cxn>
                <a:cxn ang="T9">
                  <a:pos x="T2" y="T3"/>
                </a:cxn>
                <a:cxn ang="T10">
                  <a:pos x="T4" y="T5"/>
                </a:cxn>
                <a:cxn ang="T11">
                  <a:pos x="T6" y="T7"/>
                </a:cxn>
              </a:cxnLst>
              <a:rect l="T12" t="T13" r="T14" b="T15"/>
              <a:pathLst>
                <a:path w="21600" h="21600">
                  <a:moveTo>
                    <a:pt x="0" y="0"/>
                  </a:moveTo>
                  <a:lnTo>
                    <a:pt x="5399" y="21600"/>
                  </a:lnTo>
                  <a:lnTo>
                    <a:pt x="16201" y="21600"/>
                  </a:lnTo>
                  <a:lnTo>
                    <a:pt x="21600" y="0"/>
                  </a:lnTo>
                  <a:close/>
                </a:path>
              </a:pathLst>
            </a:custGeom>
            <a:solidFill>
              <a:schemeClr val="bg2"/>
            </a:solidFill>
            <a:ln w="12700">
              <a:solidFill>
                <a:schemeClr val="tx1"/>
              </a:solidFill>
              <a:miter lim="800000"/>
              <a:headEnd/>
              <a:tailEnd/>
            </a:ln>
          </p:spPr>
          <p:txBody>
            <a:bodyPr wrap="none" anchor="ctr"/>
            <a:lstStyle/>
            <a:p>
              <a:endParaRPr lang="en-US"/>
            </a:p>
          </p:txBody>
        </p:sp>
        <p:sp>
          <p:nvSpPr>
            <p:cNvPr id="34851" name="Rectangle 2078"/>
            <p:cNvSpPr>
              <a:spLocks noChangeArrowheads="1"/>
            </p:cNvSpPr>
            <p:nvPr/>
          </p:nvSpPr>
          <p:spPr bwMode="auto">
            <a:xfrm>
              <a:off x="5420" y="204"/>
              <a:ext cx="40" cy="2008"/>
            </a:xfrm>
            <a:prstGeom prst="rect">
              <a:avLst/>
            </a:prstGeom>
            <a:solidFill>
              <a:schemeClr val="bg2"/>
            </a:solidFill>
            <a:ln w="12700">
              <a:solidFill>
                <a:schemeClr val="tx1"/>
              </a:solidFill>
              <a:miter lim="800000"/>
              <a:headEnd/>
              <a:tailEnd/>
            </a:ln>
          </p:spPr>
          <p:txBody>
            <a:bodyPr wrap="none" anchor="ctr"/>
            <a:lstStyle/>
            <a:p>
              <a:endParaRPr lang="en-US"/>
            </a:p>
          </p:txBody>
        </p:sp>
        <p:sp>
          <p:nvSpPr>
            <p:cNvPr id="34852" name="Line 2079"/>
            <p:cNvSpPr>
              <a:spLocks noChangeShapeType="1"/>
            </p:cNvSpPr>
            <p:nvPr/>
          </p:nvSpPr>
          <p:spPr bwMode="auto">
            <a:xfrm flipV="1">
              <a:off x="5452" y="-136"/>
              <a:ext cx="0" cy="288"/>
            </a:xfrm>
            <a:prstGeom prst="line">
              <a:avLst/>
            </a:prstGeom>
            <a:noFill/>
            <a:ln w="76200">
              <a:solidFill>
                <a:srgbClr val="C00000"/>
              </a:solidFill>
              <a:round/>
              <a:headEnd/>
              <a:tailEnd type="triangle" w="med" len="med"/>
            </a:ln>
          </p:spPr>
          <p:txBody>
            <a:bodyPr wrap="none" anchor="ctr"/>
            <a:lstStyle/>
            <a:p>
              <a:endParaRPr lang="en-US"/>
            </a:p>
          </p:txBody>
        </p:sp>
        <p:sp>
          <p:nvSpPr>
            <p:cNvPr id="34854" name="Rectangle 2081"/>
            <p:cNvSpPr>
              <a:spLocks noChangeArrowheads="1"/>
            </p:cNvSpPr>
            <p:nvPr/>
          </p:nvSpPr>
          <p:spPr bwMode="auto">
            <a:xfrm>
              <a:off x="4473" y="1640"/>
              <a:ext cx="867" cy="406"/>
            </a:xfrm>
            <a:prstGeom prst="rect">
              <a:avLst/>
            </a:prstGeom>
            <a:noFill/>
            <a:ln w="12700">
              <a:noFill/>
              <a:miter lim="800000"/>
              <a:headEnd/>
              <a:tailEnd/>
            </a:ln>
          </p:spPr>
          <p:txBody>
            <a:bodyPr wrap="none" lIns="90487" tIns="44450" rIns="90487" bIns="44450">
              <a:spAutoFit/>
            </a:bodyPr>
            <a:lstStyle/>
            <a:p>
              <a:pPr eaLnBrk="0" hangingPunct="0">
                <a:spcBef>
                  <a:spcPct val="0"/>
                </a:spcBef>
                <a:buClrTx/>
                <a:buSzTx/>
                <a:buFontTx/>
                <a:buNone/>
              </a:pPr>
              <a:r>
                <a:rPr lang="en-US" b="1" i="1" dirty="0">
                  <a:solidFill>
                    <a:schemeClr val="tx2"/>
                  </a:solidFill>
                </a:rPr>
                <a:t>Combustion </a:t>
              </a:r>
              <a:endParaRPr lang="en-US" b="1" i="1" dirty="0" smtClean="0">
                <a:solidFill>
                  <a:schemeClr val="tx2"/>
                </a:solidFill>
              </a:endParaRPr>
            </a:p>
            <a:p>
              <a:pPr algn="ctr" eaLnBrk="0" hangingPunct="0">
                <a:spcBef>
                  <a:spcPct val="0"/>
                </a:spcBef>
                <a:buClrTx/>
                <a:buSzTx/>
                <a:buFontTx/>
                <a:buNone/>
              </a:pPr>
              <a:r>
                <a:rPr lang="en-US" b="1" i="1" dirty="0" smtClean="0">
                  <a:solidFill>
                    <a:schemeClr val="tx2"/>
                  </a:solidFill>
                </a:rPr>
                <a:t>vents</a:t>
              </a:r>
              <a:endParaRPr lang="en-US" b="1" i="1" dirty="0">
                <a:solidFill>
                  <a:schemeClr val="tx2"/>
                </a:solidFill>
              </a:endParaRPr>
            </a:p>
          </p:txBody>
        </p:sp>
      </p:grpSp>
      <p:grpSp>
        <p:nvGrpSpPr>
          <p:cNvPr id="6" name="Group 2082"/>
          <p:cNvGrpSpPr>
            <a:grpSpLocks/>
          </p:cNvGrpSpPr>
          <p:nvPr/>
        </p:nvGrpSpPr>
        <p:grpSpPr bwMode="auto">
          <a:xfrm>
            <a:off x="852488" y="4924425"/>
            <a:ext cx="1836737" cy="396875"/>
            <a:chOff x="541" y="3450"/>
            <a:chExt cx="1157" cy="250"/>
          </a:xfrm>
        </p:grpSpPr>
        <p:sp>
          <p:nvSpPr>
            <p:cNvPr id="34844" name="AutoShape 2083"/>
            <p:cNvSpPr>
              <a:spLocks noChangeArrowheads="1"/>
            </p:cNvSpPr>
            <p:nvPr/>
          </p:nvSpPr>
          <p:spPr bwMode="auto">
            <a:xfrm>
              <a:off x="1466" y="3468"/>
              <a:ext cx="232" cy="232"/>
            </a:xfrm>
            <a:prstGeom prst="cube">
              <a:avLst>
                <a:gd name="adj" fmla="val 24995"/>
              </a:avLst>
            </a:prstGeom>
            <a:solidFill>
              <a:srgbClr val="CECECE"/>
            </a:solidFill>
            <a:ln w="12700">
              <a:solidFill>
                <a:schemeClr val="tx1"/>
              </a:solidFill>
              <a:miter lim="800000"/>
              <a:headEnd/>
              <a:tailEnd/>
            </a:ln>
          </p:spPr>
          <p:txBody>
            <a:bodyPr wrap="none" anchor="ctr"/>
            <a:lstStyle/>
            <a:p>
              <a:endParaRPr lang="en-US"/>
            </a:p>
          </p:txBody>
        </p:sp>
        <p:sp>
          <p:nvSpPr>
            <p:cNvPr id="34845" name="Rectangle 2084"/>
            <p:cNvSpPr>
              <a:spLocks noChangeArrowheads="1"/>
            </p:cNvSpPr>
            <p:nvPr/>
          </p:nvSpPr>
          <p:spPr bwMode="auto">
            <a:xfrm>
              <a:off x="1418" y="3564"/>
              <a:ext cx="40" cy="40"/>
            </a:xfrm>
            <a:prstGeom prst="rect">
              <a:avLst/>
            </a:prstGeom>
            <a:solidFill>
              <a:srgbClr val="CECECE"/>
            </a:solidFill>
            <a:ln w="12700">
              <a:solidFill>
                <a:schemeClr val="tx1"/>
              </a:solidFill>
              <a:miter lim="800000"/>
              <a:headEnd/>
              <a:tailEnd/>
            </a:ln>
          </p:spPr>
          <p:txBody>
            <a:bodyPr wrap="none" anchor="ctr"/>
            <a:lstStyle/>
            <a:p>
              <a:endParaRPr lang="en-US"/>
            </a:p>
          </p:txBody>
        </p:sp>
        <p:sp>
          <p:nvSpPr>
            <p:cNvPr id="34846" name="Line 2085"/>
            <p:cNvSpPr>
              <a:spLocks noChangeShapeType="1"/>
            </p:cNvSpPr>
            <p:nvPr/>
          </p:nvSpPr>
          <p:spPr bwMode="auto">
            <a:xfrm flipH="1">
              <a:off x="1030" y="3584"/>
              <a:ext cx="336" cy="0"/>
            </a:xfrm>
            <a:prstGeom prst="line">
              <a:avLst/>
            </a:prstGeom>
            <a:noFill/>
            <a:ln w="76200">
              <a:solidFill>
                <a:srgbClr val="C00000"/>
              </a:solidFill>
              <a:round/>
              <a:headEnd/>
              <a:tailEnd type="triangle" w="med" len="med"/>
            </a:ln>
          </p:spPr>
          <p:txBody>
            <a:bodyPr wrap="none" anchor="ctr"/>
            <a:lstStyle/>
            <a:p>
              <a:endParaRPr lang="en-US"/>
            </a:p>
          </p:txBody>
        </p:sp>
        <p:sp>
          <p:nvSpPr>
            <p:cNvPr id="34848" name="Rectangle 2087"/>
            <p:cNvSpPr>
              <a:spLocks noChangeArrowheads="1"/>
            </p:cNvSpPr>
            <p:nvPr/>
          </p:nvSpPr>
          <p:spPr bwMode="auto">
            <a:xfrm>
              <a:off x="541" y="3450"/>
              <a:ext cx="511" cy="231"/>
            </a:xfrm>
            <a:prstGeom prst="rect">
              <a:avLst/>
            </a:prstGeom>
            <a:noFill/>
            <a:ln w="12700">
              <a:noFill/>
              <a:miter lim="800000"/>
              <a:headEnd/>
              <a:tailEnd/>
            </a:ln>
          </p:spPr>
          <p:txBody>
            <a:bodyPr wrap="none" lIns="90487" tIns="44450" rIns="90487" bIns="44450">
              <a:spAutoFit/>
            </a:bodyPr>
            <a:lstStyle/>
            <a:p>
              <a:pPr eaLnBrk="0" hangingPunct="0">
                <a:spcBef>
                  <a:spcPct val="0"/>
                </a:spcBef>
              </a:pPr>
              <a:r>
                <a:rPr lang="en-US" b="1" i="1" dirty="0">
                  <a:solidFill>
                    <a:schemeClr val="tx2"/>
                  </a:solidFill>
                </a:rPr>
                <a:t>Dryers</a:t>
              </a:r>
            </a:p>
          </p:txBody>
        </p:sp>
      </p:grpSp>
      <p:grpSp>
        <p:nvGrpSpPr>
          <p:cNvPr id="7" name="Group 2088"/>
          <p:cNvGrpSpPr>
            <a:grpSpLocks/>
          </p:cNvGrpSpPr>
          <p:nvPr/>
        </p:nvGrpSpPr>
        <p:grpSpPr bwMode="auto">
          <a:xfrm>
            <a:off x="3048001" y="5257800"/>
            <a:ext cx="2547938" cy="746125"/>
            <a:chOff x="1937" y="3644"/>
            <a:chExt cx="1605" cy="470"/>
          </a:xfrm>
        </p:grpSpPr>
        <p:sp>
          <p:nvSpPr>
            <p:cNvPr id="34841" name="Rectangle 2089"/>
            <p:cNvSpPr>
              <a:spLocks noChangeArrowheads="1"/>
            </p:cNvSpPr>
            <p:nvPr/>
          </p:nvSpPr>
          <p:spPr bwMode="auto">
            <a:xfrm>
              <a:off x="1937" y="3644"/>
              <a:ext cx="40" cy="88"/>
            </a:xfrm>
            <a:prstGeom prst="rect">
              <a:avLst/>
            </a:prstGeom>
            <a:solidFill>
              <a:srgbClr val="CECECE"/>
            </a:solidFill>
            <a:ln w="12700">
              <a:solidFill>
                <a:schemeClr val="tx1"/>
              </a:solidFill>
              <a:miter lim="800000"/>
              <a:headEnd/>
              <a:tailEnd/>
            </a:ln>
          </p:spPr>
          <p:txBody>
            <a:bodyPr wrap="none" anchor="ctr"/>
            <a:lstStyle/>
            <a:p>
              <a:endParaRPr lang="en-US"/>
            </a:p>
          </p:txBody>
        </p:sp>
        <p:sp>
          <p:nvSpPr>
            <p:cNvPr id="34842" name="Rectangle 2090"/>
            <p:cNvSpPr>
              <a:spLocks noChangeArrowheads="1"/>
            </p:cNvSpPr>
            <p:nvPr/>
          </p:nvSpPr>
          <p:spPr bwMode="auto">
            <a:xfrm>
              <a:off x="2087" y="3834"/>
              <a:ext cx="1455" cy="231"/>
            </a:xfrm>
            <a:prstGeom prst="rect">
              <a:avLst/>
            </a:prstGeom>
            <a:noFill/>
            <a:ln w="12700">
              <a:noFill/>
              <a:miter lim="800000"/>
              <a:headEnd/>
              <a:tailEnd/>
            </a:ln>
          </p:spPr>
          <p:txBody>
            <a:bodyPr wrap="none" lIns="90487" tIns="44450" rIns="90487" bIns="44450">
              <a:spAutoFit/>
            </a:bodyPr>
            <a:lstStyle/>
            <a:p>
              <a:pPr eaLnBrk="0" hangingPunct="0">
                <a:spcBef>
                  <a:spcPct val="0"/>
                </a:spcBef>
                <a:buClrTx/>
                <a:buSzTx/>
                <a:buFontTx/>
                <a:buNone/>
              </a:pPr>
              <a:r>
                <a:rPr lang="en-US" b="1" i="1" dirty="0">
                  <a:solidFill>
                    <a:schemeClr val="tx2"/>
                  </a:solidFill>
                </a:rPr>
                <a:t>Central vacuum outlet</a:t>
              </a:r>
            </a:p>
          </p:txBody>
        </p:sp>
        <p:sp>
          <p:nvSpPr>
            <p:cNvPr id="34843" name="Line 2091"/>
            <p:cNvSpPr>
              <a:spLocks noChangeShapeType="1"/>
            </p:cNvSpPr>
            <p:nvPr/>
          </p:nvSpPr>
          <p:spPr bwMode="auto">
            <a:xfrm flipH="1">
              <a:off x="1956" y="3761"/>
              <a:ext cx="0" cy="353"/>
            </a:xfrm>
            <a:prstGeom prst="line">
              <a:avLst/>
            </a:prstGeom>
            <a:noFill/>
            <a:ln w="76200">
              <a:solidFill>
                <a:schemeClr val="accent2"/>
              </a:solidFill>
              <a:round/>
              <a:headEnd/>
              <a:tailEnd type="triangle" w="med" len="med"/>
            </a:ln>
          </p:spPr>
          <p:txBody>
            <a:bodyPr wrap="none" anchor="ctr"/>
            <a:lstStyle/>
            <a:p>
              <a:endParaRPr lang="en-US"/>
            </a:p>
          </p:txBody>
        </p:sp>
      </p:grpSp>
      <p:grpSp>
        <p:nvGrpSpPr>
          <p:cNvPr id="8" name="Group 2092"/>
          <p:cNvGrpSpPr>
            <a:grpSpLocks/>
          </p:cNvGrpSpPr>
          <p:nvPr/>
        </p:nvGrpSpPr>
        <p:grpSpPr bwMode="auto">
          <a:xfrm>
            <a:off x="4419600" y="1066800"/>
            <a:ext cx="1849438" cy="4260850"/>
            <a:chOff x="2788" y="1008"/>
            <a:chExt cx="1165" cy="2684"/>
          </a:xfrm>
        </p:grpSpPr>
        <p:sp>
          <p:nvSpPr>
            <p:cNvPr id="34829" name="Rectangle 2093" descr="Horizontal brick"/>
            <p:cNvSpPr>
              <a:spLocks noChangeArrowheads="1"/>
            </p:cNvSpPr>
            <p:nvPr/>
          </p:nvSpPr>
          <p:spPr bwMode="auto">
            <a:xfrm>
              <a:off x="2932" y="1396"/>
              <a:ext cx="184" cy="1912"/>
            </a:xfrm>
            <a:prstGeom prst="rect">
              <a:avLst/>
            </a:prstGeom>
            <a:pattFill prst="horzBrick">
              <a:fgClr>
                <a:srgbClr val="A50021"/>
              </a:fgClr>
              <a:bgClr>
                <a:srgbClr val="FFFFFF"/>
              </a:bgClr>
            </a:pattFill>
            <a:ln w="12700">
              <a:solidFill>
                <a:schemeClr val="tx1"/>
              </a:solidFill>
              <a:miter lim="800000"/>
              <a:headEnd/>
              <a:tailEnd/>
            </a:ln>
          </p:spPr>
          <p:txBody>
            <a:bodyPr wrap="none" anchor="ctr"/>
            <a:lstStyle/>
            <a:p>
              <a:endParaRPr lang="en-US"/>
            </a:p>
          </p:txBody>
        </p:sp>
        <p:sp>
          <p:nvSpPr>
            <p:cNvPr id="34830" name="AutoShape 2094" descr="Horizontal brick"/>
            <p:cNvSpPr>
              <a:spLocks noChangeArrowheads="1"/>
            </p:cNvSpPr>
            <p:nvPr/>
          </p:nvSpPr>
          <p:spPr bwMode="auto">
            <a:xfrm>
              <a:off x="2788" y="3316"/>
              <a:ext cx="472" cy="376"/>
            </a:xfrm>
            <a:prstGeom prst="hexagon">
              <a:avLst>
                <a:gd name="adj" fmla="val 31377"/>
                <a:gd name="vf" fmla="val 115470"/>
              </a:avLst>
            </a:prstGeom>
            <a:pattFill prst="horzBrick">
              <a:fgClr>
                <a:srgbClr val="CC3300"/>
              </a:fgClr>
              <a:bgClr>
                <a:srgbClr val="FFFFFF"/>
              </a:bgClr>
            </a:pattFill>
            <a:ln w="12700">
              <a:solidFill>
                <a:schemeClr val="tx1"/>
              </a:solidFill>
              <a:miter lim="800000"/>
              <a:headEnd/>
              <a:tailEnd/>
            </a:ln>
          </p:spPr>
          <p:txBody>
            <a:bodyPr wrap="none" anchor="ctr"/>
            <a:lstStyle/>
            <a:p>
              <a:endParaRPr lang="en-US"/>
            </a:p>
          </p:txBody>
        </p:sp>
        <p:sp>
          <p:nvSpPr>
            <p:cNvPr id="34831" name="Line 2095"/>
            <p:cNvSpPr>
              <a:spLocks noChangeShapeType="1"/>
            </p:cNvSpPr>
            <p:nvPr/>
          </p:nvSpPr>
          <p:spPr bwMode="auto">
            <a:xfrm flipV="1">
              <a:off x="3024" y="1008"/>
              <a:ext cx="0" cy="336"/>
            </a:xfrm>
            <a:prstGeom prst="line">
              <a:avLst/>
            </a:prstGeom>
            <a:noFill/>
            <a:ln w="76200">
              <a:solidFill>
                <a:srgbClr val="C00000"/>
              </a:solidFill>
              <a:round/>
              <a:headEnd/>
              <a:tailEnd type="triangle" w="med" len="med"/>
            </a:ln>
          </p:spPr>
          <p:txBody>
            <a:bodyPr wrap="none" anchor="ctr"/>
            <a:lstStyle/>
            <a:p>
              <a:endParaRPr lang="en-US"/>
            </a:p>
          </p:txBody>
        </p:sp>
        <p:sp>
          <p:nvSpPr>
            <p:cNvPr id="34833" name="Rectangle 2097"/>
            <p:cNvSpPr>
              <a:spLocks noChangeArrowheads="1"/>
            </p:cNvSpPr>
            <p:nvPr/>
          </p:nvSpPr>
          <p:spPr bwMode="auto">
            <a:xfrm>
              <a:off x="3255" y="1474"/>
              <a:ext cx="698" cy="231"/>
            </a:xfrm>
            <a:prstGeom prst="rect">
              <a:avLst/>
            </a:prstGeom>
            <a:noFill/>
            <a:ln w="12700">
              <a:noFill/>
              <a:miter lim="800000"/>
              <a:headEnd/>
              <a:tailEnd/>
            </a:ln>
          </p:spPr>
          <p:txBody>
            <a:bodyPr wrap="none" lIns="90487" tIns="44450" rIns="90487" bIns="44450">
              <a:spAutoFit/>
            </a:bodyPr>
            <a:lstStyle/>
            <a:p>
              <a:pPr eaLnBrk="0" hangingPunct="0">
                <a:spcBef>
                  <a:spcPct val="0"/>
                </a:spcBef>
                <a:buClrTx/>
                <a:buSzTx/>
                <a:buFontTx/>
                <a:buNone/>
              </a:pPr>
              <a:r>
                <a:rPr lang="en-US" sz="1800" b="1" i="1" dirty="0">
                  <a:solidFill>
                    <a:schemeClr val="tx2"/>
                  </a:solidFill>
                </a:rPr>
                <a:t>Chimneys</a:t>
              </a:r>
            </a:p>
          </p:txBody>
        </p:sp>
        <p:grpSp>
          <p:nvGrpSpPr>
            <p:cNvPr id="9" name="Group 2098"/>
            <p:cNvGrpSpPr>
              <a:grpSpLocks/>
            </p:cNvGrpSpPr>
            <p:nvPr/>
          </p:nvGrpSpPr>
          <p:grpSpPr bwMode="auto">
            <a:xfrm>
              <a:off x="2907" y="3430"/>
              <a:ext cx="234" cy="252"/>
              <a:chOff x="3222" y="3336"/>
              <a:chExt cx="234" cy="252"/>
            </a:xfrm>
          </p:grpSpPr>
          <p:sp>
            <p:nvSpPr>
              <p:cNvPr id="34835" name="AutoShape 2099"/>
              <p:cNvSpPr>
                <a:spLocks noChangeArrowheads="1"/>
              </p:cNvSpPr>
              <p:nvPr/>
            </p:nvSpPr>
            <p:spPr bwMode="auto">
              <a:xfrm>
                <a:off x="3222" y="3336"/>
                <a:ext cx="234" cy="252"/>
              </a:xfrm>
              <a:prstGeom prst="octagon">
                <a:avLst>
                  <a:gd name="adj" fmla="val 29287"/>
                </a:avLst>
              </a:prstGeom>
              <a:solidFill>
                <a:schemeClr val="tx2"/>
              </a:solidFill>
              <a:ln w="12700">
                <a:solidFill>
                  <a:schemeClr val="tx1"/>
                </a:solidFill>
                <a:miter lim="800000"/>
                <a:headEnd/>
                <a:tailEnd/>
              </a:ln>
            </p:spPr>
            <p:txBody>
              <a:bodyPr wrap="none" anchor="ctr"/>
              <a:lstStyle/>
              <a:p>
                <a:endParaRPr lang="en-US"/>
              </a:p>
            </p:txBody>
          </p:sp>
          <p:sp>
            <p:nvSpPr>
              <p:cNvPr id="34836" name="Freeform 2100"/>
              <p:cNvSpPr>
                <a:spLocks/>
              </p:cNvSpPr>
              <p:nvPr/>
            </p:nvSpPr>
            <p:spPr bwMode="auto">
              <a:xfrm>
                <a:off x="3238" y="3402"/>
                <a:ext cx="184" cy="180"/>
              </a:xfrm>
              <a:custGeom>
                <a:avLst/>
                <a:gdLst>
                  <a:gd name="T0" fmla="*/ 38 w 184"/>
                  <a:gd name="T1" fmla="*/ 174 h 180"/>
                  <a:gd name="T2" fmla="*/ 38 w 184"/>
                  <a:gd name="T3" fmla="*/ 156 h 180"/>
                  <a:gd name="T4" fmla="*/ 44 w 184"/>
                  <a:gd name="T5" fmla="*/ 138 h 180"/>
                  <a:gd name="T6" fmla="*/ 20 w 184"/>
                  <a:gd name="T7" fmla="*/ 96 h 180"/>
                  <a:gd name="T8" fmla="*/ 44 w 184"/>
                  <a:gd name="T9" fmla="*/ 66 h 180"/>
                  <a:gd name="T10" fmla="*/ 50 w 184"/>
                  <a:gd name="T11" fmla="*/ 48 h 180"/>
                  <a:gd name="T12" fmla="*/ 86 w 184"/>
                  <a:gd name="T13" fmla="*/ 30 h 180"/>
                  <a:gd name="T14" fmla="*/ 116 w 184"/>
                  <a:gd name="T15" fmla="*/ 6 h 180"/>
                  <a:gd name="T16" fmla="*/ 140 w 184"/>
                  <a:gd name="T17" fmla="*/ 60 h 180"/>
                  <a:gd name="T18" fmla="*/ 152 w 184"/>
                  <a:gd name="T19" fmla="*/ 108 h 180"/>
                  <a:gd name="T20" fmla="*/ 164 w 184"/>
                  <a:gd name="T21" fmla="*/ 72 h 180"/>
                  <a:gd name="T22" fmla="*/ 170 w 184"/>
                  <a:gd name="T23" fmla="*/ 54 h 180"/>
                  <a:gd name="T24" fmla="*/ 140 w 184"/>
                  <a:gd name="T25" fmla="*/ 180 h 1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
                  <a:gd name="T40" fmla="*/ 0 h 180"/>
                  <a:gd name="T41" fmla="*/ 184 w 184"/>
                  <a:gd name="T42" fmla="*/ 180 h 1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 h="180">
                    <a:moveTo>
                      <a:pt x="38" y="174"/>
                    </a:moveTo>
                    <a:cubicBezTo>
                      <a:pt x="76" y="161"/>
                      <a:pt x="46" y="177"/>
                      <a:pt x="38" y="156"/>
                    </a:cubicBezTo>
                    <a:cubicBezTo>
                      <a:pt x="36" y="150"/>
                      <a:pt x="42" y="144"/>
                      <a:pt x="44" y="138"/>
                    </a:cubicBezTo>
                    <a:cubicBezTo>
                      <a:pt x="2" y="110"/>
                      <a:pt x="0" y="126"/>
                      <a:pt x="20" y="96"/>
                    </a:cubicBezTo>
                    <a:cubicBezTo>
                      <a:pt x="35" y="36"/>
                      <a:pt x="12" y="98"/>
                      <a:pt x="44" y="66"/>
                    </a:cubicBezTo>
                    <a:cubicBezTo>
                      <a:pt x="48" y="62"/>
                      <a:pt x="46" y="53"/>
                      <a:pt x="50" y="48"/>
                    </a:cubicBezTo>
                    <a:cubicBezTo>
                      <a:pt x="58" y="37"/>
                      <a:pt x="74" y="34"/>
                      <a:pt x="86" y="30"/>
                    </a:cubicBezTo>
                    <a:cubicBezTo>
                      <a:pt x="91" y="23"/>
                      <a:pt x="101" y="0"/>
                      <a:pt x="116" y="6"/>
                    </a:cubicBezTo>
                    <a:cubicBezTo>
                      <a:pt x="134" y="13"/>
                      <a:pt x="140" y="60"/>
                      <a:pt x="140" y="60"/>
                    </a:cubicBezTo>
                    <a:cubicBezTo>
                      <a:pt x="124" y="84"/>
                      <a:pt x="123" y="98"/>
                      <a:pt x="152" y="108"/>
                    </a:cubicBezTo>
                    <a:cubicBezTo>
                      <a:pt x="156" y="96"/>
                      <a:pt x="160" y="84"/>
                      <a:pt x="164" y="72"/>
                    </a:cubicBezTo>
                    <a:cubicBezTo>
                      <a:pt x="166" y="66"/>
                      <a:pt x="170" y="54"/>
                      <a:pt x="170" y="54"/>
                    </a:cubicBezTo>
                    <a:cubicBezTo>
                      <a:pt x="184" y="96"/>
                      <a:pt x="171" y="149"/>
                      <a:pt x="140" y="180"/>
                    </a:cubicBezTo>
                  </a:path>
                </a:pathLst>
              </a:custGeom>
              <a:gradFill rotWithShape="0">
                <a:gsLst>
                  <a:gs pos="0">
                    <a:srgbClr val="CC3300"/>
                  </a:gs>
                  <a:gs pos="50000">
                    <a:srgbClr val="FFFF00"/>
                  </a:gs>
                  <a:gs pos="100000">
                    <a:srgbClr val="CC3300"/>
                  </a:gs>
                </a:gsLst>
                <a:lin ang="5400000" scaled="1"/>
              </a:gradFill>
              <a:ln w="12700">
                <a:solidFill>
                  <a:schemeClr val="tx1"/>
                </a:solidFill>
                <a:round/>
                <a:headEnd/>
                <a:tailEnd/>
              </a:ln>
            </p:spPr>
            <p:txBody>
              <a:bodyPr wrap="none" anchor="ctr"/>
              <a:lstStyle/>
              <a:p>
                <a:endParaRPr lang="en-US"/>
              </a:p>
            </p:txBody>
          </p:sp>
          <p:sp>
            <p:nvSpPr>
              <p:cNvPr id="34837" name="Freeform 2101"/>
              <p:cNvSpPr>
                <a:spLocks/>
              </p:cNvSpPr>
              <p:nvPr/>
            </p:nvSpPr>
            <p:spPr bwMode="auto">
              <a:xfrm>
                <a:off x="3365" y="3510"/>
                <a:ext cx="39" cy="42"/>
              </a:xfrm>
              <a:custGeom>
                <a:avLst/>
                <a:gdLst>
                  <a:gd name="T0" fmla="*/ 13 w 39"/>
                  <a:gd name="T1" fmla="*/ 42 h 42"/>
                  <a:gd name="T2" fmla="*/ 31 w 39"/>
                  <a:gd name="T3" fmla="*/ 0 h 42"/>
                  <a:gd name="T4" fmla="*/ 13 w 39"/>
                  <a:gd name="T5" fmla="*/ 42 h 42"/>
                  <a:gd name="T6" fmla="*/ 0 60000 65536"/>
                  <a:gd name="T7" fmla="*/ 0 60000 65536"/>
                  <a:gd name="T8" fmla="*/ 0 60000 65536"/>
                  <a:gd name="T9" fmla="*/ 0 w 39"/>
                  <a:gd name="T10" fmla="*/ 0 h 42"/>
                  <a:gd name="T11" fmla="*/ 39 w 39"/>
                  <a:gd name="T12" fmla="*/ 42 h 42"/>
                </a:gdLst>
                <a:ahLst/>
                <a:cxnLst>
                  <a:cxn ang="T6">
                    <a:pos x="T0" y="T1"/>
                  </a:cxn>
                  <a:cxn ang="T7">
                    <a:pos x="T2" y="T3"/>
                  </a:cxn>
                  <a:cxn ang="T8">
                    <a:pos x="T4" y="T5"/>
                  </a:cxn>
                </a:cxnLst>
                <a:rect l="T9" t="T10" r="T11" b="T12"/>
                <a:pathLst>
                  <a:path w="39" h="42">
                    <a:moveTo>
                      <a:pt x="13" y="42"/>
                    </a:moveTo>
                    <a:cubicBezTo>
                      <a:pt x="0" y="2"/>
                      <a:pt x="17" y="42"/>
                      <a:pt x="31" y="0"/>
                    </a:cubicBezTo>
                    <a:cubicBezTo>
                      <a:pt x="39" y="25"/>
                      <a:pt x="39" y="33"/>
                      <a:pt x="13" y="42"/>
                    </a:cubicBezTo>
                    <a:close/>
                  </a:path>
                </a:pathLst>
              </a:custGeom>
              <a:solidFill>
                <a:srgbClr val="FCFC62"/>
              </a:solidFill>
              <a:ln w="12700">
                <a:solidFill>
                  <a:schemeClr val="tx1"/>
                </a:solidFill>
                <a:round/>
                <a:headEnd/>
                <a:tailEnd/>
              </a:ln>
            </p:spPr>
            <p:txBody>
              <a:bodyPr wrap="none" anchor="ctr"/>
              <a:lstStyle/>
              <a:p>
                <a:endParaRPr lang="en-US"/>
              </a:p>
            </p:txBody>
          </p:sp>
          <p:sp>
            <p:nvSpPr>
              <p:cNvPr id="34838" name="Freeform 2102"/>
              <p:cNvSpPr>
                <a:spLocks/>
              </p:cNvSpPr>
              <p:nvPr/>
            </p:nvSpPr>
            <p:spPr bwMode="auto">
              <a:xfrm>
                <a:off x="3323" y="3426"/>
                <a:ext cx="39" cy="42"/>
              </a:xfrm>
              <a:custGeom>
                <a:avLst/>
                <a:gdLst>
                  <a:gd name="T0" fmla="*/ 13 w 39"/>
                  <a:gd name="T1" fmla="*/ 42 h 42"/>
                  <a:gd name="T2" fmla="*/ 31 w 39"/>
                  <a:gd name="T3" fmla="*/ 0 h 42"/>
                  <a:gd name="T4" fmla="*/ 13 w 39"/>
                  <a:gd name="T5" fmla="*/ 42 h 42"/>
                  <a:gd name="T6" fmla="*/ 0 60000 65536"/>
                  <a:gd name="T7" fmla="*/ 0 60000 65536"/>
                  <a:gd name="T8" fmla="*/ 0 60000 65536"/>
                  <a:gd name="T9" fmla="*/ 0 w 39"/>
                  <a:gd name="T10" fmla="*/ 0 h 42"/>
                  <a:gd name="T11" fmla="*/ 39 w 39"/>
                  <a:gd name="T12" fmla="*/ 42 h 42"/>
                </a:gdLst>
                <a:ahLst/>
                <a:cxnLst>
                  <a:cxn ang="T6">
                    <a:pos x="T0" y="T1"/>
                  </a:cxn>
                  <a:cxn ang="T7">
                    <a:pos x="T2" y="T3"/>
                  </a:cxn>
                  <a:cxn ang="T8">
                    <a:pos x="T4" y="T5"/>
                  </a:cxn>
                </a:cxnLst>
                <a:rect l="T9" t="T10" r="T11" b="T12"/>
                <a:pathLst>
                  <a:path w="39" h="42">
                    <a:moveTo>
                      <a:pt x="13" y="42"/>
                    </a:moveTo>
                    <a:cubicBezTo>
                      <a:pt x="0" y="2"/>
                      <a:pt x="17" y="42"/>
                      <a:pt x="31" y="0"/>
                    </a:cubicBezTo>
                    <a:cubicBezTo>
                      <a:pt x="39" y="25"/>
                      <a:pt x="39" y="33"/>
                      <a:pt x="13" y="42"/>
                    </a:cubicBezTo>
                    <a:close/>
                  </a:path>
                </a:pathLst>
              </a:custGeom>
              <a:solidFill>
                <a:srgbClr val="FCFC62"/>
              </a:solidFill>
              <a:ln w="12700">
                <a:solidFill>
                  <a:schemeClr val="tx1"/>
                </a:solidFill>
                <a:round/>
                <a:headEnd/>
                <a:tailEnd/>
              </a:ln>
            </p:spPr>
            <p:txBody>
              <a:bodyPr wrap="none" anchor="ctr"/>
              <a:lstStyle/>
              <a:p>
                <a:endParaRPr lang="en-US"/>
              </a:p>
            </p:txBody>
          </p:sp>
          <p:sp>
            <p:nvSpPr>
              <p:cNvPr id="34839" name="Freeform 2103"/>
              <p:cNvSpPr>
                <a:spLocks/>
              </p:cNvSpPr>
              <p:nvPr/>
            </p:nvSpPr>
            <p:spPr bwMode="auto">
              <a:xfrm flipV="1">
                <a:off x="3275" y="3462"/>
                <a:ext cx="39" cy="42"/>
              </a:xfrm>
              <a:custGeom>
                <a:avLst/>
                <a:gdLst>
                  <a:gd name="T0" fmla="*/ 13 w 39"/>
                  <a:gd name="T1" fmla="*/ 42 h 42"/>
                  <a:gd name="T2" fmla="*/ 31 w 39"/>
                  <a:gd name="T3" fmla="*/ 0 h 42"/>
                  <a:gd name="T4" fmla="*/ 13 w 39"/>
                  <a:gd name="T5" fmla="*/ 42 h 42"/>
                  <a:gd name="T6" fmla="*/ 0 60000 65536"/>
                  <a:gd name="T7" fmla="*/ 0 60000 65536"/>
                  <a:gd name="T8" fmla="*/ 0 60000 65536"/>
                  <a:gd name="T9" fmla="*/ 0 w 39"/>
                  <a:gd name="T10" fmla="*/ 0 h 42"/>
                  <a:gd name="T11" fmla="*/ 39 w 39"/>
                  <a:gd name="T12" fmla="*/ 42 h 42"/>
                </a:gdLst>
                <a:ahLst/>
                <a:cxnLst>
                  <a:cxn ang="T6">
                    <a:pos x="T0" y="T1"/>
                  </a:cxn>
                  <a:cxn ang="T7">
                    <a:pos x="T2" y="T3"/>
                  </a:cxn>
                  <a:cxn ang="T8">
                    <a:pos x="T4" y="T5"/>
                  </a:cxn>
                </a:cxnLst>
                <a:rect l="T9" t="T10" r="T11" b="T12"/>
                <a:pathLst>
                  <a:path w="39" h="42">
                    <a:moveTo>
                      <a:pt x="13" y="42"/>
                    </a:moveTo>
                    <a:cubicBezTo>
                      <a:pt x="0" y="2"/>
                      <a:pt x="17" y="42"/>
                      <a:pt x="31" y="0"/>
                    </a:cubicBezTo>
                    <a:cubicBezTo>
                      <a:pt x="39" y="25"/>
                      <a:pt x="39" y="33"/>
                      <a:pt x="13" y="42"/>
                    </a:cubicBezTo>
                    <a:close/>
                  </a:path>
                </a:pathLst>
              </a:custGeom>
              <a:solidFill>
                <a:srgbClr val="FCFC62"/>
              </a:solidFill>
              <a:ln w="12700">
                <a:solidFill>
                  <a:schemeClr val="tx1"/>
                </a:solidFill>
                <a:round/>
                <a:headEnd/>
                <a:tailEnd/>
              </a:ln>
            </p:spPr>
            <p:txBody>
              <a:bodyPr wrap="none" anchor="ctr"/>
              <a:lstStyle/>
              <a:p>
                <a:endParaRPr lang="en-US"/>
              </a:p>
            </p:txBody>
          </p:sp>
          <p:sp>
            <p:nvSpPr>
              <p:cNvPr id="34840" name="Freeform 2104"/>
              <p:cNvSpPr>
                <a:spLocks/>
              </p:cNvSpPr>
              <p:nvPr/>
            </p:nvSpPr>
            <p:spPr bwMode="auto">
              <a:xfrm>
                <a:off x="3288" y="3504"/>
                <a:ext cx="72" cy="78"/>
              </a:xfrm>
              <a:custGeom>
                <a:avLst/>
                <a:gdLst>
                  <a:gd name="T0" fmla="*/ 0 w 48"/>
                  <a:gd name="T1" fmla="*/ 37585 h 48"/>
                  <a:gd name="T2" fmla="*/ 8853 w 48"/>
                  <a:gd name="T3" fmla="*/ 0 h 48"/>
                  <a:gd name="T4" fmla="*/ 14004 w 48"/>
                  <a:gd name="T5" fmla="*/ 42978 h 48"/>
                  <a:gd name="T6" fmla="*/ 0 60000 65536"/>
                  <a:gd name="T7" fmla="*/ 0 60000 65536"/>
                  <a:gd name="T8" fmla="*/ 0 60000 65536"/>
                  <a:gd name="T9" fmla="*/ 0 w 48"/>
                  <a:gd name="T10" fmla="*/ 0 h 48"/>
                  <a:gd name="T11" fmla="*/ 48 w 48"/>
                  <a:gd name="T12" fmla="*/ 48 h 48"/>
                </a:gdLst>
                <a:ahLst/>
                <a:cxnLst>
                  <a:cxn ang="T6">
                    <a:pos x="T0" y="T1"/>
                  </a:cxn>
                  <a:cxn ang="T7">
                    <a:pos x="T2" y="T3"/>
                  </a:cxn>
                  <a:cxn ang="T8">
                    <a:pos x="T4" y="T5"/>
                  </a:cxn>
                </a:cxnLst>
                <a:rect l="T9" t="T10" r="T11" b="T12"/>
                <a:pathLst>
                  <a:path w="48" h="48">
                    <a:moveTo>
                      <a:pt x="0" y="42"/>
                    </a:moveTo>
                    <a:cubicBezTo>
                      <a:pt x="11" y="10"/>
                      <a:pt x="19" y="32"/>
                      <a:pt x="30" y="0"/>
                    </a:cubicBezTo>
                    <a:cubicBezTo>
                      <a:pt x="37" y="42"/>
                      <a:pt x="27" y="27"/>
                      <a:pt x="48" y="48"/>
                    </a:cubicBezTo>
                  </a:path>
                </a:pathLst>
              </a:custGeom>
              <a:solidFill>
                <a:srgbClr val="FCFC62"/>
              </a:solidFill>
              <a:ln w="12700">
                <a:solidFill>
                  <a:schemeClr val="tx1"/>
                </a:solidFill>
                <a:round/>
                <a:headEnd/>
                <a:tailEnd/>
              </a:ln>
            </p:spPr>
            <p:txBody>
              <a:bodyPr wrap="none" anchor="ctr"/>
              <a:lstStyle/>
              <a:p>
                <a:endParaRPr lang="en-US"/>
              </a:p>
            </p:txBody>
          </p:sp>
        </p:grpSp>
      </p:grpSp>
      <p:sp>
        <p:nvSpPr>
          <p:cNvPr id="50" name="Footer Placeholder 49"/>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7.8</a:t>
            </a:r>
            <a:endParaRPr lang="en-US" sz="3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dissolv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3" name="Picture 2" descr="A01_Typicalairflow"/>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95668" y="2746159"/>
            <a:ext cx="3059112" cy="3352800"/>
          </a:xfrm>
          <a:prstGeom prst="rect">
            <a:avLst/>
          </a:prstGeom>
          <a:noFill/>
          <a:ln w="9525">
            <a:noFill/>
            <a:miter lim="800000"/>
            <a:headEnd/>
            <a:tailEnd/>
          </a:ln>
        </p:spPr>
      </p:pic>
      <p:pic>
        <p:nvPicPr>
          <p:cNvPr id="35844" name="Picture 3" descr="A09_Distribvent"/>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97625" y="2498021"/>
            <a:ext cx="2746375" cy="4114800"/>
          </a:xfrm>
          <a:prstGeom prst="rect">
            <a:avLst/>
          </a:prstGeom>
          <a:noFill/>
          <a:ln w="9525">
            <a:noFill/>
            <a:miter lim="800000"/>
            <a:headEnd/>
            <a:tailEnd/>
          </a:ln>
        </p:spPr>
      </p:pic>
      <p:pic>
        <p:nvPicPr>
          <p:cNvPr id="35845" name="Picture 4"/>
          <p:cNvPicPr>
            <a:picLocks noChangeAspect="1" noChangeArrowheads="1"/>
          </p:cNvPicPr>
          <p:nvPr/>
        </p:nvPicPr>
        <p:blipFill>
          <a:blip r:embed="rId5" cstate="print"/>
          <a:srcRect/>
          <a:stretch>
            <a:fillRect/>
          </a:stretch>
        </p:blipFill>
        <p:spPr bwMode="auto">
          <a:xfrm>
            <a:off x="3635217" y="2639617"/>
            <a:ext cx="2453860" cy="3567000"/>
          </a:xfrm>
          <a:prstGeom prst="rect">
            <a:avLst/>
          </a:prstGeom>
          <a:ln>
            <a:noFill/>
          </a:ln>
          <a:effectLst>
            <a:outerShdw blurRad="292100" dist="139700" dir="2700000" algn="tl" rotWithShape="0">
              <a:srgbClr val="333333">
                <a:alpha val="65000"/>
              </a:srgbClr>
            </a:outerShdw>
          </a:effectLst>
        </p:spPr>
      </p:pic>
      <p:sp>
        <p:nvSpPr>
          <p:cNvPr id="35846" name="Text Box 5"/>
          <p:cNvSpPr txBox="1">
            <a:spLocks noChangeArrowheads="1"/>
          </p:cNvSpPr>
          <p:nvPr/>
        </p:nvSpPr>
        <p:spPr bwMode="auto">
          <a:xfrm>
            <a:off x="399031" y="323558"/>
            <a:ext cx="6727483" cy="1892826"/>
          </a:xfrm>
          <a:prstGeom prst="rect">
            <a:avLst/>
          </a:prstGeom>
          <a:noFill/>
          <a:ln w="9525">
            <a:noFill/>
            <a:miter lim="800000"/>
            <a:headEnd/>
            <a:tailEnd/>
          </a:ln>
        </p:spPr>
        <p:txBody>
          <a:bodyPr wrap="square">
            <a:spAutoFit/>
          </a:bodyPr>
          <a:lstStyle/>
          <a:p>
            <a:pPr eaLnBrk="0" hangingPunct="0">
              <a:spcBef>
                <a:spcPct val="0"/>
              </a:spcBef>
              <a:buClrTx/>
              <a:buSzTx/>
              <a:buFont typeface="Zapf Dingbats" charset="2"/>
              <a:buNone/>
            </a:pPr>
            <a:r>
              <a:rPr lang="en-US" sz="2800" b="1" i="0" dirty="0">
                <a:solidFill>
                  <a:schemeClr val="tx2"/>
                </a:solidFill>
              </a:rPr>
              <a:t>Multi-family dwellings should have </a:t>
            </a:r>
            <a:r>
              <a:rPr lang="en-US" sz="2800" b="1" i="0" dirty="0" smtClean="0">
                <a:solidFill>
                  <a:schemeClr val="tx2"/>
                </a:solidFill>
              </a:rPr>
              <a:t>planned</a:t>
            </a:r>
          </a:p>
          <a:p>
            <a:pPr eaLnBrk="0" hangingPunct="0">
              <a:spcBef>
                <a:spcPct val="0"/>
              </a:spcBef>
              <a:buClrTx/>
              <a:buSzTx/>
              <a:buFont typeface="Zapf Dingbats" charset="2"/>
              <a:buNone/>
            </a:pPr>
            <a:r>
              <a:rPr lang="en-US" sz="2800" b="1" i="0" dirty="0" smtClean="0">
                <a:solidFill>
                  <a:schemeClr val="tx2"/>
                </a:solidFill>
              </a:rPr>
              <a:t>fresh </a:t>
            </a:r>
            <a:r>
              <a:rPr lang="en-US" sz="2800" b="1" i="0" dirty="0">
                <a:solidFill>
                  <a:schemeClr val="tx2"/>
                </a:solidFill>
              </a:rPr>
              <a:t>air supply because:</a:t>
            </a:r>
          </a:p>
          <a:p>
            <a:pPr eaLnBrk="0" hangingPunct="0">
              <a:spcBef>
                <a:spcPts val="600"/>
              </a:spcBef>
              <a:buClrTx/>
              <a:buSzTx/>
              <a:buFont typeface="Arial" pitchFamily="34" charset="0"/>
              <a:buChar char="•"/>
            </a:pPr>
            <a:r>
              <a:rPr lang="en-US" sz="2800" b="0" i="0" dirty="0">
                <a:solidFill>
                  <a:schemeClr val="tx2"/>
                </a:solidFill>
              </a:rPr>
              <a:t>Neighbors are closer together </a:t>
            </a:r>
          </a:p>
          <a:p>
            <a:pPr eaLnBrk="0" hangingPunct="0">
              <a:spcBef>
                <a:spcPct val="0"/>
              </a:spcBef>
              <a:buClrTx/>
              <a:buSzTx/>
              <a:buFont typeface="Arial" pitchFamily="34" charset="0"/>
              <a:buChar char="•"/>
            </a:pPr>
            <a:r>
              <a:rPr lang="en-US" sz="2800" b="0" i="0" dirty="0" smtClean="0">
                <a:solidFill>
                  <a:schemeClr val="tx2"/>
                </a:solidFill>
              </a:rPr>
              <a:t>Stack </a:t>
            </a:r>
            <a:r>
              <a:rPr lang="en-US" sz="2800" b="0" i="0" dirty="0">
                <a:solidFill>
                  <a:schemeClr val="tx2"/>
                </a:solidFill>
              </a:rPr>
              <a:t>effect- this dominates in cold weather</a:t>
            </a:r>
          </a:p>
        </p:txBody>
      </p:sp>
      <p:sp>
        <p:nvSpPr>
          <p:cNvPr id="7" name="Footer Placeholder 6"/>
          <p:cNvSpPr>
            <a:spLocks noGrp="1"/>
          </p:cNvSpPr>
          <p:nvPr>
            <p:ph type="ftr" sz="quarter" idx="3"/>
          </p:nvPr>
        </p:nvSpPr>
        <p:spPr>
          <a:xfrm>
            <a:off x="7653528" y="274320"/>
            <a:ext cx="1061359" cy="1162957"/>
          </a:xfrm>
        </p:spPr>
        <p:txBody>
          <a:bodyPr/>
          <a:lstStyle/>
          <a:p>
            <a:r>
              <a:rPr lang="en-US" b="1" dirty="0" smtClean="0">
                <a:solidFill>
                  <a:srgbClr val="FFFFFF"/>
                </a:solidFill>
                <a:latin typeface="Aharoni"/>
              </a:rPr>
              <a:t>Page </a:t>
            </a:r>
            <a:r>
              <a:rPr lang="en-US" sz="3600" b="1" dirty="0" smtClean="0">
                <a:solidFill>
                  <a:srgbClr val="FFFFFF"/>
                </a:solidFill>
                <a:latin typeface="Aharoni"/>
              </a:rPr>
              <a:t>7.8</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9000"/>
            <a:lum/>
          </a:blip>
          <a:srcRect/>
          <a:stretch>
            <a:fillRect l="50000" t="10000" r="-4000" b="-12000"/>
          </a:stretch>
        </a:blipFill>
        <a:effectLst/>
      </p:bgPr>
    </p:bg>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dirty="0" smtClean="0"/>
              <a:t>What are we looking for?</a:t>
            </a:r>
          </a:p>
        </p:txBody>
      </p:sp>
      <p:sp>
        <p:nvSpPr>
          <p:cNvPr id="36868" name="Rectangle 3"/>
          <p:cNvSpPr>
            <a:spLocks noGrp="1" noChangeArrowheads="1"/>
          </p:cNvSpPr>
          <p:nvPr>
            <p:ph idx="1"/>
          </p:nvPr>
        </p:nvSpPr>
        <p:spPr>
          <a:xfrm>
            <a:off x="457200" y="1505242"/>
            <a:ext cx="8229600" cy="4459458"/>
          </a:xfrm>
        </p:spPr>
        <p:txBody>
          <a:bodyPr>
            <a:normAutofit fontScale="77500" lnSpcReduction="20000"/>
          </a:bodyPr>
          <a:lstStyle/>
          <a:p>
            <a:pPr>
              <a:buSzPct val="100000"/>
              <a:buBlip>
                <a:blip r:embed="rId4"/>
              </a:buBlip>
            </a:pPr>
            <a:r>
              <a:rPr lang="en-US" dirty="0" smtClean="0"/>
              <a:t>Bath, dryer, and range exhaust fans?</a:t>
            </a:r>
          </a:p>
          <a:p>
            <a:pPr>
              <a:buSzPct val="100000"/>
              <a:buBlip>
                <a:blip r:embed="rId4"/>
              </a:buBlip>
            </a:pPr>
            <a:r>
              <a:rPr lang="en-US" dirty="0" smtClean="0"/>
              <a:t>Gas stove used as heater? </a:t>
            </a:r>
          </a:p>
          <a:p>
            <a:pPr>
              <a:buSzPct val="100000"/>
              <a:buBlip>
                <a:blip r:embed="rId4"/>
              </a:buBlip>
            </a:pPr>
            <a:r>
              <a:rPr lang="en-US" dirty="0" smtClean="0"/>
              <a:t>Windows work?</a:t>
            </a:r>
          </a:p>
          <a:p>
            <a:pPr>
              <a:buSzPct val="100000"/>
              <a:buBlip>
                <a:blip r:embed="rId4"/>
              </a:buBlip>
            </a:pPr>
            <a:r>
              <a:rPr lang="en-US" dirty="0" smtClean="0"/>
              <a:t>Smoke alarm goes off?</a:t>
            </a:r>
          </a:p>
          <a:p>
            <a:pPr>
              <a:buSzPct val="100000"/>
              <a:buBlip>
                <a:blip r:embed="rId4"/>
              </a:buBlip>
            </a:pPr>
            <a:r>
              <a:rPr lang="en-US" dirty="0" smtClean="0"/>
              <a:t>Unvented gas or kerosene heaters?</a:t>
            </a:r>
          </a:p>
          <a:p>
            <a:pPr>
              <a:buSzPct val="100000"/>
              <a:buBlip>
                <a:blip r:embed="rId4"/>
              </a:buBlip>
            </a:pPr>
            <a:r>
              <a:rPr lang="en-US" dirty="0" smtClean="0"/>
              <a:t>Vented hot water heater?</a:t>
            </a:r>
          </a:p>
          <a:p>
            <a:pPr>
              <a:buSzPct val="100000"/>
              <a:buBlip>
                <a:blip r:embed="rId4"/>
              </a:buBlip>
            </a:pPr>
            <a:r>
              <a:rPr lang="en-US" dirty="0" smtClean="0"/>
              <a:t>Furnaces, boilers, fireplaces vented?</a:t>
            </a:r>
          </a:p>
          <a:p>
            <a:pPr>
              <a:buSzPct val="100000"/>
              <a:buBlip>
                <a:blip r:embed="rId4"/>
              </a:buBlip>
            </a:pPr>
            <a:r>
              <a:rPr lang="en-US" dirty="0" smtClean="0"/>
              <a:t>Rooms without windows?</a:t>
            </a:r>
          </a:p>
          <a:p>
            <a:pPr>
              <a:buSzPct val="100000"/>
              <a:buBlip>
                <a:blip r:embed="rId4"/>
              </a:buBlip>
            </a:pPr>
            <a:r>
              <a:rPr lang="en-US" dirty="0" smtClean="0"/>
              <a:t>Lingering odors?</a:t>
            </a:r>
          </a:p>
          <a:p>
            <a:pPr>
              <a:buSzPct val="100000"/>
              <a:buBlip>
                <a:blip r:embed="rId4"/>
              </a:buBlip>
            </a:pPr>
            <a:r>
              <a:rPr lang="en-US" dirty="0" smtClean="0"/>
              <a:t>Stale air?</a:t>
            </a:r>
          </a:p>
          <a:p>
            <a:pPr>
              <a:buSzPct val="100000"/>
              <a:buBlip>
                <a:blip r:embed="rId4"/>
              </a:buBlip>
            </a:pPr>
            <a:r>
              <a:rPr lang="en-US" dirty="0" smtClean="0"/>
              <a:t>Windows fog?</a:t>
            </a:r>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7.9</a:t>
            </a:r>
            <a:endParaRPr lang="en-US" sz="3200" b="1" dirty="0">
              <a:solidFill>
                <a:srgbClr val="FFFFFF"/>
              </a:solidFill>
              <a:latin typeface="Aharon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r>
              <a:rPr lang="en-US" smtClean="0"/>
              <a:t>Things that Need </a:t>
            </a:r>
            <a:br>
              <a:rPr lang="en-US" smtClean="0"/>
            </a:br>
            <a:r>
              <a:rPr lang="en-US" smtClean="0"/>
              <a:t>Exhaust Ventilation</a:t>
            </a:r>
          </a:p>
        </p:txBody>
      </p:sp>
      <p:sp>
        <p:nvSpPr>
          <p:cNvPr id="37892" name="Rectangle 3"/>
          <p:cNvSpPr>
            <a:spLocks noGrp="1" noChangeArrowheads="1"/>
          </p:cNvSpPr>
          <p:nvPr>
            <p:ph type="body" idx="1"/>
          </p:nvPr>
        </p:nvSpPr>
        <p:spPr/>
        <p:txBody>
          <a:bodyPr/>
          <a:lstStyle/>
          <a:p>
            <a:r>
              <a:rPr lang="en-US" dirty="0" smtClean="0"/>
              <a:t>Bathrooms</a:t>
            </a:r>
          </a:p>
          <a:p>
            <a:r>
              <a:rPr lang="en-US" dirty="0" smtClean="0"/>
              <a:t>Clothes dryers </a:t>
            </a:r>
          </a:p>
          <a:p>
            <a:r>
              <a:rPr lang="en-US" dirty="0" smtClean="0"/>
              <a:t>Kitchen ranges</a:t>
            </a:r>
          </a:p>
          <a:p>
            <a:r>
              <a:rPr lang="en-US" dirty="0" smtClean="0"/>
              <a:t>Boilers, furnaces, hot water heaters</a:t>
            </a:r>
          </a:p>
          <a:p>
            <a:r>
              <a:rPr lang="en-US" dirty="0" smtClean="0"/>
              <a:t>Fireplaces, wood burning stoves</a:t>
            </a:r>
          </a:p>
          <a:p>
            <a:pPr>
              <a:buNone/>
            </a:pPr>
            <a:endParaRPr lang="en-US" dirty="0" smtClean="0"/>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7.10</a:t>
            </a:r>
            <a:endParaRPr lang="en-US" sz="28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2" descr="smoke-bathexh"/>
          <p:cNvPicPr>
            <a:picLocks noChangeAspect="1" noChangeArrowheads="1"/>
          </p:cNvPicPr>
          <p:nvPr/>
        </p:nvPicPr>
        <p:blipFill>
          <a:blip r:embed="rId3" cstate="print"/>
          <a:srcRect/>
          <a:stretch>
            <a:fillRect/>
          </a:stretch>
        </p:blipFill>
        <p:spPr bwMode="auto">
          <a:xfrm>
            <a:off x="0" y="494046"/>
            <a:ext cx="6388100" cy="4791075"/>
          </a:xfrm>
          <a:prstGeom prst="rect">
            <a:avLst/>
          </a:prstGeom>
          <a:ln>
            <a:noFill/>
          </a:ln>
          <a:effectLst>
            <a:outerShdw blurRad="292100" dist="139700" dir="2700000" algn="tl" rotWithShape="0">
              <a:srgbClr val="333333">
                <a:alpha val="65000"/>
              </a:srgbClr>
            </a:outerShdw>
          </a:effectLst>
        </p:spPr>
      </p:pic>
      <p:sp>
        <p:nvSpPr>
          <p:cNvPr id="38916" name="Text Box 3"/>
          <p:cNvSpPr txBox="1">
            <a:spLocks noChangeArrowheads="1"/>
          </p:cNvSpPr>
          <p:nvPr/>
        </p:nvSpPr>
        <p:spPr bwMode="auto">
          <a:xfrm>
            <a:off x="6245525" y="2078165"/>
            <a:ext cx="2898475" cy="2062103"/>
          </a:xfrm>
          <a:prstGeom prst="rect">
            <a:avLst/>
          </a:prstGeom>
          <a:noFill/>
          <a:ln w="9525">
            <a:noFill/>
            <a:miter lim="800000"/>
            <a:headEnd/>
            <a:tailEnd/>
          </a:ln>
        </p:spPr>
        <p:txBody>
          <a:bodyPr wrap="square">
            <a:spAutoFit/>
          </a:bodyPr>
          <a:lstStyle/>
          <a:p>
            <a:pPr algn="ctr" eaLnBrk="0" hangingPunct="0">
              <a:spcBef>
                <a:spcPct val="0"/>
              </a:spcBef>
              <a:buClrTx/>
              <a:buSzTx/>
              <a:buFontTx/>
              <a:buNone/>
            </a:pPr>
            <a:r>
              <a:rPr lang="en-US" sz="3200" b="1" i="1" dirty="0">
                <a:solidFill>
                  <a:schemeClr val="tx2"/>
                </a:solidFill>
              </a:rPr>
              <a:t>Is there an exhaust in the bathroom? </a:t>
            </a:r>
          </a:p>
          <a:p>
            <a:pPr algn="ctr" eaLnBrk="0" hangingPunct="0">
              <a:spcBef>
                <a:spcPct val="0"/>
              </a:spcBef>
              <a:buClrTx/>
              <a:buSzTx/>
              <a:buFontTx/>
              <a:buNone/>
            </a:pPr>
            <a:r>
              <a:rPr lang="en-US" sz="3200" b="1" i="1" dirty="0">
                <a:solidFill>
                  <a:schemeClr val="tx2"/>
                </a:solidFill>
              </a:rPr>
              <a:t>Does it work?</a:t>
            </a:r>
          </a:p>
        </p:txBody>
      </p:sp>
      <p:sp>
        <p:nvSpPr>
          <p:cNvPr id="5" name="Footer Placeholder 4"/>
          <p:cNvSpPr>
            <a:spLocks noGrp="1"/>
          </p:cNvSpPr>
          <p:nvPr>
            <p:ph type="ftr" sz="quarter" idx="3"/>
          </p:nvPr>
        </p:nvSpPr>
        <p:spPr>
          <a:xfrm>
            <a:off x="7653528" y="274320"/>
            <a:ext cx="1061359" cy="1162957"/>
          </a:xfrm>
        </p:spPr>
        <p:txBody>
          <a:bodyPr/>
          <a:lstStyle/>
          <a:p>
            <a:r>
              <a:rPr lang="en-US" b="1" dirty="0" smtClean="0">
                <a:solidFill>
                  <a:srgbClr val="FFFFFF"/>
                </a:solidFill>
                <a:latin typeface="Aharoni"/>
              </a:rPr>
              <a:t>Page </a:t>
            </a:r>
            <a:r>
              <a:rPr lang="en-US" sz="3600" b="1" dirty="0" smtClean="0">
                <a:solidFill>
                  <a:srgbClr val="FFFFFF"/>
                </a:solidFill>
                <a:latin typeface="Aharoni"/>
              </a:rPr>
              <a:t>7.10</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normAutofit fontScale="90000"/>
          </a:bodyPr>
          <a:lstStyle/>
          <a:p>
            <a:r>
              <a:rPr lang="en-US" smtClean="0"/>
              <a:t>Testing Exhaust Fan:</a:t>
            </a:r>
            <a:br>
              <a:rPr lang="en-US" smtClean="0"/>
            </a:br>
            <a:r>
              <a:rPr lang="en-US" smtClean="0"/>
              <a:t>The Charmin Method</a:t>
            </a:r>
          </a:p>
        </p:txBody>
      </p:sp>
      <p:pic>
        <p:nvPicPr>
          <p:cNvPr id="39940" name="Picture 3" descr="tissue fan test"/>
          <p:cNvPicPr>
            <a:picLocks noGrp="1" noChangeAspect="1" noChangeArrowheads="1"/>
          </p:cNvPicPr>
          <p:nvPr>
            <p:ph idx="1"/>
          </p:nvPr>
        </p:nvPicPr>
        <p:blipFill>
          <a:blip r:embed="rId3" cstate="print">
            <a:lum bright="-10000"/>
          </a:blip>
          <a:srcRect/>
          <a:stretch>
            <a:fillRect/>
          </a:stretch>
        </p:blipFill>
        <p:spPr>
          <a:xfrm>
            <a:off x="535378" y="1506129"/>
            <a:ext cx="5011407" cy="4208052"/>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7.10</a:t>
            </a:r>
            <a:endParaRPr lang="en-US" sz="4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572000" y="2239964"/>
            <a:ext cx="4572000" cy="3525840"/>
            <a:chOff x="2880" y="1411"/>
            <a:chExt cx="2880" cy="2221"/>
          </a:xfrm>
        </p:grpSpPr>
        <p:pic>
          <p:nvPicPr>
            <p:cNvPr id="40967" name="Picture 3"/>
            <p:cNvPicPr>
              <a:picLocks noChangeAspect="1" noChangeArrowheads="1"/>
            </p:cNvPicPr>
            <p:nvPr/>
          </p:nvPicPr>
          <p:blipFill>
            <a:blip r:embed="rId3" cstate="print"/>
            <a:srcRect/>
            <a:stretch>
              <a:fillRect/>
            </a:stretch>
          </p:blipFill>
          <p:spPr bwMode="auto">
            <a:xfrm>
              <a:off x="2928" y="1411"/>
              <a:ext cx="2832" cy="1885"/>
            </a:xfrm>
            <a:prstGeom prst="rect">
              <a:avLst/>
            </a:prstGeom>
            <a:ln>
              <a:noFill/>
            </a:ln>
            <a:effectLst>
              <a:outerShdw blurRad="292100" dist="139700" dir="2700000" algn="tl" rotWithShape="0">
                <a:srgbClr val="333333">
                  <a:alpha val="65000"/>
                </a:srgbClr>
              </a:outerShdw>
            </a:effectLst>
          </p:spPr>
        </p:pic>
        <p:sp>
          <p:nvSpPr>
            <p:cNvPr id="40968" name="Text Box 4"/>
            <p:cNvSpPr txBox="1">
              <a:spLocks noChangeArrowheads="1"/>
            </p:cNvSpPr>
            <p:nvPr/>
          </p:nvSpPr>
          <p:spPr bwMode="auto">
            <a:xfrm>
              <a:off x="2880" y="3264"/>
              <a:ext cx="1323" cy="368"/>
            </a:xfrm>
            <a:prstGeom prst="rect">
              <a:avLst/>
            </a:prstGeom>
            <a:noFill/>
            <a:ln w="9525">
              <a:noFill/>
              <a:miter lim="800000"/>
              <a:headEnd/>
              <a:tailEnd/>
            </a:ln>
          </p:spPr>
          <p:txBody>
            <a:bodyPr wrap="none">
              <a:spAutoFit/>
            </a:bodyPr>
            <a:lstStyle/>
            <a:p>
              <a:pPr eaLnBrk="0" hangingPunct="0">
                <a:spcBef>
                  <a:spcPct val="0"/>
                </a:spcBef>
                <a:buClrTx/>
                <a:buSzTx/>
                <a:buFontTx/>
                <a:buNone/>
              </a:pPr>
              <a:r>
                <a:rPr lang="en-US" sz="3200" b="1" i="1" dirty="0">
                  <a:solidFill>
                    <a:schemeClr val="tx2"/>
                  </a:solidFill>
                </a:rPr>
                <a:t>Ducted ok?</a:t>
              </a:r>
            </a:p>
          </p:txBody>
        </p:sp>
      </p:grpSp>
      <p:grpSp>
        <p:nvGrpSpPr>
          <p:cNvPr id="3" name="Group 10"/>
          <p:cNvGrpSpPr>
            <a:grpSpLocks/>
          </p:cNvGrpSpPr>
          <p:nvPr/>
        </p:nvGrpSpPr>
        <p:grpSpPr bwMode="auto">
          <a:xfrm>
            <a:off x="120" y="851768"/>
            <a:ext cx="3973513" cy="3570288"/>
            <a:chOff x="39" y="-543"/>
            <a:chExt cx="2503" cy="2249"/>
          </a:xfrm>
        </p:grpSpPr>
        <p:pic>
          <p:nvPicPr>
            <p:cNvPr id="40965" name="Picture 2" descr="TapedTer 01"/>
            <p:cNvPicPr preferRelativeResize="0">
              <a:picLocks noChangeAspect="1" noChangeArrowheads="1"/>
            </p:cNvPicPr>
            <p:nvPr/>
          </p:nvPicPr>
          <p:blipFill>
            <a:blip r:embed="rId4" cstate="print"/>
            <a:srcRect/>
            <a:stretch>
              <a:fillRect/>
            </a:stretch>
          </p:blipFill>
          <p:spPr bwMode="auto">
            <a:xfrm>
              <a:off x="46" y="-166"/>
              <a:ext cx="2496" cy="1872"/>
            </a:xfrm>
            <a:prstGeom prst="rect">
              <a:avLst/>
            </a:prstGeom>
            <a:ln>
              <a:noFill/>
            </a:ln>
            <a:effectLst>
              <a:outerShdw blurRad="292100" dist="139700" dir="2700000" algn="tl" rotWithShape="0">
                <a:srgbClr val="333333">
                  <a:alpha val="65000"/>
                </a:srgbClr>
              </a:outerShdw>
            </a:effectLst>
          </p:spPr>
        </p:pic>
        <p:sp>
          <p:nvSpPr>
            <p:cNvPr id="40966" name="Text Box 9"/>
            <p:cNvSpPr txBox="1">
              <a:spLocks noChangeArrowheads="1"/>
            </p:cNvSpPr>
            <p:nvPr/>
          </p:nvSpPr>
          <p:spPr bwMode="auto">
            <a:xfrm>
              <a:off x="39" y="-543"/>
              <a:ext cx="1701" cy="368"/>
            </a:xfrm>
            <a:prstGeom prst="rect">
              <a:avLst/>
            </a:prstGeom>
            <a:noFill/>
            <a:ln w="9525">
              <a:noFill/>
              <a:miter lim="800000"/>
              <a:headEnd/>
              <a:tailEnd/>
            </a:ln>
          </p:spPr>
          <p:txBody>
            <a:bodyPr wrap="none">
              <a:spAutoFit/>
            </a:bodyPr>
            <a:lstStyle/>
            <a:p>
              <a:pPr eaLnBrk="0" hangingPunct="0">
                <a:spcBef>
                  <a:spcPct val="0"/>
                </a:spcBef>
                <a:buClrTx/>
                <a:buSzTx/>
                <a:buFontTx/>
                <a:buNone/>
              </a:pPr>
              <a:r>
                <a:rPr lang="en-US" sz="3200" b="1" i="1" dirty="0">
                  <a:solidFill>
                    <a:schemeClr val="tx2"/>
                  </a:solidFill>
                </a:rPr>
                <a:t>Damper work?</a:t>
              </a:r>
            </a:p>
          </p:txBody>
        </p:sp>
      </p:grpSp>
      <p:sp>
        <p:nvSpPr>
          <p:cNvPr id="9" name="Footer Placeholder 8"/>
          <p:cNvSpPr>
            <a:spLocks noGrp="1"/>
          </p:cNvSpPr>
          <p:nvPr>
            <p:ph type="ftr" sz="quarter" idx="3"/>
          </p:nvPr>
        </p:nvSpPr>
        <p:spPr>
          <a:xfrm>
            <a:off x="7653528" y="274320"/>
            <a:ext cx="1061359" cy="1162957"/>
          </a:xfrm>
        </p:spPr>
        <p:txBody>
          <a:bodyPr/>
          <a:lstStyle/>
          <a:p>
            <a:r>
              <a:rPr lang="en-US" b="1" dirty="0" smtClean="0">
                <a:solidFill>
                  <a:srgbClr val="FFFFFF"/>
                </a:solidFill>
                <a:latin typeface="Aharoni"/>
              </a:rPr>
              <a:t>Page </a:t>
            </a:r>
            <a:r>
              <a:rPr lang="en-US" sz="3600" b="1" dirty="0" smtClean="0">
                <a:solidFill>
                  <a:srgbClr val="FFFFFF"/>
                </a:solidFill>
                <a:latin typeface="Aharoni"/>
              </a:rPr>
              <a:t>7.10</a:t>
            </a:r>
            <a:endParaRPr lang="en-US" sz="4000" dirty="0"/>
          </a:p>
        </p:txBody>
      </p:sp>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p:cNvPicPr>
            <a:picLocks noChangeAspect="1" noChangeArrowheads="1"/>
          </p:cNvPicPr>
          <p:nvPr/>
        </p:nvPicPr>
        <p:blipFill>
          <a:blip r:embed="rId3" cstate="print"/>
          <a:srcRect l="967" t="7995"/>
          <a:stretch>
            <a:fillRect/>
          </a:stretch>
        </p:blipFill>
        <p:spPr bwMode="auto">
          <a:xfrm>
            <a:off x="4005444" y="1138964"/>
            <a:ext cx="3968123" cy="5186557"/>
          </a:xfrm>
          <a:prstGeom prst="rect">
            <a:avLst/>
          </a:prstGeom>
          <a:ln>
            <a:noFill/>
          </a:ln>
          <a:effectLst>
            <a:outerShdw blurRad="292100" dist="139700" dir="2700000" algn="tl" rotWithShape="0">
              <a:srgbClr val="333333">
                <a:alpha val="65000"/>
              </a:srgbClr>
            </a:outerShdw>
          </a:effectLst>
        </p:spPr>
      </p:pic>
      <p:pic>
        <p:nvPicPr>
          <p:cNvPr id="41988" name="Picture 4" descr="dryer vent2"/>
          <p:cNvPicPr>
            <a:picLocks noChangeAspect="1" noChangeArrowheads="1"/>
          </p:cNvPicPr>
          <p:nvPr/>
        </p:nvPicPr>
        <p:blipFill>
          <a:blip r:embed="rId4" cstate="print"/>
          <a:srcRect/>
          <a:stretch>
            <a:fillRect/>
          </a:stretch>
        </p:blipFill>
        <p:spPr bwMode="auto">
          <a:xfrm>
            <a:off x="256068" y="314856"/>
            <a:ext cx="3444663" cy="4591717"/>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3"/>
          </p:nvPr>
        </p:nvSpPr>
        <p:spPr>
          <a:xfrm>
            <a:off x="7653528" y="274320"/>
            <a:ext cx="1061359" cy="1162957"/>
          </a:xfrm>
        </p:spPr>
        <p:txBody>
          <a:bodyPr/>
          <a:lstStyle/>
          <a:p>
            <a:r>
              <a:rPr lang="en-US" b="1" dirty="0" smtClean="0">
                <a:solidFill>
                  <a:srgbClr val="FFFFFF"/>
                </a:solidFill>
                <a:latin typeface="Aharoni"/>
              </a:rPr>
              <a:t>Page </a:t>
            </a:r>
            <a:r>
              <a:rPr lang="en-US" sz="3600" b="1" dirty="0" smtClean="0">
                <a:solidFill>
                  <a:srgbClr val="FFFFFF"/>
                </a:solidFill>
                <a:latin typeface="Aharoni"/>
              </a:rPr>
              <a:t>7.11</a:t>
            </a:r>
            <a:endParaRPr lang="en-US" sz="36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mtClean="0"/>
              <a:t>Local Ventilation: Kitchen</a:t>
            </a:r>
          </a:p>
        </p:txBody>
      </p:sp>
      <p:graphicFrame>
        <p:nvGraphicFramePr>
          <p:cNvPr id="9" name="Diagram 8"/>
          <p:cNvGraphicFramePr/>
          <p:nvPr/>
        </p:nvGraphicFramePr>
        <p:xfrm>
          <a:off x="369276" y="1432377"/>
          <a:ext cx="5073163" cy="4247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MP900400610 (1).JPG"/>
          <p:cNvPicPr>
            <a:picLocks noChangeAspect="1"/>
          </p:cNvPicPr>
          <p:nvPr/>
        </p:nvPicPr>
        <p:blipFill>
          <a:blip r:embed="rId8" cstate="print"/>
          <a:stretch>
            <a:fillRect/>
          </a:stretch>
        </p:blipFill>
        <p:spPr>
          <a:xfrm>
            <a:off x="5724780" y="1629462"/>
            <a:ext cx="3211376" cy="4015200"/>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7.11</a:t>
            </a:r>
            <a:endParaRPr lang="en-US" sz="3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2" descr="kitchen range"/>
          <p:cNvPicPr>
            <a:picLocks noChangeAspect="1" noChangeArrowheads="1"/>
          </p:cNvPicPr>
          <p:nvPr/>
        </p:nvPicPr>
        <p:blipFill>
          <a:blip r:embed="rId3" cstate="print"/>
          <a:srcRect t="2729"/>
          <a:stretch>
            <a:fillRect/>
          </a:stretch>
        </p:blipFill>
        <p:spPr bwMode="auto">
          <a:xfrm>
            <a:off x="4389120" y="1138687"/>
            <a:ext cx="4010744" cy="5201729"/>
          </a:xfrm>
          <a:prstGeom prst="rect">
            <a:avLst/>
          </a:prstGeom>
          <a:ln>
            <a:noFill/>
          </a:ln>
          <a:effectLst>
            <a:outerShdw blurRad="292100" dist="139700" dir="2700000" algn="tl" rotWithShape="0">
              <a:srgbClr val="333333">
                <a:alpha val="65000"/>
              </a:srgbClr>
            </a:outerShdw>
          </a:effectLst>
        </p:spPr>
      </p:pic>
      <p:pic>
        <p:nvPicPr>
          <p:cNvPr id="44036" name="Picture 3" descr="range exhaust"/>
          <p:cNvPicPr>
            <a:picLocks noChangeAspect="1" noChangeArrowheads="1"/>
          </p:cNvPicPr>
          <p:nvPr/>
        </p:nvPicPr>
        <p:blipFill>
          <a:blip r:embed="rId4" cstate="print">
            <a:lum bright="12000" contrast="12000"/>
          </a:blip>
          <a:srcRect/>
          <a:stretch>
            <a:fillRect/>
          </a:stretch>
        </p:blipFill>
        <p:spPr bwMode="auto">
          <a:xfrm>
            <a:off x="173038" y="165101"/>
            <a:ext cx="4027083" cy="5369940"/>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3"/>
          </p:nvPr>
        </p:nvSpPr>
        <p:spPr>
          <a:xfrm>
            <a:off x="7653528" y="274320"/>
            <a:ext cx="1061359" cy="1162957"/>
          </a:xfrm>
        </p:spPr>
        <p:txBody>
          <a:bodyPr/>
          <a:lstStyle/>
          <a:p>
            <a:r>
              <a:rPr lang="en-US" b="1" dirty="0" smtClean="0">
                <a:solidFill>
                  <a:srgbClr val="FFFFFF"/>
                </a:solidFill>
                <a:latin typeface="Aharoni"/>
              </a:rPr>
              <a:t>Page </a:t>
            </a:r>
            <a:r>
              <a:rPr lang="en-US" sz="3600" b="1" dirty="0" smtClean="0">
                <a:solidFill>
                  <a:srgbClr val="FFFFFF"/>
                </a:solidFill>
                <a:latin typeface="Aharoni"/>
              </a:rPr>
              <a:t>7.11</a:t>
            </a:r>
            <a:endParaRPr lang="en-US" sz="4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8000"/>
            <a:lum/>
          </a:blip>
          <a:srcRect/>
          <a:stretch>
            <a:fillRect l="30000" t="-5000" r="-30000" b="5000"/>
          </a:stretch>
        </a:blipFill>
        <a:effectLst/>
      </p:bgPr>
    </p:bg>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r>
              <a:rPr lang="en-US" smtClean="0"/>
              <a:t>Why Well Ventilated?</a:t>
            </a:r>
          </a:p>
        </p:txBody>
      </p:sp>
      <p:graphicFrame>
        <p:nvGraphicFramePr>
          <p:cNvPr id="8" name="Content Placeholder 7"/>
          <p:cNvGraphicFramePr>
            <a:graphicFrameLocks noGrp="1"/>
          </p:cNvGraphicFramePr>
          <p:nvPr>
            <p:ph idx="1"/>
          </p:nvPr>
        </p:nvGraphicFramePr>
        <p:xfrm>
          <a:off x="388188" y="1836503"/>
          <a:ext cx="6642339"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a:t>
            </a:r>
            <a:endParaRPr lang="en-US" sz="28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5 St Roof"/>
          <p:cNvPicPr>
            <a:picLocks noChangeAspect="1" noChangeArrowheads="1"/>
          </p:cNvPicPr>
          <p:nvPr/>
        </p:nvPicPr>
        <p:blipFill>
          <a:blip r:embed="rId3" cstate="print"/>
          <a:srcRect/>
          <a:stretch>
            <a:fillRect/>
          </a:stretch>
        </p:blipFill>
        <p:spPr bwMode="auto">
          <a:xfrm>
            <a:off x="410391" y="222068"/>
            <a:ext cx="7086600" cy="4813300"/>
          </a:xfrm>
          <a:prstGeom prst="rect">
            <a:avLst/>
          </a:prstGeom>
          <a:ln>
            <a:noFill/>
          </a:ln>
          <a:effectLst>
            <a:outerShdw blurRad="292100" dist="139700" dir="2700000" algn="tl" rotWithShape="0">
              <a:srgbClr val="333333">
                <a:alpha val="65000"/>
              </a:srgbClr>
            </a:outerShdw>
          </a:effectLst>
        </p:spPr>
      </p:pic>
      <p:sp>
        <p:nvSpPr>
          <p:cNvPr id="45060" name="Text Box 3"/>
          <p:cNvSpPr txBox="1">
            <a:spLocks noChangeArrowheads="1"/>
          </p:cNvSpPr>
          <p:nvPr/>
        </p:nvSpPr>
        <p:spPr bwMode="auto">
          <a:xfrm>
            <a:off x="367937" y="5084128"/>
            <a:ext cx="7848431" cy="584775"/>
          </a:xfrm>
          <a:prstGeom prst="rect">
            <a:avLst/>
          </a:prstGeom>
          <a:noFill/>
          <a:ln w="9525">
            <a:noFill/>
            <a:miter lim="800000"/>
            <a:headEnd/>
            <a:tailEnd/>
          </a:ln>
        </p:spPr>
        <p:txBody>
          <a:bodyPr wrap="none">
            <a:spAutoFit/>
          </a:bodyPr>
          <a:lstStyle/>
          <a:p>
            <a:pPr eaLnBrk="0" hangingPunct="0">
              <a:spcBef>
                <a:spcPct val="0"/>
              </a:spcBef>
              <a:buClrTx/>
              <a:buSzTx/>
              <a:buFontTx/>
              <a:buNone/>
            </a:pPr>
            <a:r>
              <a:rPr lang="en-US" sz="3200" b="1" i="1" dirty="0">
                <a:solidFill>
                  <a:schemeClr val="tx2"/>
                </a:solidFill>
              </a:rPr>
              <a:t>Multi-family exhaust only – new construction</a:t>
            </a:r>
          </a:p>
        </p:txBody>
      </p:sp>
      <p:sp>
        <p:nvSpPr>
          <p:cNvPr id="5" name="Footer Placeholder 4"/>
          <p:cNvSpPr>
            <a:spLocks noGrp="1"/>
          </p:cNvSpPr>
          <p:nvPr>
            <p:ph type="ftr" sz="quarter" idx="3"/>
          </p:nvPr>
        </p:nvSpPr>
        <p:spPr>
          <a:xfrm>
            <a:off x="7653528" y="274320"/>
            <a:ext cx="1061359" cy="1162957"/>
          </a:xfrm>
        </p:spPr>
        <p:txBody>
          <a:bodyPr/>
          <a:lstStyle/>
          <a:p>
            <a:r>
              <a:rPr lang="en-US" b="1" dirty="0" smtClean="0">
                <a:solidFill>
                  <a:srgbClr val="FFFFFF"/>
                </a:solidFill>
                <a:latin typeface="Aharoni"/>
              </a:rPr>
              <a:t>Page </a:t>
            </a:r>
            <a:r>
              <a:rPr lang="en-US" sz="3600" b="1" dirty="0" smtClean="0">
                <a:solidFill>
                  <a:srgbClr val="FFFFFF"/>
                </a:solidFill>
                <a:latin typeface="Aharoni"/>
              </a:rPr>
              <a:t>7.11</a:t>
            </a:r>
            <a:endParaRPr lang="en-US" sz="3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2" descr="hot water heater"/>
          <p:cNvPicPr>
            <a:picLocks noChangeAspect="1" noChangeArrowheads="1"/>
          </p:cNvPicPr>
          <p:nvPr/>
        </p:nvPicPr>
        <p:blipFill>
          <a:blip r:embed="rId3" cstate="print"/>
          <a:srcRect/>
          <a:stretch>
            <a:fillRect/>
          </a:stretch>
        </p:blipFill>
        <p:spPr bwMode="auto">
          <a:xfrm>
            <a:off x="153838" y="161026"/>
            <a:ext cx="4110487" cy="5480649"/>
          </a:xfrm>
          <a:prstGeom prst="rect">
            <a:avLst/>
          </a:prstGeom>
          <a:ln>
            <a:noFill/>
          </a:ln>
          <a:effectLst>
            <a:outerShdw blurRad="292100" dist="139700" dir="2700000" algn="tl" rotWithShape="0">
              <a:srgbClr val="333333">
                <a:alpha val="65000"/>
              </a:srgbClr>
            </a:outerShdw>
          </a:effectLst>
        </p:spPr>
      </p:pic>
      <p:pic>
        <p:nvPicPr>
          <p:cNvPr id="46084" name="Picture 3" descr="water heater smoke"/>
          <p:cNvPicPr>
            <a:picLocks noChangeAspect="1" noChangeArrowheads="1"/>
          </p:cNvPicPr>
          <p:nvPr/>
        </p:nvPicPr>
        <p:blipFill>
          <a:blip r:embed="rId4" cstate="print">
            <a:lum bright="6000" contrast="-12000"/>
          </a:blip>
          <a:srcRect/>
          <a:stretch>
            <a:fillRect/>
          </a:stretch>
        </p:blipFill>
        <p:spPr bwMode="auto">
          <a:xfrm>
            <a:off x="4433984" y="3016369"/>
            <a:ext cx="3505200" cy="2628900"/>
          </a:xfrm>
          <a:prstGeom prst="rect">
            <a:avLst/>
          </a:prstGeom>
          <a:ln>
            <a:noFill/>
          </a:ln>
          <a:effectLst>
            <a:outerShdw blurRad="292100" dist="139700" dir="2700000" algn="tl" rotWithShape="0">
              <a:srgbClr val="333333">
                <a:alpha val="65000"/>
              </a:srgbClr>
            </a:outerShdw>
          </a:effectLst>
        </p:spPr>
      </p:pic>
      <p:pic>
        <p:nvPicPr>
          <p:cNvPr id="46085" name="Picture 4" descr="e-spillage-3"/>
          <p:cNvPicPr>
            <a:picLocks noChangeAspect="1" noChangeArrowheads="1"/>
          </p:cNvPicPr>
          <p:nvPr/>
        </p:nvPicPr>
        <p:blipFill>
          <a:blip r:embed="rId5" cstate="print">
            <a:lum bright="30000" contrast="36000"/>
          </a:blip>
          <a:srcRect t="1795"/>
          <a:stretch>
            <a:fillRect/>
          </a:stretch>
        </p:blipFill>
        <p:spPr bwMode="auto">
          <a:xfrm>
            <a:off x="4436854" y="181153"/>
            <a:ext cx="2076089" cy="2718437"/>
          </a:xfrm>
          <a:prstGeom prst="rect">
            <a:avLst/>
          </a:prstGeom>
          <a:noFill/>
          <a:ln w="9525">
            <a:noFill/>
            <a:miter lim="800000"/>
            <a:headEnd/>
            <a:tailEnd/>
          </a:ln>
        </p:spPr>
      </p:pic>
      <p:sp>
        <p:nvSpPr>
          <p:cNvPr id="6" name="Footer Placeholder 5"/>
          <p:cNvSpPr>
            <a:spLocks noGrp="1"/>
          </p:cNvSpPr>
          <p:nvPr>
            <p:ph type="ftr" sz="quarter" idx="3"/>
          </p:nvPr>
        </p:nvSpPr>
        <p:spPr>
          <a:xfrm>
            <a:off x="7653528" y="274320"/>
            <a:ext cx="1061359" cy="1162957"/>
          </a:xfrm>
        </p:spPr>
        <p:txBody>
          <a:bodyPr/>
          <a:lstStyle/>
          <a:p>
            <a:r>
              <a:rPr lang="en-US" b="1" dirty="0" smtClean="0">
                <a:solidFill>
                  <a:srgbClr val="FFFFFF"/>
                </a:solidFill>
                <a:latin typeface="Aharoni"/>
              </a:rPr>
              <a:t>Page </a:t>
            </a:r>
            <a:r>
              <a:rPr lang="en-US" sz="3600" b="1" dirty="0" smtClean="0">
                <a:solidFill>
                  <a:srgbClr val="FFFFFF"/>
                </a:solidFill>
                <a:latin typeface="Aharoni"/>
              </a:rPr>
              <a:t>7.12</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2" descr="~AUT0059"/>
          <p:cNvPicPr>
            <a:picLocks noChangeAspect="1" noChangeArrowheads="1"/>
          </p:cNvPicPr>
          <p:nvPr/>
        </p:nvPicPr>
        <p:blipFill>
          <a:blip r:embed="rId3" cstate="print"/>
          <a:srcRect b="1282"/>
          <a:stretch>
            <a:fillRect/>
          </a:stretch>
        </p:blipFill>
        <p:spPr bwMode="auto">
          <a:xfrm>
            <a:off x="0" y="347186"/>
            <a:ext cx="7440585" cy="4928200"/>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3"/>
          </p:nvPr>
        </p:nvSpPr>
        <p:spPr>
          <a:xfrm>
            <a:off x="7653528" y="274320"/>
            <a:ext cx="1061359" cy="1162957"/>
          </a:xfrm>
        </p:spPr>
        <p:txBody>
          <a:bodyPr/>
          <a:lstStyle/>
          <a:p>
            <a:r>
              <a:rPr lang="en-US" b="1" dirty="0" smtClean="0">
                <a:solidFill>
                  <a:srgbClr val="FFFFFF"/>
                </a:solidFill>
                <a:latin typeface="Aharoni"/>
              </a:rPr>
              <a:t>Page </a:t>
            </a:r>
            <a:r>
              <a:rPr lang="en-US" sz="3600" b="1" dirty="0" smtClean="0">
                <a:solidFill>
                  <a:srgbClr val="FFFFFF"/>
                </a:solidFill>
                <a:latin typeface="Aharoni"/>
              </a:rPr>
              <a:t>7.12</a:t>
            </a:r>
            <a:endParaRPr lang="en-US" sz="3200" dirty="0"/>
          </a:p>
        </p:txBody>
      </p:sp>
    </p:spTree>
  </p:cSld>
  <p:clrMapOvr>
    <a:masterClrMapping/>
  </p:clrMapOvr>
  <p:transition>
    <p:random/>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1" name="Picture 2" descr="ac1"/>
          <p:cNvPicPr>
            <a:picLocks noChangeAspect="1" noChangeArrowheads="1"/>
          </p:cNvPicPr>
          <p:nvPr/>
        </p:nvPicPr>
        <p:blipFill>
          <a:blip r:embed="rId3" cstate="print"/>
          <a:srcRect/>
          <a:stretch>
            <a:fillRect/>
          </a:stretch>
        </p:blipFill>
        <p:spPr bwMode="auto">
          <a:xfrm>
            <a:off x="4278800" y="2996915"/>
            <a:ext cx="4265125" cy="3198843"/>
          </a:xfrm>
          <a:prstGeom prst="rect">
            <a:avLst/>
          </a:prstGeom>
          <a:ln>
            <a:noFill/>
          </a:ln>
          <a:effectLst>
            <a:outerShdw blurRad="292100" dist="139700" dir="2700000" algn="tl" rotWithShape="0">
              <a:srgbClr val="333333">
                <a:alpha val="65000"/>
              </a:srgbClr>
            </a:outerShdw>
          </a:effectLst>
        </p:spPr>
      </p:pic>
      <p:pic>
        <p:nvPicPr>
          <p:cNvPr id="48132" name="Picture 3" descr="MVC-011S"/>
          <p:cNvPicPr>
            <a:picLocks noChangeAspect="1" noChangeArrowheads="1"/>
          </p:cNvPicPr>
          <p:nvPr/>
        </p:nvPicPr>
        <p:blipFill>
          <a:blip r:embed="rId4" cstate="print"/>
          <a:srcRect/>
          <a:stretch>
            <a:fillRect/>
          </a:stretch>
        </p:blipFill>
        <p:spPr bwMode="auto">
          <a:xfrm>
            <a:off x="0" y="1513554"/>
            <a:ext cx="3634740" cy="2726055"/>
          </a:xfrm>
          <a:prstGeom prst="rect">
            <a:avLst/>
          </a:prstGeom>
          <a:ln>
            <a:noFill/>
          </a:ln>
          <a:effectLst>
            <a:outerShdw blurRad="292100" dist="139700" dir="2700000" algn="tl" rotWithShape="0">
              <a:srgbClr val="333333">
                <a:alpha val="65000"/>
              </a:srgbClr>
            </a:outerShdw>
          </a:effectLst>
        </p:spPr>
      </p:pic>
      <p:pic>
        <p:nvPicPr>
          <p:cNvPr id="48133" name="Picture 4" descr="Ducts09"/>
          <p:cNvPicPr>
            <a:picLocks noChangeAspect="1" noChangeArrowheads="1"/>
          </p:cNvPicPr>
          <p:nvPr/>
        </p:nvPicPr>
        <p:blipFill>
          <a:blip r:embed="rId5" cstate="print"/>
          <a:srcRect/>
          <a:stretch>
            <a:fillRect/>
          </a:stretch>
        </p:blipFill>
        <p:spPr bwMode="auto">
          <a:xfrm>
            <a:off x="0" y="4348637"/>
            <a:ext cx="3639312" cy="2515953"/>
          </a:xfrm>
          <a:prstGeom prst="rect">
            <a:avLst/>
          </a:prstGeom>
          <a:ln>
            <a:noFill/>
          </a:ln>
          <a:effectLst>
            <a:outerShdw blurRad="292100" dist="139700" dir="2700000" algn="tl" rotWithShape="0">
              <a:srgbClr val="333333">
                <a:alpha val="65000"/>
              </a:srgbClr>
            </a:outerShdw>
          </a:effectLst>
        </p:spPr>
      </p:pic>
      <p:graphicFrame>
        <p:nvGraphicFramePr>
          <p:cNvPr id="9" name="Diagram 8"/>
          <p:cNvGraphicFramePr/>
          <p:nvPr/>
        </p:nvGraphicFramePr>
        <p:xfrm>
          <a:off x="4304917" y="427701"/>
          <a:ext cx="4624771" cy="256622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8135" name="Text Box 6"/>
          <p:cNvSpPr txBox="1">
            <a:spLocks noChangeArrowheads="1"/>
          </p:cNvSpPr>
          <p:nvPr/>
        </p:nvSpPr>
        <p:spPr bwMode="auto">
          <a:xfrm>
            <a:off x="4257675" y="6201785"/>
            <a:ext cx="4300538" cy="584775"/>
          </a:xfrm>
          <a:prstGeom prst="rect">
            <a:avLst/>
          </a:prstGeom>
          <a:noFill/>
          <a:ln w="9525">
            <a:noFill/>
            <a:miter lim="800000"/>
            <a:headEnd type="none" w="sm" len="sm"/>
            <a:tailEnd type="none" w="sm" len="sm"/>
          </a:ln>
        </p:spPr>
        <p:txBody>
          <a:bodyPr wrap="square">
            <a:spAutoFit/>
          </a:bodyPr>
          <a:lstStyle/>
          <a:p>
            <a:pPr algn="ctr">
              <a:spcBef>
                <a:spcPct val="50000"/>
              </a:spcBef>
              <a:buFont typeface="Wingdings" pitchFamily="2" charset="2"/>
              <a:buNone/>
            </a:pPr>
            <a:r>
              <a:rPr lang="en-US" sz="3200" b="1" i="1" dirty="0">
                <a:solidFill>
                  <a:schemeClr val="tx2"/>
                </a:solidFill>
              </a:rPr>
              <a:t>Does </a:t>
            </a:r>
            <a:r>
              <a:rPr lang="en-US" sz="3200" b="1" i="1" dirty="0" smtClean="0">
                <a:solidFill>
                  <a:schemeClr val="tx2"/>
                </a:solidFill>
              </a:rPr>
              <a:t>this look bad</a:t>
            </a:r>
            <a:r>
              <a:rPr lang="en-US" sz="3200" b="1" i="1" dirty="0">
                <a:solidFill>
                  <a:schemeClr val="tx2"/>
                </a:solidFill>
              </a:rPr>
              <a:t>?</a:t>
            </a:r>
          </a:p>
        </p:txBody>
      </p:sp>
      <p:sp>
        <p:nvSpPr>
          <p:cNvPr id="8" name="Footer Placeholder 7"/>
          <p:cNvSpPr>
            <a:spLocks noGrp="1"/>
          </p:cNvSpPr>
          <p:nvPr>
            <p:ph type="ftr" sz="quarter" idx="3"/>
          </p:nvPr>
        </p:nvSpPr>
        <p:spPr>
          <a:xfrm>
            <a:off x="457200" y="274320"/>
            <a:ext cx="1061359" cy="1162957"/>
          </a:xfrm>
        </p:spPr>
        <p:txBody>
          <a:bodyPr/>
          <a:lstStyle/>
          <a:p>
            <a:r>
              <a:rPr lang="en-US" b="1" dirty="0" smtClean="0">
                <a:solidFill>
                  <a:srgbClr val="FFFFFF"/>
                </a:solidFill>
                <a:latin typeface="Aharoni"/>
              </a:rPr>
              <a:t>Page </a:t>
            </a:r>
            <a:r>
              <a:rPr lang="en-US" sz="3600" b="1" dirty="0" smtClean="0">
                <a:solidFill>
                  <a:srgbClr val="FFFFFF"/>
                </a:solidFill>
                <a:latin typeface="Aharoni"/>
              </a:rPr>
              <a:t>7.13</a:t>
            </a:r>
            <a:endParaRPr lang="en-US" sz="40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2" descr="filter on furnace"/>
          <p:cNvPicPr>
            <a:picLocks noChangeAspect="1" noChangeArrowheads="1"/>
          </p:cNvPicPr>
          <p:nvPr/>
        </p:nvPicPr>
        <p:blipFill>
          <a:blip r:embed="rId3" cstate="print"/>
          <a:srcRect/>
          <a:stretch>
            <a:fillRect/>
          </a:stretch>
        </p:blipFill>
        <p:spPr bwMode="auto">
          <a:xfrm>
            <a:off x="1600200" y="685800"/>
            <a:ext cx="3543300" cy="4724400"/>
          </a:xfrm>
          <a:prstGeom prst="rect">
            <a:avLst/>
          </a:prstGeom>
          <a:noFill/>
          <a:ln w="9525">
            <a:noFill/>
            <a:miter lim="800000"/>
            <a:headEnd/>
            <a:tailEnd/>
          </a:ln>
        </p:spPr>
      </p:pic>
      <p:sp>
        <p:nvSpPr>
          <p:cNvPr id="49156" name="AutoShape 5"/>
          <p:cNvSpPr>
            <a:spLocks noChangeArrowheads="1"/>
          </p:cNvSpPr>
          <p:nvPr/>
        </p:nvSpPr>
        <p:spPr bwMode="auto">
          <a:xfrm rot="-2160179">
            <a:off x="3684082" y="1294798"/>
            <a:ext cx="2044572" cy="990600"/>
          </a:xfrm>
          <a:prstGeom prst="leftArrow">
            <a:avLst>
              <a:gd name="adj1" fmla="val 50000"/>
              <a:gd name="adj2" fmla="val 38462"/>
            </a:avLst>
          </a:prstGeom>
          <a:solidFill>
            <a:srgbClr val="FFC000"/>
          </a:solidFill>
          <a:ln w="9525">
            <a:noFill/>
            <a:miter lim="800000"/>
            <a:headEnd type="none" w="sm" len="sm"/>
            <a:tailEnd type="none" w="sm" len="sm"/>
          </a:ln>
        </p:spPr>
        <p:txBody>
          <a:bodyPr wrap="none" anchor="ctr"/>
          <a:lstStyle/>
          <a:p>
            <a:endParaRPr lang="en-US"/>
          </a:p>
        </p:txBody>
      </p:sp>
      <p:sp>
        <p:nvSpPr>
          <p:cNvPr id="49157" name="Text Box 7"/>
          <p:cNvSpPr txBox="1">
            <a:spLocks noChangeArrowheads="1"/>
          </p:cNvSpPr>
          <p:nvPr/>
        </p:nvSpPr>
        <p:spPr bwMode="auto">
          <a:xfrm>
            <a:off x="5679057" y="761132"/>
            <a:ext cx="3292415" cy="1077218"/>
          </a:xfrm>
          <a:prstGeom prst="rect">
            <a:avLst/>
          </a:prstGeom>
          <a:noFill/>
          <a:ln w="9525">
            <a:noFill/>
            <a:miter lim="800000"/>
            <a:headEnd type="none" w="sm" len="sm"/>
            <a:tailEnd type="none" w="sm" len="sm"/>
          </a:ln>
        </p:spPr>
        <p:txBody>
          <a:bodyPr wrap="square">
            <a:spAutoFit/>
          </a:bodyPr>
          <a:lstStyle/>
          <a:p>
            <a:pPr eaLnBrk="0" hangingPunct="0">
              <a:spcBef>
                <a:spcPct val="0"/>
              </a:spcBef>
              <a:buClrTx/>
              <a:buSzTx/>
              <a:buFontTx/>
              <a:buNone/>
            </a:pPr>
            <a:r>
              <a:rPr lang="en-US" sz="3200" b="1" i="1" dirty="0">
                <a:solidFill>
                  <a:schemeClr val="tx2"/>
                </a:solidFill>
              </a:rPr>
              <a:t>Poorly sealed filter access panel</a:t>
            </a:r>
          </a:p>
        </p:txBody>
      </p:sp>
      <p:sp>
        <p:nvSpPr>
          <p:cNvPr id="6" name="Footer Placeholder 5"/>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7.13</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mtClean="0"/>
              <a:t>MERV- Filter Rating System</a:t>
            </a:r>
          </a:p>
        </p:txBody>
      </p:sp>
      <p:sp>
        <p:nvSpPr>
          <p:cNvPr id="50180" name="Rectangle 3"/>
          <p:cNvSpPr>
            <a:spLocks noGrp="1" noChangeArrowheads="1"/>
          </p:cNvSpPr>
          <p:nvPr>
            <p:ph type="body" idx="1"/>
          </p:nvPr>
        </p:nvSpPr>
        <p:spPr>
          <a:xfrm>
            <a:off x="457201" y="1873985"/>
            <a:ext cx="4839419" cy="3146590"/>
          </a:xfrm>
        </p:spPr>
        <p:txBody>
          <a:bodyPr/>
          <a:lstStyle/>
          <a:p>
            <a:r>
              <a:rPr lang="en-US" dirty="0" smtClean="0"/>
              <a:t>Minimum Efficiency Rating Value (MERV)</a:t>
            </a:r>
          </a:p>
          <a:p>
            <a:r>
              <a:rPr lang="en-US" dirty="0" smtClean="0"/>
              <a:t>ASHRAE Standard 52.2 – Efficiency in collecting very small particles</a:t>
            </a:r>
          </a:p>
        </p:txBody>
      </p:sp>
      <p:pic>
        <p:nvPicPr>
          <p:cNvPr id="50181" name="Picture 4" descr="Milwaukee 029"/>
          <p:cNvPicPr>
            <a:picLocks noChangeAspect="1" noChangeArrowheads="1"/>
          </p:cNvPicPr>
          <p:nvPr/>
        </p:nvPicPr>
        <p:blipFill>
          <a:blip r:embed="rId3" cstate="print"/>
          <a:srcRect/>
          <a:stretch>
            <a:fillRect/>
          </a:stretch>
        </p:blipFill>
        <p:spPr bwMode="auto">
          <a:xfrm>
            <a:off x="5274703" y="1778687"/>
            <a:ext cx="3869297" cy="3579697"/>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7.14</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Merv</a:t>
            </a:r>
            <a:r>
              <a:rPr lang="en-US" dirty="0" smtClean="0"/>
              <a:t> Ratings</a:t>
            </a:r>
            <a:endParaRPr lang="en-US" dirty="0"/>
          </a:p>
        </p:txBody>
      </p:sp>
      <p:graphicFrame>
        <p:nvGraphicFramePr>
          <p:cNvPr id="4" name="Table 3"/>
          <p:cNvGraphicFramePr>
            <a:graphicFrameLocks noGrp="1"/>
          </p:cNvGraphicFramePr>
          <p:nvPr/>
        </p:nvGraphicFramePr>
        <p:xfrm>
          <a:off x="573008" y="1595348"/>
          <a:ext cx="8269067" cy="4030312"/>
        </p:xfrm>
        <a:graphic>
          <a:graphicData uri="http://schemas.openxmlformats.org/drawingml/2006/table">
            <a:tbl>
              <a:tblPr firstRow="1" bandRow="1">
                <a:tableStyleId>{5C22544A-7EE6-4342-B048-85BDC9FD1C3A}</a:tableStyleId>
              </a:tblPr>
              <a:tblGrid>
                <a:gridCol w="988374"/>
                <a:gridCol w="1518249"/>
                <a:gridCol w="5762444"/>
              </a:tblGrid>
              <a:tr h="405080">
                <a:tc gridSpan="3">
                  <a:txBody>
                    <a:bodyPr/>
                    <a:lstStyle/>
                    <a:p>
                      <a:r>
                        <a:rPr lang="en-US" sz="2400" i="1" dirty="0" smtClean="0">
                          <a:solidFill>
                            <a:schemeClr val="bg1"/>
                          </a:solidFill>
                        </a:rPr>
                        <a:t>MERV</a:t>
                      </a:r>
                      <a:r>
                        <a:rPr lang="en-US" sz="2400" i="1" baseline="0" dirty="0" smtClean="0">
                          <a:solidFill>
                            <a:schemeClr val="bg1"/>
                          </a:solidFill>
                        </a:rPr>
                        <a:t> Ratings</a:t>
                      </a:r>
                      <a:endParaRPr lang="en-US" sz="2400" i="1" dirty="0">
                        <a:solidFill>
                          <a:schemeClr val="bg1"/>
                        </a:solidFill>
                      </a:endParaRPr>
                    </a:p>
                  </a:txBody>
                  <a:tcPr>
                    <a:solidFill>
                      <a:srgbClr val="00487E"/>
                    </a:solidFill>
                  </a:tcPr>
                </a:tc>
                <a:tc hMerge="1">
                  <a:txBody>
                    <a:bodyPr/>
                    <a:lstStyle/>
                    <a:p>
                      <a:endParaRPr lang="en-US" dirty="0"/>
                    </a:p>
                  </a:txBody>
                  <a:tcPr/>
                </a:tc>
                <a:tc hMerge="1">
                  <a:txBody>
                    <a:bodyPr/>
                    <a:lstStyle/>
                    <a:p>
                      <a:endParaRPr lang="en-US" dirty="0"/>
                    </a:p>
                  </a:txBody>
                  <a:tcPr/>
                </a:tc>
              </a:tr>
              <a:tr h="514808">
                <a:tc>
                  <a:txBody>
                    <a:bodyPr/>
                    <a:lstStyle/>
                    <a:p>
                      <a:pPr marL="0" marR="0" algn="ctr">
                        <a:spcBef>
                          <a:spcPts val="0"/>
                        </a:spcBef>
                        <a:spcAft>
                          <a:spcPts val="0"/>
                        </a:spcAft>
                      </a:pPr>
                      <a:r>
                        <a:rPr lang="en-US" sz="2000" b="1" kern="1000" dirty="0" smtClean="0">
                          <a:solidFill>
                            <a:schemeClr val="bg1"/>
                          </a:solidFill>
                        </a:rPr>
                        <a:t>MERV</a:t>
                      </a:r>
                      <a:endParaRPr lang="en-US" sz="2000" b="1" dirty="0">
                        <a:solidFill>
                          <a:schemeClr val="bg1"/>
                        </a:solidFill>
                        <a:latin typeface="Arial" pitchFamily="34" charset="0"/>
                        <a:ea typeface="Cambria"/>
                        <a:cs typeface="Arial" pitchFamily="34" charset="0"/>
                      </a:endParaRPr>
                    </a:p>
                  </a:txBody>
                  <a:tcPr marL="68580" marR="68580" marT="0" marB="0" anchor="ctr">
                    <a:solidFill>
                      <a:schemeClr val="accent1"/>
                    </a:solidFill>
                  </a:tcPr>
                </a:tc>
                <a:tc>
                  <a:txBody>
                    <a:bodyPr/>
                    <a:lstStyle/>
                    <a:p>
                      <a:pPr marL="0" marR="0" algn="ctr">
                        <a:spcBef>
                          <a:spcPts val="0"/>
                        </a:spcBef>
                        <a:spcAft>
                          <a:spcPts val="0"/>
                        </a:spcAft>
                      </a:pPr>
                      <a:r>
                        <a:rPr lang="en-US" sz="2000" b="1" kern="1000" dirty="0" smtClean="0">
                          <a:solidFill>
                            <a:schemeClr val="bg1"/>
                          </a:solidFill>
                        </a:rPr>
                        <a:t>Particle size</a:t>
                      </a:r>
                      <a:endParaRPr lang="en-US" sz="2000" b="1" dirty="0">
                        <a:solidFill>
                          <a:schemeClr val="bg1"/>
                        </a:solidFill>
                        <a:latin typeface="Arial" pitchFamily="34" charset="0"/>
                        <a:ea typeface="Cambria"/>
                        <a:cs typeface="Arial" pitchFamily="34" charset="0"/>
                      </a:endParaRPr>
                    </a:p>
                  </a:txBody>
                  <a:tcPr marL="68580" marR="68580" marT="0" marB="0" anchor="ctr">
                    <a:solidFill>
                      <a:schemeClr val="accent1"/>
                    </a:solidFill>
                  </a:tcPr>
                </a:tc>
                <a:tc>
                  <a:txBody>
                    <a:bodyPr/>
                    <a:lstStyle/>
                    <a:p>
                      <a:pPr marL="0" marR="0" algn="l">
                        <a:spcBef>
                          <a:spcPts val="0"/>
                        </a:spcBef>
                        <a:spcAft>
                          <a:spcPts val="0"/>
                        </a:spcAft>
                      </a:pPr>
                      <a:r>
                        <a:rPr lang="en-US" sz="2000" b="1" kern="1000" dirty="0" smtClean="0">
                          <a:solidFill>
                            <a:schemeClr val="bg1"/>
                          </a:solidFill>
                        </a:rPr>
                        <a:t>Typical controlled contaminant</a:t>
                      </a:r>
                      <a:endParaRPr lang="en-US" sz="2000" b="1" dirty="0">
                        <a:solidFill>
                          <a:schemeClr val="bg1"/>
                        </a:solidFill>
                        <a:latin typeface="Arial" pitchFamily="34" charset="0"/>
                        <a:ea typeface="Cambria"/>
                        <a:cs typeface="Arial" pitchFamily="34" charset="0"/>
                      </a:endParaRPr>
                    </a:p>
                  </a:txBody>
                  <a:tcPr marL="68580" marR="68580" marT="0" marB="0" anchor="ctr">
                    <a:solidFill>
                      <a:schemeClr val="accent1"/>
                    </a:solidFill>
                  </a:tcPr>
                </a:tc>
              </a:tr>
              <a:tr h="573275">
                <a:tc>
                  <a:txBody>
                    <a:bodyPr/>
                    <a:lstStyle/>
                    <a:p>
                      <a:pPr marL="0" marR="0" algn="ctr">
                        <a:spcBef>
                          <a:spcPts val="0"/>
                        </a:spcBef>
                        <a:spcAft>
                          <a:spcPts val="0"/>
                        </a:spcAft>
                      </a:pPr>
                      <a:r>
                        <a:rPr lang="en-US" sz="2400" b="1" dirty="0" smtClean="0">
                          <a:solidFill>
                            <a:schemeClr val="tx1"/>
                          </a:solidFill>
                          <a:latin typeface="+mn-lt"/>
                          <a:ea typeface="Cambria"/>
                          <a:cs typeface="Arial" pitchFamily="34" charset="0"/>
                        </a:rPr>
                        <a:t>1-4</a:t>
                      </a:r>
                      <a:endParaRPr lang="en-US" sz="2400" b="1" dirty="0">
                        <a:solidFill>
                          <a:schemeClr val="tx1"/>
                        </a:solidFill>
                        <a:latin typeface="+mn-lt"/>
                        <a:ea typeface="Cambria"/>
                        <a:cs typeface="Arial" pitchFamily="34" charset="0"/>
                      </a:endParaRPr>
                    </a:p>
                  </a:txBody>
                  <a:tcPr marL="68580" marR="68580" marT="0" marB="0" anchor="c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 &gt;10.0	</a:t>
                      </a:r>
                      <a:endParaRPr lang="en-US" sz="2400" b="0" dirty="0">
                        <a:solidFill>
                          <a:schemeClr val="tx1"/>
                        </a:solidFill>
                        <a:latin typeface="+mn-lt"/>
                        <a:ea typeface="Cambria"/>
                        <a:cs typeface="Arial" pitchFamily="34" charset="0"/>
                      </a:endParaRPr>
                    </a:p>
                  </a:txBody>
                  <a:tcPr marL="68580" marR="68580" marT="0" marB="0" anchor="ctr">
                    <a:solidFill>
                      <a:srgbClr val="F2F2F2"/>
                    </a:solidFill>
                  </a:tcPr>
                </a:tc>
                <a:tc>
                  <a:txBody>
                    <a:bodyPr/>
                    <a:lstStyle/>
                    <a:p>
                      <a:pPr marL="0" marR="0" algn="ctr">
                        <a:spcBef>
                          <a:spcPts val="0"/>
                        </a:spcBef>
                        <a:spcAft>
                          <a:spcPts val="0"/>
                        </a:spcAft>
                      </a:pPr>
                      <a:r>
                        <a:rPr lang="en-US" sz="2400" i="1" dirty="0" smtClean="0"/>
                        <a:t>Pollen, sanding dust, textile and carpet fibers</a:t>
                      </a:r>
                      <a:endParaRPr lang="en-US" sz="2400" b="0" i="1" dirty="0">
                        <a:solidFill>
                          <a:schemeClr val="tx1"/>
                        </a:solidFill>
                        <a:latin typeface="+mn-lt"/>
                        <a:ea typeface="Cambria"/>
                        <a:cs typeface="Arial" pitchFamily="34" charset="0"/>
                      </a:endParaRPr>
                    </a:p>
                  </a:txBody>
                  <a:tcPr marL="68580" marR="68580" marT="0" marB="0" anchor="ctr">
                    <a:solidFill>
                      <a:srgbClr val="F2F2F2"/>
                    </a:solidFill>
                  </a:tcPr>
                </a:tc>
              </a:tr>
              <a:tr h="564481">
                <a:tc>
                  <a:txBody>
                    <a:bodyPr/>
                    <a:lstStyle/>
                    <a:p>
                      <a:pPr marL="0" marR="0" algn="ctr">
                        <a:spcBef>
                          <a:spcPts val="0"/>
                        </a:spcBef>
                        <a:spcAft>
                          <a:spcPts val="0"/>
                        </a:spcAft>
                      </a:pPr>
                      <a:r>
                        <a:rPr lang="en-US" sz="2400" b="1" dirty="0" smtClean="0">
                          <a:solidFill>
                            <a:schemeClr val="tx1"/>
                          </a:solidFill>
                          <a:latin typeface="+mn-lt"/>
                          <a:ea typeface="Cambria"/>
                          <a:cs typeface="Arial" pitchFamily="34" charset="0"/>
                        </a:rPr>
                        <a:t>5-8</a:t>
                      </a:r>
                      <a:endParaRPr lang="en-US" sz="2400" b="1"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c>
                  <a:txBody>
                    <a:bodyPr/>
                    <a:lstStyle/>
                    <a:p>
                      <a:pPr marL="0" marR="0" algn="ctr">
                        <a:spcBef>
                          <a:spcPts val="0"/>
                        </a:spcBef>
                        <a:spcAft>
                          <a:spcPts val="0"/>
                        </a:spcAft>
                      </a:pPr>
                      <a:r>
                        <a:rPr lang="en-US" sz="2400" b="0" dirty="0" smtClean="0">
                          <a:solidFill>
                            <a:schemeClr val="tx1"/>
                          </a:solidFill>
                          <a:latin typeface="+mn-lt"/>
                          <a:ea typeface="Cambria"/>
                          <a:cs typeface="Arial" pitchFamily="34" charset="0"/>
                        </a:rPr>
                        <a:t>3.0-10.0</a:t>
                      </a:r>
                      <a:endParaRPr lang="en-US" sz="2400" b="0"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c>
                  <a:txBody>
                    <a:bodyPr/>
                    <a:lstStyle/>
                    <a:p>
                      <a:r>
                        <a:rPr lang="en-US" sz="2400" i="1" dirty="0" smtClean="0"/>
                        <a:t>Mold, spores, hair-spray, cement dust</a:t>
                      </a:r>
                      <a:endParaRPr lang="en-US" sz="2400" b="0" i="1"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r>
              <a:tr h="564481">
                <a:tc>
                  <a:txBody>
                    <a:bodyPr/>
                    <a:lstStyle/>
                    <a:p>
                      <a:pPr marL="0" marR="0" algn="ctr">
                        <a:spcBef>
                          <a:spcPts val="0"/>
                        </a:spcBef>
                        <a:spcAft>
                          <a:spcPts val="0"/>
                        </a:spcAft>
                      </a:pPr>
                      <a:r>
                        <a:rPr lang="en-US" sz="2400" b="1" dirty="0" smtClean="0">
                          <a:solidFill>
                            <a:schemeClr val="tx1"/>
                          </a:solidFill>
                          <a:latin typeface="+mn-lt"/>
                          <a:ea typeface="Cambria"/>
                          <a:cs typeface="Arial" pitchFamily="34" charset="0"/>
                        </a:rPr>
                        <a:t>9-12</a:t>
                      </a:r>
                      <a:endParaRPr lang="en-US" sz="2400" b="1" dirty="0">
                        <a:solidFill>
                          <a:schemeClr val="tx1"/>
                        </a:solidFill>
                        <a:latin typeface="+mn-lt"/>
                        <a:ea typeface="Cambria"/>
                        <a:cs typeface="Arial" pitchFamily="34" charset="0"/>
                      </a:endParaRPr>
                    </a:p>
                  </a:txBody>
                  <a:tcPr marL="68580" marR="68580" marT="0" marB="0" anchor="ctr">
                    <a:solidFill>
                      <a:srgbClr val="F2F2F2"/>
                    </a:solidFill>
                  </a:tcPr>
                </a:tc>
                <a:tc>
                  <a:txBody>
                    <a:bodyPr/>
                    <a:lstStyle/>
                    <a:p>
                      <a:pPr marL="0" marR="0" algn="ctr">
                        <a:spcBef>
                          <a:spcPts val="0"/>
                        </a:spcBef>
                        <a:spcAft>
                          <a:spcPts val="0"/>
                        </a:spcAft>
                      </a:pPr>
                      <a:r>
                        <a:rPr lang="en-US" sz="2400" b="0" dirty="0" smtClean="0">
                          <a:solidFill>
                            <a:schemeClr val="tx1"/>
                          </a:solidFill>
                          <a:latin typeface="+mn-lt"/>
                          <a:ea typeface="Cambria"/>
                          <a:cs typeface="Arial" pitchFamily="34" charset="0"/>
                        </a:rPr>
                        <a:t>1.0-3.0</a:t>
                      </a:r>
                      <a:endParaRPr lang="en-US" sz="2400" b="0" dirty="0">
                        <a:solidFill>
                          <a:schemeClr val="tx1"/>
                        </a:solidFill>
                        <a:latin typeface="+mn-lt"/>
                        <a:ea typeface="Cambria"/>
                        <a:cs typeface="Arial" pitchFamily="34" charset="0"/>
                      </a:endParaRPr>
                    </a:p>
                  </a:txBody>
                  <a:tcPr marL="68580" marR="68580" marT="0" marB="0" anchor="ctr">
                    <a:solidFill>
                      <a:srgbClr val="F2F2F2"/>
                    </a:solidFill>
                  </a:tcPr>
                </a:tc>
                <a:tc>
                  <a:txBody>
                    <a:bodyPr/>
                    <a:lstStyle/>
                    <a:p>
                      <a:pPr marL="0" marR="0" algn="l">
                        <a:spcBef>
                          <a:spcPts val="0"/>
                        </a:spcBef>
                        <a:spcAft>
                          <a:spcPts val="0"/>
                        </a:spcAft>
                      </a:pPr>
                      <a:r>
                        <a:rPr lang="en-US" sz="2400" i="1" dirty="0" err="1" smtClean="0"/>
                        <a:t>Legionella</a:t>
                      </a:r>
                      <a:r>
                        <a:rPr lang="en-US" sz="2400" i="1" dirty="0" smtClean="0"/>
                        <a:t>, lead dust, welding fumes	</a:t>
                      </a:r>
                      <a:endParaRPr lang="en-US" sz="2400" b="0" i="1" dirty="0">
                        <a:solidFill>
                          <a:schemeClr val="tx1"/>
                        </a:solidFill>
                        <a:latin typeface="+mn-lt"/>
                        <a:ea typeface="Cambria"/>
                        <a:cs typeface="Arial" pitchFamily="34" charset="0"/>
                      </a:endParaRPr>
                    </a:p>
                  </a:txBody>
                  <a:tcPr marL="68580" marR="68580" marT="0" marB="0" anchor="ctr">
                    <a:solidFill>
                      <a:srgbClr val="F2F2F2"/>
                    </a:solidFill>
                  </a:tcPr>
                </a:tc>
              </a:tr>
              <a:tr h="791586">
                <a:tc>
                  <a:txBody>
                    <a:bodyPr/>
                    <a:lstStyle/>
                    <a:p>
                      <a:pPr marL="0" marR="0" algn="ctr">
                        <a:spcBef>
                          <a:spcPts val="0"/>
                        </a:spcBef>
                        <a:spcAft>
                          <a:spcPts val="0"/>
                        </a:spcAft>
                      </a:pPr>
                      <a:r>
                        <a:rPr lang="en-US" sz="2400" b="1" dirty="0" smtClean="0">
                          <a:solidFill>
                            <a:schemeClr val="tx1"/>
                          </a:solidFill>
                          <a:latin typeface="+mn-lt"/>
                          <a:ea typeface="Cambria"/>
                          <a:cs typeface="Arial" pitchFamily="34" charset="0"/>
                        </a:rPr>
                        <a:t>13-16</a:t>
                      </a:r>
                      <a:endParaRPr lang="en-US" sz="2400" b="1"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c>
                  <a:txBody>
                    <a:bodyPr/>
                    <a:lstStyle/>
                    <a:p>
                      <a:pPr marL="0" marR="0" algn="ctr">
                        <a:spcBef>
                          <a:spcPts val="0"/>
                        </a:spcBef>
                        <a:spcAft>
                          <a:spcPts val="0"/>
                        </a:spcAft>
                      </a:pPr>
                      <a:r>
                        <a:rPr lang="en-US" sz="2400" b="0" dirty="0" smtClean="0">
                          <a:solidFill>
                            <a:schemeClr val="tx1"/>
                          </a:solidFill>
                          <a:latin typeface="+mn-lt"/>
                          <a:ea typeface="Cambria"/>
                          <a:cs typeface="Arial" pitchFamily="34" charset="0"/>
                        </a:rPr>
                        <a:t>0.3-1.0</a:t>
                      </a:r>
                      <a:endParaRPr lang="en-US" sz="2400" b="0"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c>
                  <a:txBody>
                    <a:bodyPr/>
                    <a:lstStyle/>
                    <a:p>
                      <a:pPr marL="0" marR="0" algn="l">
                        <a:spcBef>
                          <a:spcPts val="0"/>
                        </a:spcBef>
                        <a:spcAft>
                          <a:spcPts val="0"/>
                        </a:spcAft>
                      </a:pPr>
                      <a:r>
                        <a:rPr lang="en-US" sz="2400" i="1" dirty="0" smtClean="0"/>
                        <a:t>Bacteria, most tobacco smoke, insecticide dust, copier toner</a:t>
                      </a:r>
                      <a:endParaRPr lang="en-US" sz="2400" b="0" i="1"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r>
              <a:tr h="564481">
                <a:tc>
                  <a:txBody>
                    <a:bodyPr/>
                    <a:lstStyle/>
                    <a:p>
                      <a:pPr marL="0" marR="0" algn="ctr">
                        <a:spcBef>
                          <a:spcPts val="0"/>
                        </a:spcBef>
                        <a:spcAft>
                          <a:spcPts val="0"/>
                        </a:spcAft>
                      </a:pPr>
                      <a:r>
                        <a:rPr lang="en-US" sz="2400" b="1" dirty="0" smtClean="0">
                          <a:solidFill>
                            <a:schemeClr val="tx1"/>
                          </a:solidFill>
                          <a:latin typeface="+mn-lt"/>
                          <a:ea typeface="Cambria"/>
                          <a:cs typeface="Arial" pitchFamily="34" charset="0"/>
                        </a:rPr>
                        <a:t>17-20</a:t>
                      </a:r>
                      <a:endParaRPr lang="en-US" sz="2400" b="1" dirty="0">
                        <a:solidFill>
                          <a:schemeClr val="tx1"/>
                        </a:solidFill>
                        <a:latin typeface="+mn-lt"/>
                        <a:ea typeface="Cambria"/>
                        <a:cs typeface="Arial" pitchFamily="34" charset="0"/>
                      </a:endParaRPr>
                    </a:p>
                  </a:txBody>
                  <a:tcPr marL="68580" marR="68580" marT="0" marB="0" anchor="c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sym typeface="Symbol" pitchFamily="18" charset="2"/>
                        </a:rPr>
                        <a:t></a:t>
                      </a:r>
                      <a:r>
                        <a:rPr lang="en-US" sz="2400" dirty="0" smtClean="0"/>
                        <a:t> 0.3</a:t>
                      </a:r>
                      <a:endParaRPr lang="en-US" sz="2400" b="0" dirty="0">
                        <a:solidFill>
                          <a:schemeClr val="tx1"/>
                        </a:solidFill>
                        <a:latin typeface="+mn-lt"/>
                        <a:ea typeface="Cambria"/>
                        <a:cs typeface="Arial" pitchFamily="34" charset="0"/>
                      </a:endParaRPr>
                    </a:p>
                  </a:txBody>
                  <a:tcPr marL="68580" marR="68580" marT="0" marB="0" anchor="ctr">
                    <a:solidFill>
                      <a:srgbClr val="F2F2F2"/>
                    </a:solidFill>
                  </a:tcPr>
                </a:tc>
                <a:tc>
                  <a:txBody>
                    <a:bodyPr/>
                    <a:lstStyle/>
                    <a:p>
                      <a:pPr marL="0" marR="0" algn="l">
                        <a:spcBef>
                          <a:spcPts val="0"/>
                        </a:spcBef>
                        <a:spcAft>
                          <a:spcPts val="0"/>
                        </a:spcAft>
                      </a:pPr>
                      <a:r>
                        <a:rPr lang="en-US" sz="2400" i="1" dirty="0" smtClean="0"/>
                        <a:t>Virus, combustion particles,</a:t>
                      </a:r>
                      <a:r>
                        <a:rPr lang="en-US" sz="2400" i="1" baseline="0" dirty="0" smtClean="0"/>
                        <a:t> </a:t>
                      </a:r>
                      <a:r>
                        <a:rPr lang="en-US" sz="2400" i="1" dirty="0" smtClean="0"/>
                        <a:t>radon progeny</a:t>
                      </a:r>
                      <a:endParaRPr lang="en-US" sz="2400" b="0" i="1" dirty="0">
                        <a:solidFill>
                          <a:schemeClr val="tx1"/>
                        </a:solidFill>
                        <a:latin typeface="+mn-lt"/>
                        <a:ea typeface="Cambria"/>
                        <a:cs typeface="Arial" pitchFamily="34" charset="0"/>
                      </a:endParaRPr>
                    </a:p>
                  </a:txBody>
                  <a:tcPr marL="68580" marR="68580" marT="0" marB="0" anchor="ctr">
                    <a:solidFill>
                      <a:srgbClr val="F2F2F2"/>
                    </a:solidFill>
                  </a:tcPr>
                </a:tc>
              </a:tr>
            </a:tbl>
          </a:graphicData>
        </a:graphic>
      </p:graphicFrame>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7.14</a:t>
            </a:r>
            <a:endParaRPr lang="en-US" sz="32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4"/>
          <p:cNvSpPr>
            <a:spLocks noGrp="1" noChangeArrowheads="1"/>
          </p:cNvSpPr>
          <p:nvPr>
            <p:ph type="title"/>
          </p:nvPr>
        </p:nvSpPr>
        <p:spPr/>
        <p:txBody>
          <a:bodyPr/>
          <a:lstStyle/>
          <a:p>
            <a:r>
              <a:rPr lang="en-US" dirty="0" smtClean="0"/>
              <a:t>MERV </a:t>
            </a:r>
            <a:r>
              <a:rPr lang="en-US" sz="6000" dirty="0" smtClean="0"/>
              <a:t>8</a:t>
            </a:r>
            <a:r>
              <a:rPr lang="en-US" dirty="0" smtClean="0"/>
              <a:t> vs. </a:t>
            </a:r>
            <a:r>
              <a:rPr lang="en-US" sz="6000" dirty="0" smtClean="0"/>
              <a:t>10</a:t>
            </a:r>
          </a:p>
        </p:txBody>
      </p:sp>
      <p:pic>
        <p:nvPicPr>
          <p:cNvPr id="52228" name="Picture 5" descr="Milwaukee 052"/>
          <p:cNvPicPr>
            <a:picLocks noChangeAspect="1" noChangeArrowheads="1"/>
          </p:cNvPicPr>
          <p:nvPr/>
        </p:nvPicPr>
        <p:blipFill>
          <a:blip r:embed="rId3" cstate="print"/>
          <a:srcRect/>
          <a:stretch>
            <a:fillRect/>
          </a:stretch>
        </p:blipFill>
        <p:spPr bwMode="auto">
          <a:xfrm>
            <a:off x="4572000" y="1522828"/>
            <a:ext cx="4054475" cy="4800600"/>
          </a:xfrm>
          <a:prstGeom prst="rect">
            <a:avLst/>
          </a:prstGeom>
          <a:ln>
            <a:noFill/>
          </a:ln>
          <a:effectLst>
            <a:outerShdw blurRad="292100" dist="139700" dir="2700000" algn="tl" rotWithShape="0">
              <a:srgbClr val="333333">
                <a:alpha val="65000"/>
              </a:srgbClr>
            </a:outerShdw>
          </a:effectLst>
        </p:spPr>
      </p:pic>
      <p:pic>
        <p:nvPicPr>
          <p:cNvPr id="52229" name="Picture 6" descr="Milwaukee 029"/>
          <p:cNvPicPr>
            <a:picLocks noChangeAspect="1" noChangeArrowheads="1"/>
          </p:cNvPicPr>
          <p:nvPr/>
        </p:nvPicPr>
        <p:blipFill>
          <a:blip r:embed="rId4" cstate="print"/>
          <a:srcRect/>
          <a:stretch>
            <a:fillRect/>
          </a:stretch>
        </p:blipFill>
        <p:spPr bwMode="auto">
          <a:xfrm>
            <a:off x="228600" y="1524000"/>
            <a:ext cx="4114800" cy="3806825"/>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7.14</a:t>
            </a:r>
            <a:endParaRPr lang="en-US" sz="2800" dirty="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smtClean="0"/>
              <a:t>Other Rating Systems</a:t>
            </a:r>
          </a:p>
        </p:txBody>
      </p:sp>
      <p:pic>
        <p:nvPicPr>
          <p:cNvPr id="53252" name="Picture 3" descr="Milwaukee 020"/>
          <p:cNvPicPr>
            <a:picLocks noChangeAspect="1" noChangeArrowheads="1"/>
          </p:cNvPicPr>
          <p:nvPr/>
        </p:nvPicPr>
        <p:blipFill>
          <a:blip r:embed="rId3" cstate="print"/>
          <a:srcRect/>
          <a:stretch>
            <a:fillRect/>
          </a:stretch>
        </p:blipFill>
        <p:spPr bwMode="auto">
          <a:xfrm>
            <a:off x="4857759" y="1543596"/>
            <a:ext cx="3834712" cy="4313208"/>
          </a:xfrm>
          <a:prstGeom prst="rect">
            <a:avLst/>
          </a:prstGeom>
          <a:ln>
            <a:noFill/>
          </a:ln>
          <a:effectLst>
            <a:outerShdw blurRad="292100" dist="139700" dir="2700000" algn="tl" rotWithShape="0">
              <a:srgbClr val="333333">
                <a:alpha val="65000"/>
              </a:srgbClr>
            </a:outerShdw>
          </a:effectLst>
        </p:spPr>
      </p:pic>
      <p:pic>
        <p:nvPicPr>
          <p:cNvPr id="53253" name="Picture 4" descr="Milwaukee 026"/>
          <p:cNvPicPr>
            <a:picLocks noChangeAspect="1" noChangeArrowheads="1"/>
          </p:cNvPicPr>
          <p:nvPr/>
        </p:nvPicPr>
        <p:blipFill>
          <a:blip r:embed="rId4" cstate="print"/>
          <a:srcRect/>
          <a:stretch>
            <a:fillRect/>
          </a:stretch>
        </p:blipFill>
        <p:spPr bwMode="auto">
          <a:xfrm>
            <a:off x="1981200" y="3429000"/>
            <a:ext cx="2590800" cy="2309813"/>
          </a:xfrm>
          <a:prstGeom prst="rect">
            <a:avLst/>
          </a:prstGeom>
          <a:ln>
            <a:noFill/>
          </a:ln>
          <a:effectLst>
            <a:outerShdw blurRad="292100" dist="139700" dir="2700000" algn="tl" rotWithShape="0">
              <a:srgbClr val="333333">
                <a:alpha val="65000"/>
              </a:srgbClr>
            </a:outerShdw>
          </a:effectLst>
        </p:spPr>
      </p:pic>
      <p:pic>
        <p:nvPicPr>
          <p:cNvPr id="53254" name="Picture 8" descr="Milwaukee 027"/>
          <p:cNvPicPr>
            <a:picLocks noChangeAspect="1" noChangeArrowheads="1"/>
          </p:cNvPicPr>
          <p:nvPr/>
        </p:nvPicPr>
        <p:blipFill>
          <a:blip r:embed="rId5" cstate="print"/>
          <a:srcRect/>
          <a:stretch>
            <a:fillRect/>
          </a:stretch>
        </p:blipFill>
        <p:spPr bwMode="auto">
          <a:xfrm>
            <a:off x="713935" y="1526344"/>
            <a:ext cx="3886200" cy="1789113"/>
          </a:xfrm>
          <a:prstGeom prst="rect">
            <a:avLst/>
          </a:prstGeom>
          <a:ln>
            <a:noFill/>
          </a:ln>
          <a:effectLst>
            <a:outerShdw blurRad="292100" dist="139700" dir="2700000" algn="tl" rotWithShape="0">
              <a:srgbClr val="333333">
                <a:alpha val="65000"/>
              </a:srgbClr>
            </a:outerShdw>
          </a:effectLst>
        </p:spPr>
      </p:pic>
      <p:sp>
        <p:nvSpPr>
          <p:cNvPr id="7" name="Footer Placeholder 6"/>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7.15</a:t>
            </a:r>
            <a:endParaRPr lang="en-US" sz="2800" dirty="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mtClean="0"/>
              <a:t>And . . .</a:t>
            </a:r>
          </a:p>
        </p:txBody>
      </p:sp>
      <p:pic>
        <p:nvPicPr>
          <p:cNvPr id="54276" name="Picture 3" descr="Milwaukee 050"/>
          <p:cNvPicPr>
            <a:picLocks noChangeAspect="1" noChangeArrowheads="1"/>
          </p:cNvPicPr>
          <p:nvPr/>
        </p:nvPicPr>
        <p:blipFill>
          <a:blip r:embed="rId3" cstate="print"/>
          <a:srcRect/>
          <a:stretch>
            <a:fillRect/>
          </a:stretch>
        </p:blipFill>
        <p:spPr bwMode="auto">
          <a:xfrm>
            <a:off x="0" y="1869378"/>
            <a:ext cx="9144000" cy="3513138"/>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7.15</a:t>
            </a:r>
            <a:endParaRPr lang="en-US" sz="3600"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Type of Heating Fuel</a:t>
            </a:r>
          </a:p>
        </p:txBody>
      </p:sp>
      <p:sp>
        <p:nvSpPr>
          <p:cNvPr id="18436" name="Rectangle 3"/>
          <p:cNvSpPr>
            <a:spLocks noGrp="1" noChangeArrowheads="1"/>
          </p:cNvSpPr>
          <p:nvPr>
            <p:ph type="body" idx="1"/>
          </p:nvPr>
        </p:nvSpPr>
        <p:spPr>
          <a:xfrm>
            <a:off x="457200" y="1520301"/>
            <a:ext cx="8229600" cy="4163047"/>
          </a:xfrm>
        </p:spPr>
        <p:txBody>
          <a:bodyPr>
            <a:normAutofit/>
          </a:bodyPr>
          <a:lstStyle/>
          <a:p>
            <a:r>
              <a:rPr lang="en-US" dirty="0" smtClean="0"/>
              <a:t>Water Heater</a:t>
            </a:r>
          </a:p>
          <a:p>
            <a:pPr lvl="1"/>
            <a:r>
              <a:rPr lang="en-US" dirty="0" smtClean="0"/>
              <a:t>51% have piped gas</a:t>
            </a:r>
          </a:p>
          <a:p>
            <a:pPr lvl="1"/>
            <a:r>
              <a:rPr lang="en-US" dirty="0" smtClean="0"/>
              <a:t>41% have electricity</a:t>
            </a:r>
          </a:p>
          <a:p>
            <a:r>
              <a:rPr lang="en-US" dirty="0" smtClean="0"/>
              <a:t>Clothes Dryer</a:t>
            </a:r>
          </a:p>
          <a:p>
            <a:pPr lvl="1"/>
            <a:r>
              <a:rPr lang="en-US" dirty="0" smtClean="0"/>
              <a:t>21% have piped gas</a:t>
            </a:r>
          </a:p>
          <a:p>
            <a:pPr lvl="1"/>
            <a:r>
              <a:rPr lang="en-US" dirty="0" smtClean="0"/>
              <a:t>78% have electricity  </a:t>
            </a:r>
          </a:p>
          <a:p>
            <a:pPr algn="r">
              <a:spcBef>
                <a:spcPts val="1800"/>
              </a:spcBef>
              <a:buNone/>
            </a:pPr>
            <a:r>
              <a:rPr lang="en-US" sz="2800" b="1" i="1" dirty="0" smtClean="0">
                <a:solidFill>
                  <a:schemeClr val="accent1"/>
                </a:solidFill>
              </a:rPr>
              <a:t>From American Housing Survey – 2009</a:t>
            </a:r>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a:t>
            </a:r>
            <a:endParaRPr lang="en-US" sz="28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Code Requirements</a:t>
            </a:r>
            <a:endParaRPr lang="en-US" dirty="0"/>
          </a:p>
        </p:txBody>
      </p:sp>
      <p:graphicFrame>
        <p:nvGraphicFramePr>
          <p:cNvPr id="10" name="Content Placeholder 9"/>
          <p:cNvGraphicFramePr>
            <a:graphicFrameLocks noGrp="1"/>
          </p:cNvGraphicFramePr>
          <p:nvPr>
            <p:ph idx="1"/>
          </p:nvPr>
        </p:nvGraphicFramePr>
        <p:xfrm>
          <a:off x="604911" y="2206014"/>
          <a:ext cx="7934178" cy="2445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p:cNvSpPr>
            <a:spLocks noGrp="1"/>
          </p:cNvSpPr>
          <p:nvPr>
            <p:ph type="body" sz="quarter" idx="10"/>
          </p:nvPr>
        </p:nvSpPr>
        <p:spPr/>
        <p:txBody>
          <a:bodyPr/>
          <a:lstStyle/>
          <a:p>
            <a:r>
              <a:rPr lang="en-US" dirty="0" smtClean="0"/>
              <a:t>Code requirements related to ventilation</a:t>
            </a:r>
            <a:endParaRPr lang="en-US" dirty="0"/>
          </a:p>
        </p:txBody>
      </p:sp>
      <p:sp>
        <p:nvSpPr>
          <p:cNvPr id="11" name="Footer Placeholder 10"/>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7.16</a:t>
            </a:r>
            <a:endParaRPr lang="en-US" sz="32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Code Requirements</a:t>
            </a:r>
            <a:endParaRPr lang="en-US" dirty="0"/>
          </a:p>
        </p:txBody>
      </p:sp>
      <p:graphicFrame>
        <p:nvGraphicFramePr>
          <p:cNvPr id="10" name="Content Placeholder 9"/>
          <p:cNvGraphicFramePr>
            <a:graphicFrameLocks noGrp="1"/>
          </p:cNvGraphicFramePr>
          <p:nvPr>
            <p:ph idx="1"/>
          </p:nvPr>
        </p:nvGraphicFramePr>
        <p:xfrm>
          <a:off x="253219" y="2206014"/>
          <a:ext cx="8637562" cy="2445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p:cNvSpPr>
            <a:spLocks noGrp="1"/>
          </p:cNvSpPr>
          <p:nvPr>
            <p:ph type="body" sz="quarter" idx="10"/>
          </p:nvPr>
        </p:nvSpPr>
        <p:spPr/>
        <p:txBody>
          <a:bodyPr/>
          <a:lstStyle/>
          <a:p>
            <a:r>
              <a:rPr lang="en-US" dirty="0" smtClean="0"/>
              <a:t>Code requirements related to ventilation</a:t>
            </a:r>
            <a:endParaRPr lang="en-US" dirty="0"/>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7.16</a:t>
            </a:r>
            <a:endParaRPr lang="en-US"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Code Requirements</a:t>
            </a:r>
            <a:endParaRPr lang="en-US" dirty="0"/>
          </a:p>
        </p:txBody>
      </p:sp>
      <p:graphicFrame>
        <p:nvGraphicFramePr>
          <p:cNvPr id="10" name="Content Placeholder 9"/>
          <p:cNvGraphicFramePr>
            <a:graphicFrameLocks noGrp="1"/>
          </p:cNvGraphicFramePr>
          <p:nvPr>
            <p:ph idx="1"/>
          </p:nvPr>
        </p:nvGraphicFramePr>
        <p:xfrm>
          <a:off x="253219" y="2206014"/>
          <a:ext cx="8637562" cy="24459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Placeholder 8"/>
          <p:cNvSpPr>
            <a:spLocks noGrp="1"/>
          </p:cNvSpPr>
          <p:nvPr>
            <p:ph type="body" sz="quarter" idx="10"/>
          </p:nvPr>
        </p:nvSpPr>
        <p:spPr/>
        <p:txBody>
          <a:bodyPr/>
          <a:lstStyle/>
          <a:p>
            <a:r>
              <a:rPr lang="en-US" dirty="0" smtClean="0"/>
              <a:t>Code requirements related to ventilation</a:t>
            </a:r>
            <a:endParaRPr lang="en-US" dirty="0"/>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7.16</a:t>
            </a:r>
            <a:endParaRPr 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smtClean="0"/>
              <a:t>Key Messages</a:t>
            </a:r>
          </a:p>
        </p:txBody>
      </p:sp>
      <p:sp>
        <p:nvSpPr>
          <p:cNvPr id="60420" name="Rectangle 3"/>
          <p:cNvSpPr>
            <a:spLocks noGrp="1" noChangeArrowheads="1"/>
          </p:cNvSpPr>
          <p:nvPr>
            <p:ph idx="1"/>
          </p:nvPr>
        </p:nvSpPr>
        <p:spPr>
          <a:xfrm>
            <a:off x="457200" y="1630392"/>
            <a:ext cx="5995358" cy="4097548"/>
          </a:xfrm>
        </p:spPr>
        <p:txBody>
          <a:bodyPr>
            <a:normAutofit fontScale="92500" lnSpcReduction="10000"/>
          </a:bodyPr>
          <a:lstStyle/>
          <a:p>
            <a:r>
              <a:rPr lang="en-US" dirty="0" smtClean="0"/>
              <a:t>Ventilation plays an important role in maintaining health.</a:t>
            </a:r>
          </a:p>
          <a:p>
            <a:r>
              <a:rPr lang="en-US" dirty="0" smtClean="0"/>
              <a:t>Ventilation is necessary to remove humidity and dilute  or remove contaminants. </a:t>
            </a:r>
          </a:p>
          <a:p>
            <a:r>
              <a:rPr lang="en-US" dirty="0" smtClean="0"/>
              <a:t>Local exhaust ventilation removes contaminants from a point source, while whole house ventilation uses fresh air to dilute contaminants. </a:t>
            </a:r>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7.17</a:t>
            </a:r>
            <a:endParaRPr lang="en-US" sz="4000" dirty="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Learning Objectives</a:t>
            </a:r>
          </a:p>
        </p:txBody>
      </p:sp>
      <p:graphicFrame>
        <p:nvGraphicFramePr>
          <p:cNvPr id="8" name="Diagram 7"/>
          <p:cNvGraphicFramePr/>
          <p:nvPr/>
        </p:nvGraphicFramePr>
        <p:xfrm>
          <a:off x="241348" y="1234967"/>
          <a:ext cx="8661303" cy="43880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a:xfrm>
            <a:off x="7653528" y="274320"/>
            <a:ext cx="1061359" cy="1033975"/>
          </a:xfrm>
        </p:spPr>
        <p:txBody>
          <a:bodyPr/>
          <a:lstStyle/>
          <a:p>
            <a:r>
              <a:rPr lang="en-US" b="1" dirty="0" smtClean="0">
                <a:solidFill>
                  <a:srgbClr val="FFFFFF"/>
                </a:solidFill>
                <a:latin typeface="Aharoni"/>
              </a:rPr>
              <a:t>Page </a:t>
            </a:r>
            <a:r>
              <a:rPr lang="en-US" sz="3600" b="1" dirty="0" smtClean="0">
                <a:solidFill>
                  <a:srgbClr val="FFFFFF"/>
                </a:solidFill>
                <a:latin typeface="Aharoni"/>
              </a:rPr>
              <a:t>7.17</a:t>
            </a:r>
            <a:endParaRPr lang="en-US" sz="32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Primary Heating Equipment</a:t>
            </a:r>
          </a:p>
        </p:txBody>
      </p:sp>
      <p:graphicFrame>
        <p:nvGraphicFramePr>
          <p:cNvPr id="7" name="Diagram 6"/>
          <p:cNvGraphicFramePr/>
          <p:nvPr/>
        </p:nvGraphicFramePr>
        <p:xfrm>
          <a:off x="383344" y="1234935"/>
          <a:ext cx="8377311" cy="4388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7.1</a:t>
            </a:r>
            <a:endParaRPr lang="en-US" sz="3600" dirty="0"/>
          </a:p>
        </p:txBody>
      </p:sp>
      <p:sp>
        <p:nvSpPr>
          <p:cNvPr id="6" name="Rectangle 5"/>
          <p:cNvSpPr/>
          <p:nvPr/>
        </p:nvSpPr>
        <p:spPr>
          <a:xfrm>
            <a:off x="4075625" y="5934780"/>
            <a:ext cx="5068375" cy="461665"/>
          </a:xfrm>
          <a:prstGeom prst="rect">
            <a:avLst/>
          </a:prstGeom>
        </p:spPr>
        <p:txBody>
          <a:bodyPr wrap="none">
            <a:spAutoFit/>
          </a:bodyPr>
          <a:lstStyle/>
          <a:p>
            <a:pPr algn="r">
              <a:spcBef>
                <a:spcPts val="2400"/>
              </a:spcBef>
              <a:buNone/>
            </a:pPr>
            <a:r>
              <a:rPr lang="en-US" sz="2400" b="1" i="1" dirty="0" smtClean="0">
                <a:solidFill>
                  <a:schemeClr val="accent1"/>
                </a:solidFill>
              </a:rPr>
              <a:t>From American Housing Survey – 2009</a:t>
            </a:r>
          </a:p>
        </p:txBody>
      </p:sp>
      <p:sp>
        <p:nvSpPr>
          <p:cNvPr id="8" name="Rectangle 7"/>
          <p:cNvSpPr/>
          <p:nvPr/>
        </p:nvSpPr>
        <p:spPr>
          <a:xfrm>
            <a:off x="354917" y="5016865"/>
            <a:ext cx="8395187" cy="584775"/>
          </a:xfrm>
          <a:prstGeom prst="rect">
            <a:avLst/>
          </a:prstGeom>
        </p:spPr>
        <p:txBody>
          <a:bodyPr wrap="square" anchor="b">
            <a:spAutoFit/>
          </a:bodyPr>
          <a:lstStyle/>
          <a:p>
            <a:pPr lvl="0" algn="ctr"/>
            <a:r>
              <a:rPr lang="en-US" sz="3200" b="1" dirty="0" smtClean="0">
                <a:solidFill>
                  <a:schemeClr val="accent2"/>
                </a:solidFill>
              </a:rPr>
              <a:t>For their primary source of heat!</a:t>
            </a:r>
            <a:endParaRPr lang="en-US" sz="3200" b="1" dirty="0">
              <a:solidFill>
                <a:schemeClr val="accent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Heating Problems</a:t>
            </a:r>
          </a:p>
        </p:txBody>
      </p:sp>
      <p:sp>
        <p:nvSpPr>
          <p:cNvPr id="20484" name="Rectangle 3"/>
          <p:cNvSpPr>
            <a:spLocks noGrp="1" noChangeArrowheads="1"/>
          </p:cNvSpPr>
          <p:nvPr>
            <p:ph type="body" idx="1"/>
          </p:nvPr>
        </p:nvSpPr>
        <p:spPr/>
        <p:txBody>
          <a:bodyPr>
            <a:normAutofit/>
          </a:bodyPr>
          <a:lstStyle/>
          <a:p>
            <a:pPr>
              <a:spcBef>
                <a:spcPts val="0"/>
              </a:spcBef>
            </a:pPr>
            <a:r>
              <a:rPr lang="en-US" sz="2800" b="1" dirty="0" smtClean="0"/>
              <a:t>9% were uncomfortably cold </a:t>
            </a:r>
            <a:r>
              <a:rPr lang="en-US" sz="2800" dirty="0" smtClean="0"/>
              <a:t>for more than 24 hours</a:t>
            </a:r>
          </a:p>
          <a:p>
            <a:pPr lvl="1">
              <a:spcBef>
                <a:spcPts val="0"/>
              </a:spcBef>
            </a:pPr>
            <a:r>
              <a:rPr lang="en-US" dirty="0" smtClean="0"/>
              <a:t>10% for renters</a:t>
            </a:r>
          </a:p>
          <a:p>
            <a:pPr>
              <a:spcBef>
                <a:spcPts val="1800"/>
              </a:spcBef>
            </a:pPr>
            <a:r>
              <a:rPr lang="en-US" sz="3000" b="1" dirty="0" smtClean="0"/>
              <a:t>1% had inadequate heating capacity</a:t>
            </a:r>
          </a:p>
          <a:p>
            <a:pPr lvl="1">
              <a:spcBef>
                <a:spcPts val="0"/>
              </a:spcBef>
            </a:pPr>
            <a:r>
              <a:rPr lang="en-US" dirty="0" smtClean="0"/>
              <a:t>2% for renters and residents below poverty level</a:t>
            </a:r>
          </a:p>
          <a:p>
            <a:pPr>
              <a:spcBef>
                <a:spcPts val="1800"/>
              </a:spcBef>
            </a:pPr>
            <a:r>
              <a:rPr lang="en-US" sz="3000" b="1" dirty="0" smtClean="0"/>
              <a:t>0.8% had inadequate insulation </a:t>
            </a:r>
          </a:p>
          <a:p>
            <a:pPr lvl="1">
              <a:spcBef>
                <a:spcPts val="0"/>
              </a:spcBef>
            </a:pPr>
            <a:r>
              <a:rPr lang="en-US" dirty="0" smtClean="0"/>
              <a:t>1.5% for renters</a:t>
            </a:r>
          </a:p>
          <a:p>
            <a:pPr lvl="1">
              <a:spcBef>
                <a:spcPts val="0"/>
              </a:spcBef>
            </a:pPr>
            <a:r>
              <a:rPr lang="en-US" dirty="0" smtClean="0"/>
              <a:t>1.6% for residents below poverty level</a:t>
            </a:r>
          </a:p>
        </p:txBody>
      </p:sp>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7.2</a:t>
            </a:r>
            <a:endParaRPr lang="en-US" sz="2800" dirty="0"/>
          </a:p>
        </p:txBody>
      </p:sp>
      <p:sp>
        <p:nvSpPr>
          <p:cNvPr id="6" name="Rectangle 5"/>
          <p:cNvSpPr/>
          <p:nvPr/>
        </p:nvSpPr>
        <p:spPr>
          <a:xfrm>
            <a:off x="3613960" y="5780036"/>
            <a:ext cx="5530040" cy="461665"/>
          </a:xfrm>
          <a:prstGeom prst="rect">
            <a:avLst/>
          </a:prstGeom>
        </p:spPr>
        <p:txBody>
          <a:bodyPr wrap="none">
            <a:spAutoFit/>
          </a:bodyPr>
          <a:lstStyle/>
          <a:p>
            <a:pPr lvl="1">
              <a:buNone/>
            </a:pPr>
            <a:r>
              <a:rPr lang="en-US" sz="2400" b="1" i="1" dirty="0" smtClean="0">
                <a:solidFill>
                  <a:schemeClr val="tx2"/>
                </a:solidFill>
              </a:rPr>
              <a:t>From American Housing Survey – 2009</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1026"/>
          <p:cNvSpPr>
            <a:spLocks noGrp="1" noChangeArrowheads="1"/>
          </p:cNvSpPr>
          <p:nvPr>
            <p:ph type="title"/>
          </p:nvPr>
        </p:nvSpPr>
        <p:spPr/>
        <p:txBody>
          <a:bodyPr>
            <a:normAutofit fontScale="90000"/>
          </a:bodyPr>
          <a:lstStyle/>
          <a:p>
            <a:r>
              <a:rPr lang="en-US" smtClean="0"/>
              <a:t>Sources of Combustion Contaminants</a:t>
            </a:r>
          </a:p>
        </p:txBody>
      </p:sp>
      <p:sp>
        <p:nvSpPr>
          <p:cNvPr id="21508" name="Rectangle 1027"/>
          <p:cNvSpPr>
            <a:spLocks noGrp="1" noChangeArrowheads="1"/>
          </p:cNvSpPr>
          <p:nvPr>
            <p:ph type="body" idx="1"/>
          </p:nvPr>
        </p:nvSpPr>
        <p:spPr>
          <a:xfrm>
            <a:off x="457200" y="1948870"/>
            <a:ext cx="4590288" cy="2960259"/>
          </a:xfrm>
        </p:spPr>
        <p:txBody>
          <a:bodyPr anchor="ctr">
            <a:normAutofit/>
          </a:bodyPr>
          <a:lstStyle/>
          <a:p>
            <a:r>
              <a:rPr lang="en-US" sz="2800" dirty="0" smtClean="0"/>
              <a:t>Oven as heater</a:t>
            </a:r>
          </a:p>
          <a:p>
            <a:r>
              <a:rPr lang="en-US" sz="2800" dirty="0" smtClean="0"/>
              <a:t>Spillage from furnace, water heater, fireplace</a:t>
            </a:r>
          </a:p>
          <a:p>
            <a:r>
              <a:rPr lang="en-US" sz="2800" dirty="0" err="1" smtClean="0"/>
              <a:t>Ventless</a:t>
            </a:r>
            <a:r>
              <a:rPr lang="en-US" sz="2800" dirty="0" smtClean="0"/>
              <a:t> heater or fireplace</a:t>
            </a:r>
          </a:p>
          <a:p>
            <a:r>
              <a:rPr lang="en-US" sz="2800" dirty="0" smtClean="0"/>
              <a:t>Car exhaust from attached garage</a:t>
            </a:r>
          </a:p>
        </p:txBody>
      </p:sp>
      <p:pic>
        <p:nvPicPr>
          <p:cNvPr id="21509" name="Picture 1028" descr="s-kerosene-kero-10"/>
          <p:cNvPicPr>
            <a:picLocks noChangeAspect="1" noChangeArrowheads="1"/>
          </p:cNvPicPr>
          <p:nvPr/>
        </p:nvPicPr>
        <p:blipFill>
          <a:blip r:embed="rId3" cstate="print"/>
          <a:srcRect l="4296" r="3704"/>
          <a:stretch>
            <a:fillRect/>
          </a:stretch>
        </p:blipFill>
        <p:spPr bwMode="auto">
          <a:xfrm>
            <a:off x="5086118" y="2034540"/>
            <a:ext cx="3848710" cy="2788920"/>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7.2</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fontScale="90000"/>
          </a:bodyPr>
          <a:lstStyle/>
          <a:p>
            <a:r>
              <a:rPr lang="en-US" dirty="0" smtClean="0"/>
              <a:t>Combustion Contaminants?</a:t>
            </a:r>
            <a:br>
              <a:rPr lang="en-US" dirty="0" smtClean="0"/>
            </a:br>
            <a:r>
              <a:rPr lang="en-US" dirty="0" smtClean="0"/>
              <a:t>Health Effects</a:t>
            </a:r>
          </a:p>
        </p:txBody>
      </p:sp>
      <p:sp>
        <p:nvSpPr>
          <p:cNvPr id="22532" name="Rectangle 3"/>
          <p:cNvSpPr>
            <a:spLocks noGrp="1" noChangeArrowheads="1"/>
          </p:cNvSpPr>
          <p:nvPr>
            <p:ph type="body" idx="1"/>
          </p:nvPr>
        </p:nvSpPr>
        <p:spPr>
          <a:xfrm>
            <a:off x="409218" y="1948468"/>
            <a:ext cx="5488662" cy="3419344"/>
          </a:xfrm>
          <a:solidFill>
            <a:schemeClr val="accent1">
              <a:hueOff val="0"/>
              <a:satOff val="0"/>
              <a:lumOff val="0"/>
              <a:alpha val="60000"/>
            </a:schemeClr>
          </a:solidFill>
        </p:spPr>
        <p:txBody>
          <a:bodyPr>
            <a:normAutofit lnSpcReduction="10000"/>
          </a:bodyPr>
          <a:lstStyle/>
          <a:p>
            <a:pPr>
              <a:buFont typeface="Wingdings" pitchFamily="2" charset="2"/>
              <a:buChar char="§"/>
            </a:pPr>
            <a:r>
              <a:rPr lang="en-US" b="1" dirty="0" smtClean="0">
                <a:solidFill>
                  <a:schemeClr val="bg1"/>
                </a:solidFill>
              </a:rPr>
              <a:t>Carbon Monoxide</a:t>
            </a:r>
          </a:p>
          <a:p>
            <a:pPr lvl="1">
              <a:buFont typeface="Wingdings" pitchFamily="2" charset="2"/>
              <a:buChar char="§"/>
            </a:pPr>
            <a:r>
              <a:rPr lang="en-US" dirty="0" smtClean="0">
                <a:solidFill>
                  <a:schemeClr val="bg1"/>
                </a:solidFill>
              </a:rPr>
              <a:t> Fatigue, headaches, dizziness, confusion</a:t>
            </a:r>
          </a:p>
          <a:p>
            <a:pPr lvl="1">
              <a:buFont typeface="Wingdings" pitchFamily="2" charset="2"/>
              <a:buChar char="§"/>
            </a:pPr>
            <a:r>
              <a:rPr lang="en-US" dirty="0" smtClean="0">
                <a:solidFill>
                  <a:schemeClr val="bg1"/>
                </a:solidFill>
              </a:rPr>
              <a:t> The “Silent Killer” </a:t>
            </a:r>
          </a:p>
          <a:p>
            <a:pPr>
              <a:buFont typeface="Wingdings" pitchFamily="2" charset="2"/>
              <a:buChar char="§"/>
            </a:pPr>
            <a:r>
              <a:rPr lang="en-US" b="1" dirty="0" smtClean="0">
                <a:solidFill>
                  <a:schemeClr val="bg1"/>
                </a:solidFill>
              </a:rPr>
              <a:t>Nitrogen Dioxide</a:t>
            </a:r>
          </a:p>
          <a:p>
            <a:pPr lvl="1">
              <a:buFont typeface="Wingdings" pitchFamily="2" charset="2"/>
              <a:buChar char="§"/>
            </a:pPr>
            <a:r>
              <a:rPr lang="en-US" dirty="0" smtClean="0">
                <a:solidFill>
                  <a:schemeClr val="bg1"/>
                </a:solidFill>
              </a:rPr>
              <a:t> Eye, nose, and throat irritation</a:t>
            </a:r>
          </a:p>
          <a:p>
            <a:pPr lvl="1">
              <a:buFont typeface="Wingdings" pitchFamily="2" charset="2"/>
              <a:buChar char="§"/>
            </a:pPr>
            <a:r>
              <a:rPr lang="en-US" dirty="0" smtClean="0">
                <a:solidFill>
                  <a:schemeClr val="bg1"/>
                </a:solidFill>
              </a:rPr>
              <a:t> Shortness of breath</a:t>
            </a:r>
          </a:p>
          <a:p>
            <a:pPr>
              <a:buNone/>
            </a:pPr>
            <a:endParaRPr lang="en-US" dirty="0" smtClean="0">
              <a:solidFill>
                <a:schemeClr val="bg1"/>
              </a:solidFill>
            </a:endParaRPr>
          </a:p>
        </p:txBody>
      </p:sp>
      <p:pic>
        <p:nvPicPr>
          <p:cNvPr id="8" name="Picture 7" descr="MP900426560.JPG"/>
          <p:cNvPicPr>
            <a:picLocks noChangeAspect="1"/>
          </p:cNvPicPr>
          <p:nvPr/>
        </p:nvPicPr>
        <p:blipFill>
          <a:blip r:embed="rId3" cstate="print"/>
          <a:srcRect/>
          <a:stretch>
            <a:fillRect/>
          </a:stretch>
        </p:blipFill>
        <p:spPr>
          <a:xfrm flipH="1">
            <a:off x="5833872" y="1947672"/>
            <a:ext cx="3321724" cy="3419856"/>
          </a:xfrm>
          <a:prstGeom prst="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7.2</a:t>
            </a:r>
            <a:endParaRPr lang="en-US" sz="36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26"/>
          <p:cNvSpPr>
            <a:spLocks noGrp="1" noChangeArrowheads="1"/>
          </p:cNvSpPr>
          <p:nvPr>
            <p:ph type="title"/>
          </p:nvPr>
        </p:nvSpPr>
        <p:spPr/>
        <p:txBody>
          <a:bodyPr>
            <a:normAutofit/>
          </a:bodyPr>
          <a:lstStyle/>
          <a:p>
            <a:r>
              <a:rPr lang="en-US" smtClean="0"/>
              <a:t>Carbon Monoxide Limits</a:t>
            </a:r>
          </a:p>
        </p:txBody>
      </p:sp>
      <p:graphicFrame>
        <p:nvGraphicFramePr>
          <p:cNvPr id="9" name="Table 8"/>
          <p:cNvGraphicFramePr>
            <a:graphicFrameLocks noGrp="1"/>
          </p:cNvGraphicFramePr>
          <p:nvPr/>
        </p:nvGraphicFramePr>
        <p:xfrm>
          <a:off x="210312" y="1507388"/>
          <a:ext cx="8723375" cy="4189072"/>
        </p:xfrm>
        <a:graphic>
          <a:graphicData uri="http://schemas.openxmlformats.org/drawingml/2006/table">
            <a:tbl>
              <a:tblPr firstRow="1" bandRow="1">
                <a:tableStyleId>{5C22544A-7EE6-4342-B048-85BDC9FD1C3A}</a:tableStyleId>
              </a:tblPr>
              <a:tblGrid>
                <a:gridCol w="2993610"/>
                <a:gridCol w="2849406"/>
                <a:gridCol w="1517904"/>
                <a:gridCol w="1362455"/>
              </a:tblGrid>
              <a:tr h="86431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bg1"/>
                          </a:solidFill>
                          <a:effectLst/>
                        </a:rPr>
                        <a:t>Agency</a:t>
                      </a:r>
                      <a:endParaRPr kumimoji="0" lang="en-US" sz="2400" b="1" i="0" u="none" strike="noStrike" cap="none" normalizeH="0" baseline="0" dirty="0" smtClean="0">
                        <a:ln>
                          <a:noFill/>
                        </a:ln>
                        <a:solidFill>
                          <a:schemeClr val="bg1"/>
                        </a:solidFill>
                        <a:effectLst/>
                        <a:latin typeface="Arial" charset="0"/>
                        <a:ea typeface="ＭＳ Ｐゴシック" charset="-128"/>
                        <a:cs typeface="Times New Roman" charset="0"/>
                      </a:endParaRPr>
                    </a:p>
                  </a:txBody>
                  <a:tcPr marL="45720" marR="45720" anchor="ctr" horzOverflow="overflow">
                    <a:solidFill>
                      <a:schemeClr val="accent1">
                        <a:alpha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bg1"/>
                          </a:solidFill>
                          <a:effectLst/>
                        </a:rPr>
                        <a:t>Situation</a:t>
                      </a:r>
                      <a:endParaRPr kumimoji="0" lang="en-US" sz="2400" b="1" i="0" u="none" strike="noStrike" cap="none" normalizeH="0" baseline="0" dirty="0" smtClean="0">
                        <a:ln>
                          <a:noFill/>
                        </a:ln>
                        <a:solidFill>
                          <a:schemeClr val="bg1"/>
                        </a:solidFill>
                        <a:effectLst/>
                        <a:latin typeface="Arial" charset="0"/>
                        <a:ea typeface="ＭＳ Ｐゴシック" charset="-128"/>
                        <a:cs typeface="Times New Roman" charset="0"/>
                      </a:endParaRPr>
                    </a:p>
                  </a:txBody>
                  <a:tcPr marL="45720" marR="45720" anchor="ctr" horzOverflow="overflow">
                    <a:solidFill>
                      <a:schemeClr val="accent1">
                        <a:alpha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bg1"/>
                          </a:solidFill>
                          <a:effectLst/>
                        </a:rPr>
                        <a:t>Maximum</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bg1"/>
                          </a:solidFill>
                          <a:effectLst/>
                        </a:rPr>
                        <a:t> CO Level</a:t>
                      </a:r>
                      <a:endParaRPr kumimoji="0" lang="en-US" sz="2400" b="1" i="0" u="none" strike="noStrike" cap="none" normalizeH="0" baseline="0" dirty="0" smtClean="0">
                        <a:ln>
                          <a:noFill/>
                        </a:ln>
                        <a:solidFill>
                          <a:schemeClr val="bg1"/>
                        </a:solidFill>
                        <a:effectLst/>
                        <a:latin typeface="Arial" charset="0"/>
                        <a:ea typeface="ＭＳ Ｐゴシック" charset="-128"/>
                        <a:cs typeface="Times New Roman" charset="0"/>
                      </a:endParaRPr>
                    </a:p>
                  </a:txBody>
                  <a:tcPr marL="45720" marR="45720" anchor="ctr" horzOverflow="overflow">
                    <a:solidFill>
                      <a:schemeClr val="accent1">
                        <a:alpha val="85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chemeClr val="bg1"/>
                          </a:solidFill>
                          <a:effectLst/>
                        </a:rPr>
                        <a:t>Duration</a:t>
                      </a:r>
                      <a:endParaRPr kumimoji="0" lang="en-US" sz="2400" b="1" i="0" u="none" strike="noStrike" cap="none" normalizeH="0" baseline="0" dirty="0" smtClean="0">
                        <a:ln>
                          <a:noFill/>
                        </a:ln>
                        <a:solidFill>
                          <a:schemeClr val="bg1"/>
                        </a:solidFill>
                        <a:effectLst/>
                        <a:latin typeface="Arial" charset="0"/>
                        <a:ea typeface="ＭＳ Ｐゴシック" charset="-128"/>
                        <a:cs typeface="Times New Roman" charset="0"/>
                      </a:endParaRPr>
                    </a:p>
                  </a:txBody>
                  <a:tcPr marL="45720" marR="45720" anchor="ctr" horzOverflow="overflow">
                    <a:solidFill>
                      <a:schemeClr val="accent1">
                        <a:alpha val="85000"/>
                      </a:schemeClr>
                    </a:solidFill>
                  </a:tcPr>
                </a:tc>
              </a:tr>
              <a:tr h="41633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Environmental Protection Agency (EPA)</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Outdoor / Ambient Air</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9 ppm</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8 hours</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r>
              <a:tr h="349065">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horzOverflow="overflow">
                    <a:solidFill>
                      <a:srgbClr val="F2F2F2"/>
                    </a:solidFill>
                  </a:tcPr>
                </a:tc>
                <a:tc vMerge="1">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horzOverflow="overflow">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35 ppm</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 hour</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r>
              <a:tr h="416149">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Consumer Products Safety Commission/Underwriter Laboratories (UL)</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Alarms for Immediate Life Threats in Residential Air</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70 ppm</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1 - 4 hrs</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r>
              <a:tr h="416149">
                <a:tc vMerge="1">
                  <a:txBody>
                    <a:bodyPr/>
                    <a:lstStyle/>
                    <a:p>
                      <a:pPr marL="0" marR="0" algn="ctr">
                        <a:spcBef>
                          <a:spcPts val="0"/>
                        </a:spcBef>
                        <a:spcAft>
                          <a:spcPts val="0"/>
                        </a:spcAft>
                      </a:pPr>
                      <a:endParaRPr lang="en-US" sz="2400" b="1"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c vMerge="1">
                  <a:txBody>
                    <a:bodyPr/>
                    <a:lstStyle/>
                    <a:p>
                      <a:pPr marL="0" marR="0" algn="ctr">
                        <a:spcBef>
                          <a:spcPts val="0"/>
                        </a:spcBef>
                        <a:spcAft>
                          <a:spcPts val="0"/>
                        </a:spcAft>
                      </a:pPr>
                      <a:endParaRPr lang="en-US" sz="2400" b="0"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150 ppm</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10 - 50 min</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r>
              <a:tr h="416149">
                <a:tc vMerge="1">
                  <a:txBody>
                    <a:bodyPr/>
                    <a:lstStyle/>
                    <a:p>
                      <a:pPr marL="0" marR="0" algn="ctr">
                        <a:spcBef>
                          <a:spcPts val="0"/>
                        </a:spcBef>
                        <a:spcAft>
                          <a:spcPts val="0"/>
                        </a:spcAft>
                      </a:pPr>
                      <a:endParaRPr lang="en-US" sz="2400" b="1"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c vMerge="1">
                  <a:txBody>
                    <a:bodyPr/>
                    <a:lstStyle/>
                    <a:p>
                      <a:pPr marL="0" marR="0" algn="ctr">
                        <a:spcBef>
                          <a:spcPts val="0"/>
                        </a:spcBef>
                        <a:spcAft>
                          <a:spcPts val="0"/>
                        </a:spcAft>
                      </a:pPr>
                      <a:endParaRPr lang="en-US" sz="2400" b="0" dirty="0">
                        <a:solidFill>
                          <a:schemeClr val="tx1"/>
                        </a:solidFill>
                        <a:latin typeface="+mn-lt"/>
                        <a:ea typeface="Cambria"/>
                        <a:cs typeface="Arial" pitchFamily="34" charset="0"/>
                      </a:endParaRPr>
                    </a:p>
                  </a:txBody>
                  <a:tcPr marL="68580" marR="68580" marT="0" marB="0" anchor="ctr">
                    <a:solidFill>
                      <a:schemeClr val="accent4">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400 ppm</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4 - 15 min</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r>
              <a:tr h="431445">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Canadian Department of National Health &amp; Welfare</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c rowSpan="2">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Air in Residences</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11 ppm</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8 hours</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r>
              <a:tr h="416149">
                <a:tc vMerge="1">
                  <a:txBody>
                    <a:bodyPr/>
                    <a:lstStyle/>
                    <a:p>
                      <a:pPr marL="0" marR="0" algn="ctr">
                        <a:spcBef>
                          <a:spcPts val="0"/>
                        </a:spcBef>
                        <a:spcAft>
                          <a:spcPts val="0"/>
                        </a:spcAft>
                      </a:pPr>
                      <a:endParaRPr lang="en-US" sz="2400" b="1" dirty="0">
                        <a:solidFill>
                          <a:schemeClr val="tx1"/>
                        </a:solidFill>
                        <a:latin typeface="+mn-lt"/>
                        <a:ea typeface="Cambria"/>
                        <a:cs typeface="Arial" pitchFamily="34" charset="0"/>
                      </a:endParaRPr>
                    </a:p>
                  </a:txBody>
                  <a:tcPr marL="68580" marR="68580" marT="0" marB="0" anchor="ctr">
                    <a:solidFill>
                      <a:srgbClr val="F2F2F2"/>
                    </a:solidFill>
                  </a:tcPr>
                </a:tc>
                <a:tc vMerge="1">
                  <a:txBody>
                    <a:bodyPr/>
                    <a:lstStyle/>
                    <a:p>
                      <a:pPr marL="0" marR="0" algn="ctr">
                        <a:spcBef>
                          <a:spcPts val="0"/>
                        </a:spcBef>
                        <a:spcAft>
                          <a:spcPts val="0"/>
                        </a:spcAft>
                      </a:pPr>
                      <a:endParaRPr lang="en-US" sz="2400" b="0" dirty="0">
                        <a:solidFill>
                          <a:schemeClr val="tx1"/>
                        </a:solidFill>
                        <a:latin typeface="+mn-lt"/>
                        <a:ea typeface="Cambria"/>
                        <a:cs typeface="Arial" pitchFamily="34" charset="0"/>
                      </a:endParaRPr>
                    </a:p>
                  </a:txBody>
                  <a:tcPr marL="68580" marR="68580" marT="0" marB="0" anchor="ctr">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25 ppm</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 hour</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rgbClr val="F2F2F2"/>
                    </a:solidFill>
                  </a:tcPr>
                </a:tc>
              </a:tr>
              <a:tr h="416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World Health Organization</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Indoor Air </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32 ppm</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Max.</a:t>
                      </a:r>
                      <a:endParaRPr kumimoji="0" lang="en-US" sz="2000" b="0" i="0" u="none" strike="noStrike" cap="none" normalizeH="0" baseline="0" dirty="0" smtClean="0">
                        <a:ln>
                          <a:noFill/>
                        </a:ln>
                        <a:solidFill>
                          <a:srgbClr val="FF0000"/>
                        </a:solidFill>
                        <a:effectLst/>
                        <a:latin typeface="Arial" charset="0"/>
                        <a:ea typeface="ＭＳ Ｐゴシック" charset="-128"/>
                        <a:cs typeface="Times New Roman" charset="0"/>
                      </a:endParaRPr>
                    </a:p>
                  </a:txBody>
                  <a:tcPr marL="45720" marR="45720" anchor="ctr" horzOverflow="overflow">
                    <a:solidFill>
                      <a:schemeClr val="accent4">
                        <a:lumMod val="40000"/>
                        <a:lumOff val="60000"/>
                      </a:schemeClr>
                    </a:solidFill>
                  </a:tcPr>
                </a:tc>
              </a:tr>
            </a:tbl>
          </a:graphicData>
        </a:graphic>
      </p:graphicFrame>
      <p:sp>
        <p:nvSpPr>
          <p:cNvPr id="5" name="Footer Placeholder 4"/>
          <p:cNvSpPr>
            <a:spLocks noGrp="1"/>
          </p:cNvSpPr>
          <p:nvPr>
            <p:ph type="ftr" sz="quarter" idx="3"/>
          </p:nvPr>
        </p:nvSpPr>
        <p:spPr/>
        <p:txBody>
          <a:bodyPr/>
          <a:lstStyle/>
          <a:p>
            <a:r>
              <a:rPr lang="en-US" b="1" dirty="0" smtClean="0">
                <a:solidFill>
                  <a:srgbClr val="FFFFFF"/>
                </a:solidFill>
                <a:latin typeface="Aharoni"/>
              </a:rPr>
              <a:t>Page </a:t>
            </a:r>
            <a:r>
              <a:rPr lang="en-US" sz="3600" b="1" dirty="0" smtClean="0">
                <a:solidFill>
                  <a:srgbClr val="FFFFFF"/>
                </a:solidFill>
                <a:latin typeface="Aharoni"/>
              </a:rPr>
              <a:t>7.3</a:t>
            </a:r>
            <a:endParaRPr lang="en-US" sz="3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HTC_template_v15(20130122)">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HHTC_template_v15(20130122)</Template>
  <TotalTime>352</TotalTime>
  <Words>4696</Words>
  <Application>Microsoft Office PowerPoint</Application>
  <PresentationFormat>On-screen Show (4:3)</PresentationFormat>
  <Paragraphs>494</Paragraphs>
  <Slides>44</Slides>
  <Notes>44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Aharoni</vt:lpstr>
      <vt:lpstr>Calibri</vt:lpstr>
      <vt:lpstr>Wingdings</vt:lpstr>
      <vt:lpstr>ＭＳ Ｐゴシック</vt:lpstr>
      <vt:lpstr>Times New Roman</vt:lpstr>
      <vt:lpstr>Adobe Fan Heiti Std B</vt:lpstr>
      <vt:lpstr>Zapf Dingbats</vt:lpstr>
      <vt:lpstr>Cambria</vt:lpstr>
      <vt:lpstr>Symbol</vt:lpstr>
      <vt:lpstr>Myriad Pro</vt:lpstr>
      <vt:lpstr>HHTC_template_v15(20130122)</vt:lpstr>
      <vt:lpstr>Keep it ventilated</vt:lpstr>
      <vt:lpstr>Learning Objectives</vt:lpstr>
      <vt:lpstr>Why Well Ventilated?</vt:lpstr>
      <vt:lpstr>Type of Heating Fuel</vt:lpstr>
      <vt:lpstr>Primary Heating Equipment</vt:lpstr>
      <vt:lpstr>Heating Problems</vt:lpstr>
      <vt:lpstr>Sources of Combustion Contaminants</vt:lpstr>
      <vt:lpstr>Combustion Contaminants? Health Effects</vt:lpstr>
      <vt:lpstr>Carbon Monoxide Limits</vt:lpstr>
      <vt:lpstr>Carbon Monoxide Alarms</vt:lpstr>
      <vt:lpstr>CO Alarm Installation</vt:lpstr>
      <vt:lpstr>Why Ventilated</vt:lpstr>
      <vt:lpstr>Why Ventilated</vt:lpstr>
      <vt:lpstr>Well ventilated?</vt:lpstr>
      <vt:lpstr>A Well-Ventilated Building?</vt:lpstr>
      <vt:lpstr>Good Building  Ventilation Provides:</vt:lpstr>
      <vt:lpstr>Understanding Ventilation</vt:lpstr>
      <vt:lpstr>What Powers Air Flow?</vt:lpstr>
      <vt:lpstr>Air Flow in Homes</vt:lpstr>
      <vt:lpstr>Air Flow Needs Designed Holes</vt:lpstr>
      <vt:lpstr>Slide 21</vt:lpstr>
      <vt:lpstr>What are we looking for?</vt:lpstr>
      <vt:lpstr>Things that Need  Exhaust Ventilation</vt:lpstr>
      <vt:lpstr>Slide 24</vt:lpstr>
      <vt:lpstr>Testing Exhaust Fan: The Charmin Method</vt:lpstr>
      <vt:lpstr>Slide 26</vt:lpstr>
      <vt:lpstr>Slide 27</vt:lpstr>
      <vt:lpstr>Local Ventilation: Kitchen</vt:lpstr>
      <vt:lpstr>Slide 29</vt:lpstr>
      <vt:lpstr>Slide 30</vt:lpstr>
      <vt:lpstr>Slide 31</vt:lpstr>
      <vt:lpstr>Slide 32</vt:lpstr>
      <vt:lpstr>Slide 33</vt:lpstr>
      <vt:lpstr>Slide 34</vt:lpstr>
      <vt:lpstr>MERV- Filter Rating System</vt:lpstr>
      <vt:lpstr>Merv Ratings</vt:lpstr>
      <vt:lpstr>MERV 8 vs. 10</vt:lpstr>
      <vt:lpstr>Other Rating Systems</vt:lpstr>
      <vt:lpstr>And . . .</vt:lpstr>
      <vt:lpstr>Code Requirements</vt:lpstr>
      <vt:lpstr>Code Requirements</vt:lpstr>
      <vt:lpstr>Code Requirements</vt:lpstr>
      <vt:lpstr>Key Messages</vt:lpstr>
      <vt:lpstr>Learning Objectives</vt:lpstr>
    </vt:vector>
  </TitlesOfParts>
  <Company>Enterprise Community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Keep it ventilated</dc:title>
  <dc:creator>areddy</dc:creator>
  <cp:lastModifiedBy>areddy</cp:lastModifiedBy>
  <cp:revision>7</cp:revision>
  <dcterms:created xsi:type="dcterms:W3CDTF">2013-03-05T20:26:55Z</dcterms:created>
  <dcterms:modified xsi:type="dcterms:W3CDTF">2013-04-02T17:03:45Z</dcterms:modified>
</cp:coreProperties>
</file>