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17"/>
    <a:srgbClr val="FFED7B"/>
    <a:srgbClr val="FFE02C"/>
    <a:srgbClr val="FFDA0B"/>
    <a:srgbClr val="FFC71C"/>
    <a:srgbClr val="246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80" autoAdjust="0"/>
  </p:normalViewPr>
  <p:slideViewPr>
    <p:cSldViewPr snapToGrid="0" snapToObjects="1">
      <p:cViewPr varScale="1">
        <p:scale>
          <a:sx n="54" d="100"/>
          <a:sy n="54" d="100"/>
        </p:scale>
        <p:origin x="8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0-4508-8DD7-25E85772F8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70-4508-8DD7-25E85772F8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70-4508-8DD7-25E85772F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005888"/>
        <c:axId val="69076096"/>
      </c:barChart>
      <c:catAx>
        <c:axId val="7400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076096"/>
        <c:crosses val="autoZero"/>
        <c:auto val="1"/>
        <c:lblAlgn val="ctr"/>
        <c:lblOffset val="100"/>
        <c:noMultiLvlLbl val="0"/>
      </c:catAx>
      <c:valAx>
        <c:axId val="69076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0058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2A600-0314-4D86-8BE0-203E68173365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CA294-A288-47F6-A518-B59177899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pitchFamily="30" charset="0"/>
              </a:rPr>
              <a:t>Let’s start with a reminder of why we live in houses in the first place.</a:t>
            </a:r>
          </a:p>
          <a:p>
            <a:pPr eaLnBrk="1" hangingPunct="1"/>
            <a:endParaRPr lang="en-US" dirty="0">
              <a:latin typeface="Arial" pitchFamily="30" charset="0"/>
            </a:endParaRPr>
          </a:p>
          <a:p>
            <a:pPr eaLnBrk="1" hangingPunct="1"/>
            <a:r>
              <a:rPr lang="en-US" dirty="0">
                <a:latin typeface="Arial" pitchFamily="30" charset="0"/>
              </a:rPr>
              <a:t>Our homes protect us from all sorts of bad things:  wild animals, insects and pests, bad people, extreme temperatures, wind and rain and snow.</a:t>
            </a:r>
          </a:p>
          <a:p>
            <a:pPr eaLnBrk="1" hangingPunct="1"/>
            <a:endParaRPr lang="en-US" dirty="0">
              <a:latin typeface="Arial" pitchFamily="30" charset="0"/>
            </a:endParaRPr>
          </a:p>
          <a:p>
            <a:pPr eaLnBrk="1" hangingPunct="1"/>
            <a:r>
              <a:rPr lang="en-US" dirty="0">
                <a:latin typeface="Arial" pitchFamily="30" charset="0"/>
              </a:rPr>
              <a:t>Our houses are supposed to keep us safe and secure.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0" charset="0"/>
              </a:rPr>
              <a:t>In</a:t>
            </a:r>
            <a:r>
              <a:rPr lang="en-US" baseline="0" dirty="0">
                <a:latin typeface="Arial" pitchFamily="30" charset="0"/>
              </a:rPr>
              <a:t> the 1980s, hazards from lead-based paint first directed national attention to how our housing affects our health.  More recently, the role housing plays in the growing prevalence of asthma</a:t>
            </a:r>
            <a:r>
              <a:rPr lang="en-US" dirty="0">
                <a:latin typeface="Arial" pitchFamily="30" charset="0"/>
              </a:rPr>
              <a:t> has commanded attention.    </a:t>
            </a:r>
          </a:p>
          <a:p>
            <a:endParaRPr lang="en-US" dirty="0">
              <a:latin typeface="Arial" pitchFamily="30" charset="0"/>
            </a:endParaRPr>
          </a:p>
          <a:p>
            <a:r>
              <a:rPr lang="en-US" dirty="0">
                <a:latin typeface="Arial" pitchFamily="30" charset="0"/>
              </a:rPr>
              <a:t>Asthma is a complicated disease with both genetic and environmental components that doctors and scientists are still sorting out. </a:t>
            </a:r>
          </a:p>
          <a:p>
            <a:endParaRPr lang="en-US" dirty="0">
              <a:latin typeface="Arial" pitchFamily="30" charset="0"/>
            </a:endParaRPr>
          </a:p>
          <a:p>
            <a:r>
              <a:rPr lang="en-US" dirty="0">
                <a:latin typeface="Arial" pitchFamily="30" charset="0"/>
              </a:rPr>
              <a:t>But the science is clear that health hazards in housing play a significant role – both in sensitizing children to asthma as well as triggering attacks. </a:t>
            </a:r>
          </a:p>
          <a:p>
            <a:endParaRPr lang="en-US" dirty="0">
              <a:latin typeface="Arial" pitchFamily="30" charset="0"/>
            </a:endParaRPr>
          </a:p>
          <a:p>
            <a:r>
              <a:rPr lang="en-US" dirty="0">
                <a:latin typeface="Arial" pitchFamily="30" charset="0"/>
              </a:rPr>
              <a:t>Over the past few years, the emphasis of research has shifted from developing better drugs to understanding the environmental factors involved.</a:t>
            </a:r>
          </a:p>
          <a:p>
            <a:pPr>
              <a:buFontTx/>
              <a:buChar char="-"/>
            </a:pPr>
            <a:endParaRPr lang="en-US" dirty="0">
              <a:latin typeface="Arial" pitchFamily="30" charset="0"/>
            </a:endParaRPr>
          </a:p>
          <a:p>
            <a:pPr>
              <a:buFontTx/>
              <a:buNone/>
            </a:pPr>
            <a:r>
              <a:rPr lang="en-US" dirty="0">
                <a:latin typeface="Arial" pitchFamily="30" charset="0"/>
              </a:rPr>
              <a:t>Asthma costs the U.S. health system billions of dollars – and is the leading cause of missed school days. And of course, when kids stay home from school, their parents usually miss work.  </a:t>
            </a:r>
          </a:p>
          <a:p>
            <a:pPr>
              <a:buFontTx/>
              <a:buNone/>
            </a:pPr>
            <a:endParaRPr lang="en-US" dirty="0">
              <a:latin typeface="Arial" pitchFamily="30" charset="0"/>
            </a:endParaRPr>
          </a:p>
          <a:p>
            <a:pPr>
              <a:buFontTx/>
              <a:buNone/>
            </a:pPr>
            <a:r>
              <a:rPr lang="en-US" dirty="0">
                <a:latin typeface="Arial" pitchFamily="30" charset="0"/>
              </a:rPr>
              <a:t>And studies show that housing interventions are effective in reducing asthma.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Solid research has found that each of these six housing-related factors can trigger asthma attacks.</a:t>
            </a:r>
          </a:p>
          <a:p>
            <a:endParaRPr lang="en-US" dirty="0"/>
          </a:p>
          <a:p>
            <a:r>
              <a:rPr lang="en-US" dirty="0"/>
              <a:t>And, once again, these risk factors are significantly higher in low-income families’ homes.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Keep in mind that asthma is just one housing-related health hazard.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914400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But the 8-10% of young children in most states are a pointed reminder that our housing directly affects our health.</a:t>
            </a:r>
          </a:p>
          <a:p>
            <a:pPr defTabSz="91440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914400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About 40% of asthma cases are attributable to the home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0" charset="0"/>
              </a:rPr>
              <a:t>The many ways that our homes affect our health can be confusing, even overwhelming. NCHH</a:t>
            </a:r>
            <a:r>
              <a:rPr lang="en-US" baseline="0" dirty="0">
                <a:latin typeface="Arial" pitchFamily="30" charset="0"/>
              </a:rPr>
              <a:t> </a:t>
            </a:r>
            <a:r>
              <a:rPr lang="en-US" dirty="0">
                <a:latin typeface="Arial" pitchFamily="30" charset="0"/>
              </a:rPr>
              <a:t>uses these seven principles to focus attention and action on ways to make our homes healthier.</a:t>
            </a:r>
          </a:p>
          <a:p>
            <a:endParaRPr lang="en-US" dirty="0">
              <a:latin typeface="Arial" pitchFamily="30" charset="0"/>
            </a:endParaRPr>
          </a:p>
          <a:p>
            <a:r>
              <a:rPr lang="en-US" dirty="0">
                <a:latin typeface="Arial" pitchFamily="30" charset="0"/>
              </a:rPr>
              <a:t>In</a:t>
            </a:r>
            <a:r>
              <a:rPr lang="en-US" baseline="0" dirty="0">
                <a:latin typeface="Arial" pitchFamily="30" charset="0"/>
              </a:rPr>
              <a:t> a minute</a:t>
            </a:r>
            <a:r>
              <a:rPr lang="en-US" dirty="0">
                <a:latin typeface="Arial" pitchFamily="30" charset="0"/>
              </a:rPr>
              <a:t>, we are going to take whirlwind tour to translate these principles into specific examples of housing-related health hazards. </a:t>
            </a:r>
          </a:p>
          <a:p>
            <a:endParaRPr lang="en-US" dirty="0">
              <a:latin typeface="Arial" pitchFamily="30" charset="0"/>
            </a:endParaRPr>
          </a:p>
          <a:p>
            <a:r>
              <a:rPr lang="en-US" dirty="0">
                <a:latin typeface="Arial" pitchFamily="30" charset="0"/>
              </a:rPr>
              <a:t>As we go through these, I want to ask you to keep three things in mind:</a:t>
            </a:r>
          </a:p>
          <a:p>
            <a:endParaRPr lang="en-US" dirty="0">
              <a:latin typeface="Arial" pitchFamily="30" charset="0"/>
            </a:endParaRPr>
          </a:p>
          <a:p>
            <a:pPr marL="228600" indent="-228600">
              <a:buAutoNum type="arabicPeriod"/>
            </a:pPr>
            <a:r>
              <a:rPr lang="en-US" baseline="0" dirty="0">
                <a:latin typeface="Arial" pitchFamily="30" charset="0"/>
              </a:rPr>
              <a:t>N</a:t>
            </a:r>
            <a:r>
              <a:rPr lang="en-US" dirty="0">
                <a:latin typeface="Arial" pitchFamily="30" charset="0"/>
              </a:rPr>
              <a:t>ote that many problems are overlapping and interrelated, such that correcting a single problem can produce multiple health benefits.</a:t>
            </a:r>
          </a:p>
          <a:p>
            <a:pPr marL="228600" indent="-228600">
              <a:buAutoNum type="arabicPeriod"/>
            </a:pPr>
            <a:r>
              <a:rPr lang="en-US" dirty="0">
                <a:latin typeface="Arial" pitchFamily="30" charset="0"/>
              </a:rPr>
              <a:t>Note how</a:t>
            </a:r>
            <a:r>
              <a:rPr lang="en-US" baseline="0" dirty="0">
                <a:latin typeface="Arial" pitchFamily="30" charset="0"/>
              </a:rPr>
              <a:t> many health hazards in the home are linked to housing code violations.</a:t>
            </a:r>
            <a:endParaRPr lang="en-US" dirty="0">
              <a:latin typeface="Arial" pitchFamily="30" charset="0"/>
            </a:endParaRPr>
          </a:p>
          <a:p>
            <a:pPr marL="228600" indent="-228600">
              <a:buAutoNum type="arabicPeriod"/>
            </a:pPr>
            <a:r>
              <a:rPr lang="en-US" dirty="0">
                <a:latin typeface="Arial" pitchFamily="30" charset="0"/>
              </a:rPr>
              <a:t>Note that most of the fixes are fairly low-cost and low-tech.</a:t>
            </a:r>
            <a:r>
              <a:rPr lang="en-US" baseline="0" dirty="0">
                <a:latin typeface="Arial" pitchFamily="30" charset="0"/>
              </a:rPr>
              <a:t> </a:t>
            </a:r>
            <a:endParaRPr lang="en-US" dirty="0">
              <a:latin typeface="Arial" pitchFamily="30" charset="0"/>
            </a:endParaRPr>
          </a:p>
          <a:p>
            <a:pPr marL="228600" indent="-228600">
              <a:buNone/>
            </a:pPr>
            <a:endParaRPr lang="en-US" dirty="0">
              <a:latin typeface="Arial" pitchFamily="30" charset="0"/>
            </a:endParaRPr>
          </a:p>
          <a:p>
            <a:r>
              <a:rPr lang="en-US" dirty="0">
                <a:latin typeface="Arial" pitchFamily="30" charset="0"/>
              </a:rPr>
              <a:t>Second, note how many remedies are relatively low-cost and low-tech – practical opportunities to make every home healthier.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principle of healthy homes is Keep It Dry. </a:t>
            </a:r>
          </a:p>
          <a:p>
            <a:endParaRPr lang="en-US" dirty="0"/>
          </a:p>
          <a:p>
            <a:pPr defTabSz="914400">
              <a:defRPr/>
            </a:pPr>
            <a:r>
              <a:rPr lang="en-US" dirty="0"/>
              <a:t>We start with Keep It Dry because moisture is the root cause of many evils.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Keep in mind, the first four items listed are confirmed asthma triggers.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pitchFamily="30" charset="0"/>
              </a:rPr>
              <a:t>In</a:t>
            </a:r>
            <a:r>
              <a:rPr lang="en-US" baseline="0" dirty="0">
                <a:latin typeface="Arial" pitchFamily="30" charset="0"/>
              </a:rPr>
              <a:t> 2004, t</a:t>
            </a:r>
            <a:r>
              <a:rPr lang="en-US" dirty="0">
                <a:latin typeface="Arial" pitchFamily="30" charset="0"/>
              </a:rPr>
              <a:t>he Institute of Medicine issued a major report on moisture and mold and respiratory disease. </a:t>
            </a:r>
          </a:p>
          <a:p>
            <a:pPr eaLnBrk="1" hangingPunct="1"/>
            <a:endParaRPr lang="en-US" dirty="0">
              <a:latin typeface="Arial" pitchFamily="30" charset="0"/>
            </a:endParaRPr>
          </a:p>
          <a:p>
            <a:pPr eaLnBrk="1" hangingPunct="1"/>
            <a:r>
              <a:rPr lang="en-US" dirty="0">
                <a:latin typeface="Arial" pitchFamily="30" charset="0"/>
              </a:rPr>
              <a:t>It found the prevalence of asthma or respiratory symptoms to be twice as high for occupants of homes or schools that have moisture or mold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pitchFamily="30" charset="0"/>
              </a:rPr>
              <a:t>There are many different causes of moisture problems in our homes:  </a:t>
            </a:r>
          </a:p>
          <a:p>
            <a:pPr eaLnBrk="1" hangingPunct="1"/>
            <a:endParaRPr lang="en-US" dirty="0">
              <a:latin typeface="Arial" pitchFamily="30" charset="0"/>
            </a:endParaRPr>
          </a:p>
          <a:p>
            <a:pPr eaLnBrk="1" hangingPunct="1">
              <a:buFontTx/>
              <a:buChar char="-"/>
            </a:pPr>
            <a:r>
              <a:rPr lang="en-US" dirty="0">
                <a:latin typeface="Arial" pitchFamily="30" charset="0"/>
              </a:rPr>
              <a:t> roof leaks</a:t>
            </a:r>
          </a:p>
          <a:p>
            <a:pPr eaLnBrk="1" hangingPunct="1">
              <a:buFontTx/>
              <a:buChar char="-"/>
            </a:pPr>
            <a:r>
              <a:rPr lang="en-US" dirty="0">
                <a:latin typeface="Arial" pitchFamily="30" charset="0"/>
              </a:rPr>
              <a:t> foundation leaks</a:t>
            </a:r>
          </a:p>
          <a:p>
            <a:pPr eaLnBrk="1" hangingPunct="1">
              <a:buFontTx/>
              <a:buChar char="-"/>
            </a:pPr>
            <a:r>
              <a:rPr lang="en-US" dirty="0">
                <a:latin typeface="Arial" pitchFamily="30" charset="0"/>
              </a:rPr>
              <a:t> plumbing leaks</a:t>
            </a:r>
          </a:p>
          <a:p>
            <a:pPr eaLnBrk="1" hangingPunct="1">
              <a:buFontTx/>
              <a:buChar char="-"/>
            </a:pPr>
            <a:r>
              <a:rPr lang="en-US" dirty="0">
                <a:latin typeface="Arial" pitchFamily="30" charset="0"/>
              </a:rPr>
              <a:t> humid outside air coming inside</a:t>
            </a:r>
          </a:p>
          <a:p>
            <a:pPr eaLnBrk="1" hangingPunct="1">
              <a:buFontTx/>
              <a:buChar char="-"/>
            </a:pPr>
            <a:r>
              <a:rPr lang="en-US" dirty="0">
                <a:latin typeface="Arial" pitchFamily="30" charset="0"/>
              </a:rPr>
              <a:t> condensation</a:t>
            </a:r>
          </a:p>
          <a:p>
            <a:pPr eaLnBrk="1" hangingPunct="1">
              <a:buFontTx/>
              <a:buChar char="-"/>
            </a:pPr>
            <a:r>
              <a:rPr lang="en-US" dirty="0">
                <a:latin typeface="Arial" pitchFamily="30" charset="0"/>
              </a:rPr>
              <a:t> cooking and bathing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pitchFamily="30" charset="0"/>
              </a:rPr>
              <a:t>The downspout on the left dumps runoff water right next to the foundation – and note that the downspout opening has been crushed.  </a:t>
            </a:r>
          </a:p>
          <a:p>
            <a:pPr eaLnBrk="1" hangingPunct="1"/>
            <a:endParaRPr lang="en-US" dirty="0">
              <a:latin typeface="Arial" pitchFamily="30" charset="0"/>
            </a:endParaRPr>
          </a:p>
          <a:p>
            <a:pPr eaLnBrk="1" hangingPunct="1"/>
            <a:r>
              <a:rPr lang="en-US" dirty="0">
                <a:latin typeface="Arial" pitchFamily="30" charset="0"/>
              </a:rPr>
              <a:t>Compare that to the house on the right, where the downspout feeds into landscaping pipe that carries runoff well away from the home.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pitchFamily="30" charset="0"/>
              </a:rPr>
              <a:t>Windows can leak rainwater at mitered corners and where two windows are mulled together.  </a:t>
            </a:r>
          </a:p>
          <a:p>
            <a:pPr eaLnBrk="1" hangingPunct="1"/>
            <a:endParaRPr lang="en-US" dirty="0">
              <a:latin typeface="Arial" pitchFamily="30" charset="0"/>
            </a:endParaRPr>
          </a:p>
          <a:p>
            <a:pPr eaLnBrk="1" hangingPunct="1"/>
            <a:r>
              <a:rPr lang="en-US" dirty="0">
                <a:latin typeface="Arial" pitchFamily="30" charset="0"/>
              </a:rPr>
              <a:t>Many windows leak around the edges due to poor flashing.  </a:t>
            </a:r>
          </a:p>
          <a:p>
            <a:pPr eaLnBrk="1" hangingPunct="1"/>
            <a:endParaRPr lang="en-US" dirty="0">
              <a:latin typeface="Arial" pitchFamily="30" charset="0"/>
            </a:endParaRPr>
          </a:p>
          <a:p>
            <a:pPr eaLnBrk="1" hangingPunct="1"/>
            <a:r>
              <a:rPr lang="en-US" dirty="0">
                <a:latin typeface="Arial" pitchFamily="30" charset="0"/>
              </a:rPr>
              <a:t>An unattended water leak can cause enormous damage – in very little time – as the top photo illustrates.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pitchFamily="30" charset="0"/>
              </a:rPr>
              <a:t>Houses come in lots of different shapes and sizes.  </a:t>
            </a:r>
          </a:p>
          <a:p>
            <a:pPr eaLnBrk="1" hangingPunct="1"/>
            <a:endParaRPr lang="en-US" dirty="0">
              <a:latin typeface="Arial" pitchFamily="30" charset="0"/>
            </a:endParaRPr>
          </a:p>
          <a:p>
            <a:pPr eaLnBrk="1" hangingPunct="1"/>
            <a:r>
              <a:rPr lang="en-US" dirty="0">
                <a:latin typeface="Arial" pitchFamily="30" charset="0"/>
              </a:rPr>
              <a:t>Some people associate “healthy homes” with new construction – homes with all kinds of electronic controls that we can access with an </a:t>
            </a:r>
            <a:r>
              <a:rPr lang="en-US" dirty="0" err="1">
                <a:latin typeface="Arial" pitchFamily="30" charset="0"/>
              </a:rPr>
              <a:t>iPhone</a:t>
            </a:r>
            <a:r>
              <a:rPr lang="en-US" dirty="0">
                <a:latin typeface="Arial" pitchFamily="30" charset="0"/>
              </a:rPr>
              <a:t> app.</a:t>
            </a:r>
          </a:p>
          <a:p>
            <a:pPr eaLnBrk="1" hangingPunct="1"/>
            <a:endParaRPr lang="en-US" dirty="0">
              <a:latin typeface="Arial" pitchFamily="30" charset="0"/>
            </a:endParaRPr>
          </a:p>
          <a:p>
            <a:pPr eaLnBrk="1" hangingPunct="1"/>
            <a:r>
              <a:rPr lang="en-US" dirty="0">
                <a:latin typeface="Arial" pitchFamily="30" charset="0"/>
              </a:rPr>
              <a:t>Of course, we want newly built homes to be healthy – and there are clearly opportunities in the selection of materials, design, and construction techniques to make homes healthier.</a:t>
            </a:r>
          </a:p>
          <a:p>
            <a:pPr eaLnBrk="1" hangingPunct="1"/>
            <a:endParaRPr lang="en-US" dirty="0">
              <a:latin typeface="Arial" pitchFamily="30" charset="0"/>
            </a:endParaRPr>
          </a:p>
          <a:p>
            <a:pPr eaLnBrk="1" hangingPunct="1"/>
            <a:r>
              <a:rPr lang="en-US" dirty="0">
                <a:latin typeface="Arial" pitchFamily="30" charset="0"/>
              </a:rPr>
              <a:t>But NCHH is focused on “the 99%” of existing homes and apartments – and opportunities to make them healthier through maintenance, repair, rehab and occupant education.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dirty="0">
                <a:latin typeface="Arial" pitchFamily="30" charset="0"/>
              </a:rPr>
              <a:t>Sometimes, condensation causes moisture problems, usually due to a temperature differential between inside and outside air caused by inadequate insulation.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pitchFamily="30" charset="0"/>
              </a:rPr>
              <a:t>Appliances sometimes cause moisture problems.</a:t>
            </a:r>
          </a:p>
          <a:p>
            <a:pPr eaLnBrk="1" hangingPunct="1"/>
            <a:endParaRPr lang="en-US" dirty="0">
              <a:latin typeface="Arial" pitchFamily="30" charset="0"/>
            </a:endParaRPr>
          </a:p>
          <a:p>
            <a:pPr eaLnBrk="1" hangingPunct="1"/>
            <a:endParaRPr lang="en-US" dirty="0">
              <a:latin typeface="Arial" pitchFamily="3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air</a:t>
            </a:r>
            <a:r>
              <a:rPr lang="en-US" baseline="0" dirty="0"/>
              <a:t> conditioner was installed improperly, with the condensate running into the house.</a:t>
            </a:r>
          </a:p>
          <a:p>
            <a:endParaRPr lang="en-US" baseline="0" dirty="0"/>
          </a:p>
          <a:p>
            <a:r>
              <a:rPr lang="en-US" baseline="0" dirty="0"/>
              <a:t>The photo on the right shows the damage in the apartment downstairs.</a:t>
            </a:r>
            <a:endParaRPr lang="en-US" dirty="0"/>
          </a:p>
          <a:p>
            <a:endParaRPr lang="en-US" dirty="0"/>
          </a:p>
          <a:p>
            <a:pPr eaLnBrk="1" hangingPunct="1"/>
            <a:r>
              <a:rPr lang="en-US" dirty="0">
                <a:latin typeface="Arial" pitchFamily="30" charset="0"/>
              </a:rPr>
              <a:t>So, the first principle of healthy homes is KEEP IT DRY.</a:t>
            </a:r>
          </a:p>
          <a:p>
            <a:pPr eaLnBrk="1" hangingPunct="1"/>
            <a:endParaRPr lang="en-US" dirty="0">
              <a:latin typeface="Arial" pitchFamily="30" charset="0"/>
            </a:endParaRPr>
          </a:p>
          <a:p>
            <a:pPr defTabSz="914400" eaLnBrk="1" hangingPunct="1">
              <a:defRPr/>
            </a:pPr>
            <a:r>
              <a:rPr lang="en-US" dirty="0">
                <a:latin typeface="Arial" pitchFamily="30" charset="0"/>
              </a:rPr>
              <a:t>Any sign of moisture demands immediate action to diagnose and correct the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A294-A288-47F6-A518-B59177899E6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tend to think of houses as structures – as boxes put together in different combinations and shapes.</a:t>
            </a:r>
          </a:p>
          <a:p>
            <a:endParaRPr lang="en-US" b="1" dirty="0"/>
          </a:p>
          <a:p>
            <a:pPr defTabSz="914400">
              <a:defRPr/>
            </a:pPr>
            <a:r>
              <a:rPr lang="en-US" dirty="0"/>
              <a:t>But in truth, every house is a complex system – in fact, they’re multiple systems that interact with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400">
              <a:defRPr/>
            </a:pPr>
            <a:r>
              <a:rPr lang="en-US" dirty="0"/>
              <a:t>Houses have many different kinds of spaces.</a:t>
            </a:r>
          </a:p>
          <a:p>
            <a:pPr defTabSz="914400">
              <a:defRPr/>
            </a:pPr>
            <a:endParaRPr lang="en-US" dirty="0"/>
          </a:p>
          <a:p>
            <a:pPr defTabSz="914400">
              <a:defRPr/>
            </a:pPr>
            <a:r>
              <a:rPr lang="en-US" dirty="0"/>
              <a:t>Different rooms have different functions – kitchens, bathrooms, bedrooms, et cetera.</a:t>
            </a:r>
          </a:p>
          <a:p>
            <a:pPr defTabSz="914400">
              <a:defRPr/>
            </a:pPr>
            <a:endParaRPr lang="en-US" dirty="0">
              <a:latin typeface="Arial" pitchFamily="30" charset="0"/>
            </a:endParaRPr>
          </a:p>
          <a:p>
            <a:pPr defTabSz="914400">
              <a:defRPr/>
            </a:pPr>
            <a:r>
              <a:rPr lang="en-US" dirty="0"/>
              <a:t>And in addition to the living space, our homes have attics, and basements, and utility rooms – and sometimes crawlspaces.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400">
              <a:defRPr/>
            </a:pPr>
            <a:r>
              <a:rPr lang="en-US" dirty="0"/>
              <a:t>In every house, we need to pay special attention to how three things move:</a:t>
            </a:r>
            <a:br>
              <a:rPr lang="en-US" dirty="0"/>
            </a:br>
            <a:endParaRPr lang="en-US" dirty="0"/>
          </a:p>
          <a:p>
            <a:pPr defTabSz="914400">
              <a:buFontTx/>
              <a:buChar char="-"/>
              <a:defRPr/>
            </a:pPr>
            <a:r>
              <a:rPr lang="en-US" dirty="0"/>
              <a:t> How air flows in and out of the home,</a:t>
            </a:r>
          </a:p>
          <a:p>
            <a:pPr defTabSz="914400">
              <a:buFontTx/>
              <a:buChar char="-"/>
              <a:defRPr/>
            </a:pPr>
            <a:endParaRPr lang="en-US" dirty="0"/>
          </a:p>
          <a:p>
            <a:pPr defTabSz="914400">
              <a:buFontTx/>
              <a:buChar char="-"/>
              <a:defRPr/>
            </a:pPr>
            <a:r>
              <a:rPr lang="en-US" dirty="0"/>
              <a:t> How heat transfers, and </a:t>
            </a:r>
          </a:p>
          <a:p>
            <a:pPr defTabSz="914400">
              <a:buFontTx/>
              <a:buChar char="-"/>
              <a:defRPr/>
            </a:pPr>
            <a:endParaRPr lang="en-US" dirty="0"/>
          </a:p>
          <a:p>
            <a:pPr defTabSz="914400">
              <a:buFontTx/>
              <a:buChar char="-"/>
              <a:defRPr/>
            </a:pPr>
            <a:r>
              <a:rPr lang="en-US" dirty="0"/>
              <a:t> How moisture flows in and out.</a:t>
            </a:r>
          </a:p>
          <a:p>
            <a:pPr defTabSz="914400">
              <a:defRPr/>
            </a:pPr>
            <a:endParaRPr lang="en-US" dirty="0"/>
          </a:p>
          <a:p>
            <a:pPr defTabSz="914400">
              <a:defRPr/>
            </a:pPr>
            <a:r>
              <a:rPr lang="en-US" dirty="0"/>
              <a:t>Changing any one of these may impact the others -- and can directly affect the health of the people in the house.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914400"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Arial" pitchFamily="30" charset="0"/>
              </a:rPr>
              <a:t>One reason our homes impact our health so greatly is simply because we spend so much time in our homes.</a:t>
            </a:r>
          </a:p>
          <a:p>
            <a:pPr algn="just" defTabSz="914400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  <a:latin typeface="Arial" pitchFamily="30" charset="0"/>
            </a:endParaRPr>
          </a:p>
          <a:p>
            <a:pPr algn="just" defTabSz="914400"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Arial" pitchFamily="30" charset="0"/>
              </a:rPr>
              <a:t>This is especially true for the very young and the very old, two populations who are most sensitive.</a:t>
            </a:r>
          </a:p>
          <a:p>
            <a:pPr algn="just" defTabSz="914400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  <a:latin typeface="Arial" pitchFamily="30" charset="0"/>
            </a:endParaRPr>
          </a:p>
          <a:p>
            <a:pPr algn="just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  <a:latin typeface="Arial" pitchFamily="30" charset="0"/>
              </a:rPr>
              <a:t>Thousands of peer-reviewed research studies have documented the multiple ways that our homes affect our health, and the scientific evidence is growing steadily.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Here’s the definition of “healthy housing” that the National Center uses.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And how does our housing stock measure up? Unfortunately, not well. 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 American Housing Survey, which is done as part of the U.S. Census,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found exterior problems in millions of homes: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Arial" pitchFamily="34" charset="0"/>
                <a:cs typeface="Arial" pitchFamily="34" charset="0"/>
              </a:rPr>
              <a:t>  Almost 5% of American homes have roof problems.</a:t>
            </a:r>
          </a:p>
          <a:p>
            <a:pPr>
              <a:buFontTx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Arial" pitchFamily="34" charset="0"/>
                <a:cs typeface="Arial" pitchFamily="34" charset="0"/>
              </a:rPr>
              <a:t>  Almost 10% have exterior water problems.</a:t>
            </a:r>
          </a:p>
          <a:p>
            <a:pPr>
              <a:buFontTx/>
              <a:buChar char="-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Arial" pitchFamily="34" charset="0"/>
                <a:cs typeface="Arial" pitchFamily="34" charset="0"/>
              </a:rPr>
              <a:t>  Almost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20</a:t>
            </a:r>
            <a:r>
              <a:rPr lang="en-US" dirty="0">
                <a:latin typeface="Arial" pitchFamily="34" charset="0"/>
                <a:cs typeface="Arial" pitchFamily="34" charset="0"/>
              </a:rPr>
              <a:t>% have some kind of exterior defect.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And things are even worse inside: water leaks, cracks and holes, and electrical problems.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More than 5% of homes have mice, more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than 5</a:t>
            </a:r>
            <a:r>
              <a:rPr lang="en-US" dirty="0">
                <a:latin typeface="Arial" pitchFamily="34" charset="0"/>
                <a:cs typeface="Arial" pitchFamily="34" charset="0"/>
              </a:rPr>
              <a:t>% have no smoke alarm, and almost two thirds have no carbon monoxide detector.</a:t>
            </a:r>
          </a:p>
          <a:p>
            <a:pPr>
              <a:buFontTx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914400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And of course, these statistics reflect national averages. Older home occupied by low-income households are even more likely to pose hazards.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E461-B179-42FB-A580-8C95F9649F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599352"/>
            <a:ext cx="8229600" cy="1027033"/>
          </a:xfrm>
        </p:spPr>
        <p:txBody>
          <a:bodyPr/>
          <a:lstStyle/>
          <a:p>
            <a:r>
              <a:rPr lang="en-US" dirty="0"/>
              <a:t>Text Slide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36144"/>
            <a:ext cx="8229600" cy="29026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C83E-FC0F-5F49-8E73-D61B363AE0BC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www.nchh.org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CB5F-5F32-E940-9C9D-852C665D4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C83E-FC0F-5F49-8E73-D61B363AE0B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www.nchh.org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CB5F-5F32-E940-9C9D-852C665D4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C83E-FC0F-5F49-8E73-D61B363AE0B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www.nchh.org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CB5F-5F32-E940-9C9D-852C665D4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438"/>
            <a:ext cx="8229600" cy="1025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9175"/>
            <a:ext cx="8229600" cy="383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DE76-A290-45E4-958B-D275BD8B963D}" type="datetime1">
              <a:rPr lang="en-US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www.nchh.org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05415-4622-4BF5-A597-2363AFC48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endCxn id="9" idx="0"/>
          </p:cNvCxnSpPr>
          <p:nvPr userDrawn="1"/>
        </p:nvCxnSpPr>
        <p:spPr>
          <a:xfrm rot="5400000">
            <a:off x="1580272" y="3261471"/>
            <a:ext cx="203046" cy="794"/>
          </a:xfrm>
          <a:prstGeom prst="line">
            <a:avLst/>
          </a:prstGeom>
          <a:ln>
            <a:solidFill>
              <a:srgbClr val="FFC7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0"/>
          </p:cNvCxnSpPr>
          <p:nvPr userDrawn="1"/>
        </p:nvCxnSpPr>
        <p:spPr>
          <a:xfrm rot="5400000">
            <a:off x="7361476" y="3261471"/>
            <a:ext cx="203046" cy="794"/>
          </a:xfrm>
          <a:prstGeom prst="line">
            <a:avLst/>
          </a:prstGeom>
          <a:ln>
            <a:solidFill>
              <a:srgbClr val="FFC7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  <a:endCxn id="11" idx="0"/>
          </p:cNvCxnSpPr>
          <p:nvPr userDrawn="1"/>
        </p:nvCxnSpPr>
        <p:spPr>
          <a:xfrm rot="5400000">
            <a:off x="4386291" y="3147792"/>
            <a:ext cx="431197" cy="1588"/>
          </a:xfrm>
          <a:prstGeom prst="line">
            <a:avLst/>
          </a:prstGeom>
          <a:ln>
            <a:solidFill>
              <a:srgbClr val="FFC7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 flipH="1" flipV="1">
            <a:off x="4572000" y="268949"/>
            <a:ext cx="1588" cy="5781204"/>
          </a:xfrm>
          <a:prstGeom prst="line">
            <a:avLst/>
          </a:prstGeom>
          <a:ln>
            <a:solidFill>
              <a:srgbClr val="FFC7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2268"/>
            <a:ext cx="8229600" cy="102618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Slide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C83E-FC0F-5F49-8E73-D61B363AE0B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www.nchh.org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CB5F-5F32-E940-9C9D-852C665D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692487" y="1991399"/>
            <a:ext cx="1818804" cy="94079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  <a:alpha val="35000"/>
                </a:schemeClr>
              </a:gs>
            </a:gsLst>
            <a:lin ang="6000000" scaled="0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794401" y="2054119"/>
            <a:ext cx="1607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>
                <a:solidFill>
                  <a:srgbClr val="2467A6"/>
                </a:solidFill>
                <a:latin typeface="Arial"/>
                <a:cs typeface="Arial"/>
              </a:rPr>
              <a:t>Name</a:t>
            </a:r>
          </a:p>
          <a:p>
            <a:pPr algn="ctr"/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Title</a:t>
            </a:r>
          </a:p>
          <a:p>
            <a:pPr algn="ctr"/>
            <a:r>
              <a:rPr lang="en-US" sz="14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Organization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1996" y="3363391"/>
            <a:ext cx="1818804" cy="94079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  <a:alpha val="35000"/>
                </a:schemeClr>
              </a:gs>
            </a:gsLst>
            <a:lin ang="6000000" scaled="0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73910" y="3426111"/>
            <a:ext cx="1607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>
                <a:solidFill>
                  <a:srgbClr val="2467A6"/>
                </a:solidFill>
                <a:latin typeface="Arial"/>
                <a:cs typeface="Arial"/>
              </a:rPr>
              <a:t>Name</a:t>
            </a:r>
          </a:p>
          <a:p>
            <a:pPr algn="ctr"/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Title</a:t>
            </a:r>
          </a:p>
          <a:p>
            <a:pPr algn="ctr"/>
            <a:r>
              <a:rPr lang="en-US" sz="14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Organization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692487" y="3363391"/>
            <a:ext cx="1818804" cy="94079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  <a:alpha val="35000"/>
                </a:schemeClr>
              </a:gs>
            </a:gsLst>
            <a:lin ang="6000000" scaled="0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94401" y="3426111"/>
            <a:ext cx="1607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>
                <a:solidFill>
                  <a:srgbClr val="2467A6"/>
                </a:solidFill>
                <a:latin typeface="Arial"/>
                <a:cs typeface="Arial"/>
              </a:rPr>
              <a:t>Name</a:t>
            </a:r>
          </a:p>
          <a:p>
            <a:pPr algn="ctr"/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Title</a:t>
            </a:r>
          </a:p>
          <a:p>
            <a:pPr algn="ctr"/>
            <a:r>
              <a:rPr lang="en-US" sz="14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Organization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553200" y="3363391"/>
            <a:ext cx="1818804" cy="94079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  <a:alpha val="35000"/>
                </a:schemeClr>
              </a:gs>
            </a:gsLst>
            <a:lin ang="6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655114" y="3426111"/>
            <a:ext cx="1607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>
                <a:solidFill>
                  <a:srgbClr val="2467A6"/>
                </a:solidFill>
                <a:latin typeface="Arial"/>
                <a:cs typeface="Arial"/>
              </a:rPr>
              <a:t>Name</a:t>
            </a:r>
          </a:p>
          <a:p>
            <a:pPr algn="ctr"/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Title</a:t>
            </a:r>
          </a:p>
          <a:p>
            <a:pPr algn="ctr"/>
            <a:r>
              <a:rPr lang="en-US" sz="14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Organization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7914"/>
            <a:ext cx="82296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467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7688"/>
            <a:ext cx="8229600" cy="7702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C83E-FC0F-5F49-8E73-D61B363AE0B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www.nchh.org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CB5F-5F32-E940-9C9D-852C665D4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8453"/>
            <a:ext cx="4038600" cy="42574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8452"/>
            <a:ext cx="4038600" cy="42574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C83E-FC0F-5F49-8E73-D61B363AE0B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www.nchh.org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CB5F-5F32-E940-9C9D-852C665D4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648"/>
            <a:ext cx="8229600" cy="10481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4431"/>
            <a:ext cx="4040188" cy="799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3867"/>
            <a:ext cx="4040188" cy="32483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64430"/>
            <a:ext cx="4041775" cy="799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73867"/>
            <a:ext cx="4041775" cy="32483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C83E-FC0F-5F49-8E73-D61B363AE0B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www.nchh.org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CB5F-5F32-E940-9C9D-852C665D4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C83E-FC0F-5F49-8E73-D61B363AE0B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www.nchh.org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CB5F-5F32-E940-9C9D-852C665D4E0F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6" name="Chart 5"/>
          <p:cNvGraphicFramePr/>
          <p:nvPr userDrawn="1"/>
        </p:nvGraphicFramePr>
        <p:xfrm>
          <a:off x="457200" y="1848453"/>
          <a:ext cx="8229600" cy="433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C83E-FC0F-5F49-8E73-D61B363AE0B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www.nchh.org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CB5F-5F32-E940-9C9D-852C665D4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9351"/>
            <a:ext cx="8229600" cy="10270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6144"/>
            <a:ext cx="5111750" cy="33900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36144"/>
            <a:ext cx="3008313" cy="33900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C83E-FC0F-5F49-8E73-D61B363AE0B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www.nchh.org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CB5F-5F32-E940-9C9D-852C665D4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98690"/>
            <a:ext cx="5486400" cy="4114800"/>
          </a:xfr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15326"/>
            <a:ext cx="5486400" cy="45687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Photo caption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C83E-FC0F-5F49-8E73-D61B363AE0B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www.nchh.org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CB5F-5F32-E940-9C9D-852C665D4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ster_r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" y="357"/>
            <a:ext cx="9143047" cy="6857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22268"/>
            <a:ext cx="8229600" cy="1026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Slide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8453"/>
            <a:ext cx="8229600" cy="427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009C83E-FC0F-5F49-8E73-D61B363AE0BC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www.nchh.org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0BE5CB5F-5F32-E940-9C9D-852C665D4E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2467A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C71C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C71C"/>
        </a:buClr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C71C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C71C"/>
        </a:buClr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C71C"/>
        </a:buClr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" y="357"/>
            <a:ext cx="9143047" cy="6857286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92536" y="2071152"/>
            <a:ext cx="8092846" cy="290265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DA0B"/>
                </a:solidFill>
              </a:rPr>
              <a:t>What Does “Healthy Homes” Really Mean and WHY Should We Care?</a:t>
            </a:r>
          </a:p>
          <a:p>
            <a:r>
              <a:rPr lang="en-US" dirty="0">
                <a:solidFill>
                  <a:srgbClr val="2467A6"/>
                </a:solidFill>
              </a:rPr>
              <a:t>November 28, 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049338"/>
            <a:ext cx="8229600" cy="1025525"/>
          </a:xfrm>
        </p:spPr>
        <p:txBody>
          <a:bodyPr/>
          <a:lstStyle/>
          <a:p>
            <a:r>
              <a:rPr lang="en-US" dirty="0"/>
              <a:t>2009 American Housing Survey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076356"/>
            <a:ext cx="4038600" cy="4406899"/>
          </a:xfrm>
        </p:spPr>
        <p:txBody>
          <a:bodyPr/>
          <a:lstStyle/>
          <a:p>
            <a:pPr>
              <a:buNone/>
            </a:pPr>
            <a:r>
              <a:rPr lang="en-US" b="1" dirty="0"/>
              <a:t>Interior Problems:</a:t>
            </a:r>
          </a:p>
          <a:p>
            <a:r>
              <a:rPr lang="en-US" dirty="0"/>
              <a:t>8.1% - interior water leakage</a:t>
            </a:r>
          </a:p>
          <a:p>
            <a:r>
              <a:rPr lang="en-US" dirty="0"/>
              <a:t>4.9% - open cracks </a:t>
            </a:r>
            <a:br>
              <a:rPr lang="en-US" dirty="0"/>
            </a:br>
            <a:r>
              <a:rPr lang="en-US" dirty="0"/>
              <a:t>or holes</a:t>
            </a:r>
          </a:p>
          <a:p>
            <a:r>
              <a:rPr lang="en-US" dirty="0"/>
              <a:t>3.4% - pipes leaked</a:t>
            </a:r>
          </a:p>
          <a:p>
            <a:r>
              <a:rPr lang="en-US" dirty="0"/>
              <a:t>5.5% - mice</a:t>
            </a:r>
          </a:p>
          <a:p>
            <a:r>
              <a:rPr lang="en-US" dirty="0"/>
              <a:t>8.7% - blown fuses </a:t>
            </a:r>
            <a:br>
              <a:rPr lang="en-US" dirty="0"/>
            </a:br>
            <a:r>
              <a:rPr lang="en-US" dirty="0"/>
              <a:t>or breakers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6876" y="2095780"/>
            <a:ext cx="3797300" cy="44069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Safety Devices:</a:t>
            </a:r>
          </a:p>
          <a:p>
            <a:r>
              <a:rPr lang="en-US" dirty="0"/>
              <a:t>5.5% - no working smoke alarm</a:t>
            </a:r>
          </a:p>
          <a:p>
            <a:r>
              <a:rPr lang="en-US" dirty="0"/>
              <a:t>55% - extinguishers more than two </a:t>
            </a:r>
            <a:br>
              <a:rPr lang="en-US" dirty="0"/>
            </a:br>
            <a:r>
              <a:rPr lang="en-US" dirty="0"/>
              <a:t>years old</a:t>
            </a:r>
          </a:p>
          <a:p>
            <a:r>
              <a:rPr lang="en-US" dirty="0"/>
              <a:t>64% - no carbon monoxide alarm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85837"/>
            <a:ext cx="8229600" cy="766762"/>
          </a:xfrm>
        </p:spPr>
        <p:txBody>
          <a:bodyPr/>
          <a:lstStyle/>
          <a:p>
            <a:r>
              <a:rPr lang="en-US" dirty="0"/>
              <a:t>Asthma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48514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30" charset="2"/>
              <a:buChar char="§"/>
            </a:pPr>
            <a:r>
              <a:rPr lang="en-US" dirty="0"/>
              <a:t>Asthma costs $18 billion per year, about 3% of all healthcare costs.</a:t>
            </a:r>
          </a:p>
          <a:p>
            <a:pPr eaLnBrk="1" hangingPunct="1">
              <a:lnSpc>
                <a:spcPct val="90000"/>
              </a:lnSpc>
              <a:buFont typeface="Wingdings" pitchFamily="30" charset="2"/>
              <a:buChar char="§"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30" charset="2"/>
              <a:buChar char="§"/>
            </a:pPr>
            <a:r>
              <a:rPr lang="en-US" dirty="0"/>
              <a:t>Asthma accounts for more than 10 million missed school days a year.</a:t>
            </a:r>
          </a:p>
          <a:p>
            <a:pPr eaLnBrk="1" hangingPunct="1">
              <a:lnSpc>
                <a:spcPct val="90000"/>
              </a:lnSpc>
              <a:buFont typeface="Wingdings" pitchFamily="30" charset="2"/>
              <a:buChar char="§"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30" charset="2"/>
              <a:buChar char="§"/>
            </a:pPr>
            <a:r>
              <a:rPr lang="en-US" dirty="0"/>
              <a:t>Black children have 2-3 times higher rates of  hospitalization for asthma – and are five times more likely to die from asthma.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738"/>
            <a:ext cx="8229600" cy="1025525"/>
          </a:xfrm>
        </p:spPr>
        <p:txBody>
          <a:bodyPr/>
          <a:lstStyle/>
          <a:p>
            <a:r>
              <a:rPr lang="en-US" dirty="0"/>
              <a:t>Asthma Triggers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872036"/>
          </a:xfrm>
        </p:spPr>
        <p:txBody>
          <a:bodyPr/>
          <a:lstStyle/>
          <a:p>
            <a:r>
              <a:rPr lang="en-US" altLang="ko-KR" dirty="0">
                <a:ea typeface="Gulim" pitchFamily="34" charset="-127"/>
                <a:cs typeface="Gulim" pitchFamily="34" charset="-127"/>
              </a:rPr>
              <a:t>Secondhand smoke</a:t>
            </a:r>
          </a:p>
          <a:p>
            <a:r>
              <a:rPr lang="en-US" altLang="ko-KR" dirty="0">
                <a:ea typeface="Gulim" pitchFamily="34" charset="-127"/>
                <a:cs typeface="Gulim" pitchFamily="34" charset="-127"/>
              </a:rPr>
              <a:t>Dust mites</a:t>
            </a:r>
          </a:p>
          <a:p>
            <a:r>
              <a:rPr lang="en-US" altLang="ko-KR" dirty="0">
                <a:ea typeface="Gulim" pitchFamily="34" charset="-127"/>
                <a:cs typeface="Gulim" pitchFamily="34" charset="-127"/>
              </a:rPr>
              <a:t>Mold</a:t>
            </a:r>
          </a:p>
          <a:p>
            <a:r>
              <a:rPr lang="en-US" altLang="ko-KR" dirty="0">
                <a:ea typeface="Gulim" pitchFamily="34" charset="-127"/>
                <a:cs typeface="Gulim" pitchFamily="34" charset="-127"/>
              </a:rPr>
              <a:t>Cockroaches</a:t>
            </a:r>
          </a:p>
          <a:p>
            <a:r>
              <a:rPr lang="en-US" altLang="ko-KR" dirty="0">
                <a:ea typeface="Gulim" pitchFamily="34" charset="-127"/>
                <a:cs typeface="Gulim" pitchFamily="34" charset="-127"/>
              </a:rPr>
              <a:t>Rat and mouse dander</a:t>
            </a:r>
          </a:p>
          <a:p>
            <a:r>
              <a:rPr lang="en-US" altLang="ko-KR" dirty="0">
                <a:ea typeface="Gulim" pitchFamily="34" charset="-127"/>
                <a:cs typeface="Gulim" pitchFamily="34" charset="-127"/>
              </a:rPr>
              <a:t>Pet dander</a:t>
            </a:r>
          </a:p>
          <a:p>
            <a:pPr>
              <a:spcBef>
                <a:spcPts val="0"/>
              </a:spcBef>
              <a:buNone/>
            </a:pPr>
            <a:endParaRPr lang="en-US" altLang="ko-KR" dirty="0">
              <a:ea typeface="Gulim" pitchFamily="34" charset="-127"/>
              <a:cs typeface="Gulim" pitchFamily="34" charset="-127"/>
            </a:endParaRPr>
          </a:p>
          <a:p>
            <a:pPr algn="ctr">
              <a:buNone/>
            </a:pPr>
            <a:r>
              <a:rPr lang="en-US" altLang="ko-KR" dirty="0">
                <a:ea typeface="Gulim" pitchFamily="34" charset="-127"/>
                <a:cs typeface="Gulim" pitchFamily="34" charset="-127"/>
              </a:rPr>
              <a:t>Low-income housing has higher exposures.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578" y="1709616"/>
            <a:ext cx="7340810" cy="492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7715"/>
            <a:ext cx="4410636" cy="1231901"/>
          </a:xfrm>
        </p:spPr>
        <p:txBody>
          <a:bodyPr/>
          <a:lstStyle/>
          <a:p>
            <a:pPr algn="ctr"/>
            <a:r>
              <a:rPr lang="en-US" dirty="0"/>
              <a:t>Childhood Asthma</a:t>
            </a:r>
            <a:br>
              <a:rPr lang="en-US" dirty="0"/>
            </a:br>
            <a:r>
              <a:rPr lang="en-US" dirty="0"/>
              <a:t>1980 to 2005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53664"/>
            <a:ext cx="5588000" cy="695984"/>
          </a:xfrm>
        </p:spPr>
        <p:txBody>
          <a:bodyPr/>
          <a:lstStyle/>
          <a:p>
            <a:r>
              <a:rPr lang="en-US" sz="3200" dirty="0"/>
              <a:t>Healthy Homes Principles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7636" y="1793499"/>
            <a:ext cx="3965864" cy="482245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Keep it:</a:t>
            </a:r>
            <a:br>
              <a:rPr lang="en-US" sz="1800" b="1" dirty="0"/>
            </a:b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3000" dirty="0"/>
              <a:t> Dry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/>
              <a:t> Clean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/>
              <a:t> Pest-Free 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/>
              <a:t> Ventilated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/>
              <a:t> Safe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/>
              <a:t> Contaminant-Free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/>
              <a:t> Maintained</a:t>
            </a:r>
          </a:p>
        </p:txBody>
      </p:sp>
      <p:pic>
        <p:nvPicPr>
          <p:cNvPr id="9" name="Picture 1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2374900"/>
            <a:ext cx="5207000" cy="384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82639"/>
            <a:ext cx="8229600" cy="779462"/>
          </a:xfrm>
        </p:spPr>
        <p:txBody>
          <a:bodyPr/>
          <a:lstStyle/>
          <a:p>
            <a:r>
              <a:rPr lang="en-US" dirty="0"/>
              <a:t>Keep It Dry</a:t>
            </a:r>
          </a:p>
        </p:txBody>
      </p:sp>
      <p:pic>
        <p:nvPicPr>
          <p:cNvPr id="7" name="Picture 6" descr="COP Calcasie Af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727200"/>
            <a:ext cx="8229600" cy="47896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1344911"/>
            <a:ext cx="8709891" cy="74251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Moisture Causes a Host of Health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8" y="2077186"/>
            <a:ext cx="8229600" cy="4249737"/>
          </a:xfrm>
        </p:spPr>
        <p:txBody>
          <a:bodyPr/>
          <a:lstStyle/>
          <a:p>
            <a:r>
              <a:rPr lang="en-US" dirty="0"/>
              <a:t>Mold </a:t>
            </a:r>
          </a:p>
          <a:p>
            <a:r>
              <a:rPr lang="en-US" dirty="0"/>
              <a:t>Dust mites</a:t>
            </a:r>
          </a:p>
          <a:p>
            <a:r>
              <a:rPr lang="en-US" dirty="0"/>
              <a:t>Cockroaches</a:t>
            </a:r>
          </a:p>
          <a:p>
            <a:r>
              <a:rPr lang="en-US" dirty="0"/>
              <a:t>Other pests</a:t>
            </a:r>
          </a:p>
          <a:p>
            <a:r>
              <a:rPr lang="en-US" dirty="0"/>
              <a:t>Allergens</a:t>
            </a:r>
          </a:p>
          <a:p>
            <a:r>
              <a:rPr lang="en-US" dirty="0"/>
              <a:t>Structural damage (wood rot)</a:t>
            </a:r>
          </a:p>
          <a:p>
            <a:r>
              <a:rPr lang="en-US" dirty="0"/>
              <a:t>Paint failure (creating lead hazards)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95412"/>
            <a:ext cx="8503770" cy="1038884"/>
          </a:xfrm>
        </p:spPr>
        <p:txBody>
          <a:bodyPr>
            <a:noAutofit/>
          </a:bodyPr>
          <a:lstStyle/>
          <a:p>
            <a:r>
              <a:rPr lang="en-US" sz="3200" dirty="0"/>
              <a:t>IOM Report </a:t>
            </a:r>
            <a:br>
              <a:rPr lang="en-US" sz="3200" dirty="0"/>
            </a:br>
            <a:r>
              <a:rPr lang="en-US" sz="3200" dirty="0"/>
              <a:t>Mold- and Moisture-Related Health Effects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00" y="2625780"/>
            <a:ext cx="4648200" cy="408939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30" charset="2"/>
              <a:buChar char="§"/>
            </a:pPr>
            <a:r>
              <a:rPr lang="en-US" sz="3200" dirty="0"/>
              <a:t> Upper respiratory tract</a:t>
            </a:r>
            <a:br>
              <a:rPr lang="en-US" sz="3200" dirty="0"/>
            </a:br>
            <a:r>
              <a:rPr lang="en-US" sz="3200" dirty="0"/>
              <a:t>   symptoms</a:t>
            </a:r>
          </a:p>
          <a:p>
            <a:pPr eaLnBrk="1" hangingPunct="1">
              <a:buFont typeface="Wingdings" pitchFamily="30" charset="2"/>
              <a:buChar char="§"/>
            </a:pPr>
            <a:r>
              <a:rPr lang="en-US" sz="3200" dirty="0"/>
              <a:t> Coughing</a:t>
            </a:r>
          </a:p>
          <a:p>
            <a:pPr eaLnBrk="1" hangingPunct="1">
              <a:buFont typeface="Wingdings" pitchFamily="30" charset="2"/>
              <a:buChar char="§"/>
            </a:pPr>
            <a:r>
              <a:rPr lang="en-US" sz="3200" dirty="0"/>
              <a:t> Wheezing</a:t>
            </a:r>
          </a:p>
          <a:p>
            <a:pPr eaLnBrk="1" hangingPunct="1">
              <a:buFont typeface="Wingdings" pitchFamily="30" charset="2"/>
              <a:buChar char="§"/>
            </a:pPr>
            <a:r>
              <a:rPr lang="en-US" sz="3200" dirty="0"/>
              <a:t> Asthma </a:t>
            </a:r>
          </a:p>
          <a:p>
            <a:pPr eaLnBrk="1" hangingPunct="1">
              <a:buFont typeface="Wingdings" pitchFamily="30" charset="2"/>
              <a:buChar char="§"/>
            </a:pPr>
            <a:r>
              <a:rPr lang="en-US" sz="3200" dirty="0"/>
              <a:t> Hypersensitivity</a:t>
            </a:r>
            <a:br>
              <a:rPr lang="en-US" sz="3200" dirty="0"/>
            </a:br>
            <a:r>
              <a:rPr lang="en-US" sz="3200" dirty="0"/>
              <a:t>   </a:t>
            </a:r>
            <a:r>
              <a:rPr lang="en-US" sz="3200" dirty="0" err="1"/>
              <a:t>pneumonitis</a:t>
            </a:r>
            <a:endParaRPr lang="en-US" sz="3200" dirty="0"/>
          </a:p>
        </p:txBody>
      </p:sp>
      <p:pic>
        <p:nvPicPr>
          <p:cNvPr id="7" name="Picture 4" descr="0000000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700" y="2625780"/>
            <a:ext cx="4165600" cy="409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itle 392"/>
          <p:cNvSpPr>
            <a:spLocks noGrp="1"/>
          </p:cNvSpPr>
          <p:nvPr>
            <p:ph type="title"/>
          </p:nvPr>
        </p:nvSpPr>
        <p:spPr>
          <a:xfrm>
            <a:off x="-303530" y="910013"/>
            <a:ext cx="6799262" cy="736600"/>
          </a:xfrm>
        </p:spPr>
        <p:txBody>
          <a:bodyPr/>
          <a:lstStyle/>
          <a:p>
            <a:r>
              <a:rPr lang="en-US" dirty="0"/>
              <a:t>    How Water Enters a Building</a:t>
            </a:r>
          </a:p>
        </p:txBody>
      </p:sp>
      <p:grpSp>
        <p:nvGrpSpPr>
          <p:cNvPr id="2" name="Group 393"/>
          <p:cNvGrpSpPr/>
          <p:nvPr/>
        </p:nvGrpSpPr>
        <p:grpSpPr>
          <a:xfrm>
            <a:off x="791003" y="1669187"/>
            <a:ext cx="6811962" cy="5054600"/>
            <a:chOff x="1179513" y="1143000"/>
            <a:chExt cx="6811962" cy="5054600"/>
          </a:xfrm>
        </p:grpSpPr>
        <p:sp>
          <p:nvSpPr>
            <p:cNvPr id="395" name="Rectangle 2"/>
            <p:cNvSpPr>
              <a:spLocks noChangeArrowheads="1"/>
            </p:cNvSpPr>
            <p:nvPr/>
          </p:nvSpPr>
          <p:spPr bwMode="auto">
            <a:xfrm>
              <a:off x="1185863" y="1143000"/>
              <a:ext cx="6805612" cy="462915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95"/>
            <p:cNvGrpSpPr>
              <a:grpSpLocks/>
            </p:cNvGrpSpPr>
            <p:nvPr/>
          </p:nvGrpSpPr>
          <p:grpSpPr bwMode="auto">
            <a:xfrm>
              <a:off x="3557588" y="4179888"/>
              <a:ext cx="2219325" cy="989012"/>
              <a:chOff x="2241" y="2633"/>
              <a:chExt cx="1398" cy="623"/>
            </a:xfrm>
          </p:grpSpPr>
          <p:sp>
            <p:nvSpPr>
              <p:cNvPr id="778" name="Rectangle 4"/>
              <p:cNvSpPr>
                <a:spLocks noChangeArrowheads="1"/>
              </p:cNvSpPr>
              <p:nvPr/>
            </p:nvSpPr>
            <p:spPr bwMode="auto">
              <a:xfrm>
                <a:off x="2241" y="2633"/>
                <a:ext cx="1398" cy="6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Rectangle 5"/>
              <p:cNvSpPr>
                <a:spLocks noChangeArrowheads="1"/>
              </p:cNvSpPr>
              <p:nvPr/>
            </p:nvSpPr>
            <p:spPr bwMode="auto">
              <a:xfrm>
                <a:off x="2241" y="2633"/>
                <a:ext cx="1398" cy="6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Rectangle 6"/>
              <p:cNvSpPr>
                <a:spLocks noChangeArrowheads="1"/>
              </p:cNvSpPr>
              <p:nvPr/>
            </p:nvSpPr>
            <p:spPr bwMode="auto">
              <a:xfrm>
                <a:off x="2245" y="2637"/>
                <a:ext cx="1390" cy="61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762421" y="1946277"/>
              <a:ext cx="325442" cy="1028701"/>
              <a:chOff x="2370" y="1226"/>
              <a:chExt cx="205" cy="648"/>
            </a:xfrm>
          </p:grpSpPr>
          <p:sp>
            <p:nvSpPr>
              <p:cNvPr id="769" name="Line 8"/>
              <p:cNvSpPr>
                <a:spLocks noChangeShapeType="1"/>
              </p:cNvSpPr>
              <p:nvPr/>
            </p:nvSpPr>
            <p:spPr bwMode="auto">
              <a:xfrm flipH="1">
                <a:off x="2370" y="1226"/>
                <a:ext cx="76" cy="63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Line 9"/>
              <p:cNvSpPr>
                <a:spLocks noChangeShapeType="1"/>
              </p:cNvSpPr>
              <p:nvPr/>
            </p:nvSpPr>
            <p:spPr bwMode="auto">
              <a:xfrm flipH="1">
                <a:off x="2385" y="1226"/>
                <a:ext cx="76" cy="63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Line 10"/>
              <p:cNvSpPr>
                <a:spLocks noChangeShapeType="1"/>
              </p:cNvSpPr>
              <p:nvPr/>
            </p:nvSpPr>
            <p:spPr bwMode="auto">
              <a:xfrm flipH="1">
                <a:off x="2400" y="1234"/>
                <a:ext cx="76" cy="623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Line 11"/>
              <p:cNvSpPr>
                <a:spLocks noChangeShapeType="1"/>
              </p:cNvSpPr>
              <p:nvPr/>
            </p:nvSpPr>
            <p:spPr bwMode="auto">
              <a:xfrm flipH="1">
                <a:off x="2415" y="1234"/>
                <a:ext cx="76" cy="632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Line 12"/>
              <p:cNvSpPr>
                <a:spLocks noChangeShapeType="1"/>
              </p:cNvSpPr>
              <p:nvPr/>
            </p:nvSpPr>
            <p:spPr bwMode="auto">
              <a:xfrm flipH="1">
                <a:off x="2423" y="1234"/>
                <a:ext cx="84" cy="632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Line 13"/>
              <p:cNvSpPr>
                <a:spLocks noChangeShapeType="1"/>
              </p:cNvSpPr>
              <p:nvPr/>
            </p:nvSpPr>
            <p:spPr bwMode="auto">
              <a:xfrm flipH="1">
                <a:off x="2438" y="1243"/>
                <a:ext cx="84" cy="623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Line 14"/>
              <p:cNvSpPr>
                <a:spLocks noChangeShapeType="1"/>
              </p:cNvSpPr>
              <p:nvPr/>
            </p:nvSpPr>
            <p:spPr bwMode="auto">
              <a:xfrm flipH="1">
                <a:off x="2453" y="1243"/>
                <a:ext cx="84" cy="623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Line 15"/>
              <p:cNvSpPr>
                <a:spLocks noChangeShapeType="1"/>
              </p:cNvSpPr>
              <p:nvPr/>
            </p:nvSpPr>
            <p:spPr bwMode="auto">
              <a:xfrm flipH="1">
                <a:off x="2484" y="1243"/>
                <a:ext cx="76" cy="63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Line 16"/>
              <p:cNvSpPr>
                <a:spLocks noChangeShapeType="1"/>
              </p:cNvSpPr>
              <p:nvPr/>
            </p:nvSpPr>
            <p:spPr bwMode="auto">
              <a:xfrm flipH="1">
                <a:off x="2499" y="1252"/>
                <a:ext cx="76" cy="622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012979" y="1770073"/>
              <a:ext cx="1820887" cy="2816234"/>
              <a:chOff x="1268" y="1115"/>
              <a:chExt cx="1147" cy="1774"/>
            </a:xfrm>
          </p:grpSpPr>
          <p:sp>
            <p:nvSpPr>
              <p:cNvPr id="738" name="Line 18"/>
              <p:cNvSpPr>
                <a:spLocks noChangeShapeType="1"/>
              </p:cNvSpPr>
              <p:nvPr/>
            </p:nvSpPr>
            <p:spPr bwMode="auto">
              <a:xfrm flipH="1">
                <a:off x="2210" y="1260"/>
                <a:ext cx="205" cy="1629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Line 19"/>
              <p:cNvSpPr>
                <a:spLocks noChangeShapeType="1"/>
              </p:cNvSpPr>
              <p:nvPr/>
            </p:nvSpPr>
            <p:spPr bwMode="auto">
              <a:xfrm flipH="1">
                <a:off x="2210" y="1260"/>
                <a:ext cx="198" cy="162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Line 20"/>
              <p:cNvSpPr>
                <a:spLocks noChangeShapeType="1"/>
              </p:cNvSpPr>
              <p:nvPr/>
            </p:nvSpPr>
            <p:spPr bwMode="auto">
              <a:xfrm flipH="1">
                <a:off x="2203" y="1260"/>
                <a:ext cx="205" cy="162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Line 21"/>
              <p:cNvSpPr>
                <a:spLocks noChangeShapeType="1"/>
              </p:cNvSpPr>
              <p:nvPr/>
            </p:nvSpPr>
            <p:spPr bwMode="auto">
              <a:xfrm flipH="1">
                <a:off x="2195" y="1260"/>
                <a:ext cx="205" cy="162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Line 22"/>
              <p:cNvSpPr>
                <a:spLocks noChangeShapeType="1"/>
              </p:cNvSpPr>
              <p:nvPr/>
            </p:nvSpPr>
            <p:spPr bwMode="auto">
              <a:xfrm flipH="1">
                <a:off x="2187" y="1260"/>
                <a:ext cx="206" cy="162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Line 23"/>
              <p:cNvSpPr>
                <a:spLocks noChangeShapeType="1"/>
              </p:cNvSpPr>
              <p:nvPr/>
            </p:nvSpPr>
            <p:spPr bwMode="auto">
              <a:xfrm flipH="1">
                <a:off x="2180" y="1252"/>
                <a:ext cx="205" cy="1629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Line 24"/>
              <p:cNvSpPr>
                <a:spLocks noChangeShapeType="1"/>
              </p:cNvSpPr>
              <p:nvPr/>
            </p:nvSpPr>
            <p:spPr bwMode="auto">
              <a:xfrm flipH="1">
                <a:off x="2165" y="1252"/>
                <a:ext cx="205" cy="1629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Line 25"/>
              <p:cNvSpPr>
                <a:spLocks noChangeShapeType="1"/>
              </p:cNvSpPr>
              <p:nvPr/>
            </p:nvSpPr>
            <p:spPr bwMode="auto">
              <a:xfrm flipH="1">
                <a:off x="2157" y="1252"/>
                <a:ext cx="205" cy="1629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Line 26"/>
              <p:cNvSpPr>
                <a:spLocks noChangeShapeType="1"/>
              </p:cNvSpPr>
              <p:nvPr/>
            </p:nvSpPr>
            <p:spPr bwMode="auto">
              <a:xfrm flipH="1">
                <a:off x="2142" y="1252"/>
                <a:ext cx="205" cy="1620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Line 27"/>
              <p:cNvSpPr>
                <a:spLocks noChangeShapeType="1"/>
              </p:cNvSpPr>
              <p:nvPr/>
            </p:nvSpPr>
            <p:spPr bwMode="auto">
              <a:xfrm flipH="1">
                <a:off x="2127" y="1243"/>
                <a:ext cx="197" cy="1629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Line 28"/>
              <p:cNvSpPr>
                <a:spLocks noChangeShapeType="1"/>
              </p:cNvSpPr>
              <p:nvPr/>
            </p:nvSpPr>
            <p:spPr bwMode="auto">
              <a:xfrm flipH="1">
                <a:off x="2104" y="1243"/>
                <a:ext cx="205" cy="1629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Line 29"/>
              <p:cNvSpPr>
                <a:spLocks noChangeShapeType="1"/>
              </p:cNvSpPr>
              <p:nvPr/>
            </p:nvSpPr>
            <p:spPr bwMode="auto">
              <a:xfrm flipH="1">
                <a:off x="2089" y="1243"/>
                <a:ext cx="197" cy="162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Line 30"/>
              <p:cNvSpPr>
                <a:spLocks noChangeShapeType="1"/>
              </p:cNvSpPr>
              <p:nvPr/>
            </p:nvSpPr>
            <p:spPr bwMode="auto">
              <a:xfrm flipH="1">
                <a:off x="2066" y="1234"/>
                <a:ext cx="197" cy="1630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Line 31"/>
              <p:cNvSpPr>
                <a:spLocks noChangeShapeType="1"/>
              </p:cNvSpPr>
              <p:nvPr/>
            </p:nvSpPr>
            <p:spPr bwMode="auto">
              <a:xfrm flipH="1">
                <a:off x="2043" y="1234"/>
                <a:ext cx="198" cy="162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Line 32"/>
              <p:cNvSpPr>
                <a:spLocks noChangeShapeType="1"/>
              </p:cNvSpPr>
              <p:nvPr/>
            </p:nvSpPr>
            <p:spPr bwMode="auto">
              <a:xfrm flipH="1">
                <a:off x="2012" y="1226"/>
                <a:ext cx="206" cy="1629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Line 33"/>
              <p:cNvSpPr>
                <a:spLocks noChangeShapeType="1"/>
              </p:cNvSpPr>
              <p:nvPr/>
            </p:nvSpPr>
            <p:spPr bwMode="auto">
              <a:xfrm flipH="1">
                <a:off x="1990" y="1226"/>
                <a:ext cx="197" cy="162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Line 34"/>
              <p:cNvSpPr>
                <a:spLocks noChangeShapeType="1"/>
              </p:cNvSpPr>
              <p:nvPr/>
            </p:nvSpPr>
            <p:spPr bwMode="auto">
              <a:xfrm flipH="1">
                <a:off x="1959" y="1217"/>
                <a:ext cx="206" cy="1630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Line 35"/>
              <p:cNvSpPr>
                <a:spLocks noChangeShapeType="1"/>
              </p:cNvSpPr>
              <p:nvPr/>
            </p:nvSpPr>
            <p:spPr bwMode="auto">
              <a:xfrm flipH="1">
                <a:off x="1929" y="1217"/>
                <a:ext cx="198" cy="162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Line 36"/>
              <p:cNvSpPr>
                <a:spLocks noChangeShapeType="1"/>
              </p:cNvSpPr>
              <p:nvPr/>
            </p:nvSpPr>
            <p:spPr bwMode="auto">
              <a:xfrm flipH="1">
                <a:off x="1891" y="1209"/>
                <a:ext cx="205" cy="1629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Line 37"/>
              <p:cNvSpPr>
                <a:spLocks noChangeShapeType="1"/>
              </p:cNvSpPr>
              <p:nvPr/>
            </p:nvSpPr>
            <p:spPr bwMode="auto">
              <a:xfrm flipH="1">
                <a:off x="1860" y="1209"/>
                <a:ext cx="198" cy="162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Line 38"/>
              <p:cNvSpPr>
                <a:spLocks noChangeShapeType="1"/>
              </p:cNvSpPr>
              <p:nvPr/>
            </p:nvSpPr>
            <p:spPr bwMode="auto">
              <a:xfrm flipH="1">
                <a:off x="1822" y="1200"/>
                <a:ext cx="198" cy="162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Line 39"/>
              <p:cNvSpPr>
                <a:spLocks noChangeShapeType="1"/>
              </p:cNvSpPr>
              <p:nvPr/>
            </p:nvSpPr>
            <p:spPr bwMode="auto">
              <a:xfrm flipH="1">
                <a:off x="1777" y="1192"/>
                <a:ext cx="205" cy="1629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Line 40"/>
              <p:cNvSpPr>
                <a:spLocks noChangeShapeType="1"/>
              </p:cNvSpPr>
              <p:nvPr/>
            </p:nvSpPr>
            <p:spPr bwMode="auto">
              <a:xfrm flipH="1">
                <a:off x="1739" y="1183"/>
                <a:ext cx="205" cy="1630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Line 41"/>
              <p:cNvSpPr>
                <a:spLocks noChangeShapeType="1"/>
              </p:cNvSpPr>
              <p:nvPr/>
            </p:nvSpPr>
            <p:spPr bwMode="auto">
              <a:xfrm flipH="1">
                <a:off x="1693" y="1175"/>
                <a:ext cx="205" cy="1629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Line 42"/>
              <p:cNvSpPr>
                <a:spLocks noChangeShapeType="1"/>
              </p:cNvSpPr>
              <p:nvPr/>
            </p:nvSpPr>
            <p:spPr bwMode="auto">
              <a:xfrm flipH="1">
                <a:off x="1640" y="1175"/>
                <a:ext cx="205" cy="162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Line 43"/>
              <p:cNvSpPr>
                <a:spLocks noChangeShapeType="1"/>
              </p:cNvSpPr>
              <p:nvPr/>
            </p:nvSpPr>
            <p:spPr bwMode="auto">
              <a:xfrm flipH="1">
                <a:off x="1594" y="1166"/>
                <a:ext cx="198" cy="162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Line 44"/>
              <p:cNvSpPr>
                <a:spLocks noChangeShapeType="1"/>
              </p:cNvSpPr>
              <p:nvPr/>
            </p:nvSpPr>
            <p:spPr bwMode="auto">
              <a:xfrm flipH="1">
                <a:off x="1541" y="1158"/>
                <a:ext cx="198" cy="1620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Line 45"/>
              <p:cNvSpPr>
                <a:spLocks noChangeShapeType="1"/>
              </p:cNvSpPr>
              <p:nvPr/>
            </p:nvSpPr>
            <p:spPr bwMode="auto">
              <a:xfrm flipH="1">
                <a:off x="1480" y="1149"/>
                <a:ext cx="206" cy="162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Line 46"/>
              <p:cNvSpPr>
                <a:spLocks noChangeShapeType="1"/>
              </p:cNvSpPr>
              <p:nvPr/>
            </p:nvSpPr>
            <p:spPr bwMode="auto">
              <a:xfrm flipH="1">
                <a:off x="1420" y="1132"/>
                <a:ext cx="197" cy="1629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Line 47"/>
              <p:cNvSpPr>
                <a:spLocks noChangeShapeType="1"/>
              </p:cNvSpPr>
              <p:nvPr/>
            </p:nvSpPr>
            <p:spPr bwMode="auto">
              <a:xfrm flipH="1">
                <a:off x="1344" y="1124"/>
                <a:ext cx="205" cy="1629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Line 48"/>
              <p:cNvSpPr>
                <a:spLocks noChangeShapeType="1"/>
              </p:cNvSpPr>
              <p:nvPr/>
            </p:nvSpPr>
            <p:spPr bwMode="auto">
              <a:xfrm flipH="1">
                <a:off x="1268" y="1115"/>
                <a:ext cx="205" cy="1621"/>
              </a:xfrm>
              <a:prstGeom prst="line">
                <a:avLst/>
              </a:pr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2217738" y="1363663"/>
              <a:ext cx="1943100" cy="677862"/>
              <a:chOff x="1397" y="859"/>
              <a:chExt cx="1224" cy="427"/>
            </a:xfrm>
          </p:grpSpPr>
          <p:sp>
            <p:nvSpPr>
              <p:cNvPr id="736" name="Freeform 50"/>
              <p:cNvSpPr>
                <a:spLocks/>
              </p:cNvSpPr>
              <p:nvPr/>
            </p:nvSpPr>
            <p:spPr bwMode="auto">
              <a:xfrm>
                <a:off x="1397" y="859"/>
                <a:ext cx="1224" cy="427"/>
              </a:xfrm>
              <a:custGeom>
                <a:avLst/>
                <a:gdLst>
                  <a:gd name="T0" fmla="*/ 479 w 1224"/>
                  <a:gd name="T1" fmla="*/ 9 h 427"/>
                  <a:gd name="T2" fmla="*/ 403 w 1224"/>
                  <a:gd name="T3" fmla="*/ 0 h 427"/>
                  <a:gd name="T4" fmla="*/ 349 w 1224"/>
                  <a:gd name="T5" fmla="*/ 34 h 427"/>
                  <a:gd name="T6" fmla="*/ 342 w 1224"/>
                  <a:gd name="T7" fmla="*/ 94 h 427"/>
                  <a:gd name="T8" fmla="*/ 349 w 1224"/>
                  <a:gd name="T9" fmla="*/ 128 h 427"/>
                  <a:gd name="T10" fmla="*/ 319 w 1224"/>
                  <a:gd name="T11" fmla="*/ 120 h 427"/>
                  <a:gd name="T12" fmla="*/ 273 w 1224"/>
                  <a:gd name="T13" fmla="*/ 111 h 427"/>
                  <a:gd name="T14" fmla="*/ 228 w 1224"/>
                  <a:gd name="T15" fmla="*/ 137 h 427"/>
                  <a:gd name="T16" fmla="*/ 213 w 1224"/>
                  <a:gd name="T17" fmla="*/ 179 h 427"/>
                  <a:gd name="T18" fmla="*/ 220 w 1224"/>
                  <a:gd name="T19" fmla="*/ 222 h 427"/>
                  <a:gd name="T20" fmla="*/ 182 w 1224"/>
                  <a:gd name="T21" fmla="*/ 222 h 427"/>
                  <a:gd name="T22" fmla="*/ 137 w 1224"/>
                  <a:gd name="T23" fmla="*/ 265 h 427"/>
                  <a:gd name="T24" fmla="*/ 68 w 1224"/>
                  <a:gd name="T25" fmla="*/ 256 h 427"/>
                  <a:gd name="T26" fmla="*/ 23 w 1224"/>
                  <a:gd name="T27" fmla="*/ 282 h 427"/>
                  <a:gd name="T28" fmla="*/ 0 w 1224"/>
                  <a:gd name="T29" fmla="*/ 350 h 427"/>
                  <a:gd name="T30" fmla="*/ 0 w 1224"/>
                  <a:gd name="T31" fmla="*/ 393 h 427"/>
                  <a:gd name="T32" fmla="*/ 23 w 1224"/>
                  <a:gd name="T33" fmla="*/ 401 h 427"/>
                  <a:gd name="T34" fmla="*/ 68 w 1224"/>
                  <a:gd name="T35" fmla="*/ 393 h 427"/>
                  <a:gd name="T36" fmla="*/ 99 w 1224"/>
                  <a:gd name="T37" fmla="*/ 418 h 427"/>
                  <a:gd name="T38" fmla="*/ 152 w 1224"/>
                  <a:gd name="T39" fmla="*/ 418 h 427"/>
                  <a:gd name="T40" fmla="*/ 220 w 1224"/>
                  <a:gd name="T41" fmla="*/ 418 h 427"/>
                  <a:gd name="T42" fmla="*/ 311 w 1224"/>
                  <a:gd name="T43" fmla="*/ 427 h 427"/>
                  <a:gd name="T44" fmla="*/ 403 w 1224"/>
                  <a:gd name="T45" fmla="*/ 418 h 427"/>
                  <a:gd name="T46" fmla="*/ 471 w 1224"/>
                  <a:gd name="T47" fmla="*/ 418 h 427"/>
                  <a:gd name="T48" fmla="*/ 577 w 1224"/>
                  <a:gd name="T49" fmla="*/ 427 h 427"/>
                  <a:gd name="T50" fmla="*/ 684 w 1224"/>
                  <a:gd name="T51" fmla="*/ 427 h 427"/>
                  <a:gd name="T52" fmla="*/ 828 w 1224"/>
                  <a:gd name="T53" fmla="*/ 410 h 427"/>
                  <a:gd name="T54" fmla="*/ 882 w 1224"/>
                  <a:gd name="T55" fmla="*/ 418 h 427"/>
                  <a:gd name="T56" fmla="*/ 950 w 1224"/>
                  <a:gd name="T57" fmla="*/ 418 h 427"/>
                  <a:gd name="T58" fmla="*/ 1011 w 1224"/>
                  <a:gd name="T59" fmla="*/ 418 h 427"/>
                  <a:gd name="T60" fmla="*/ 1064 w 1224"/>
                  <a:gd name="T61" fmla="*/ 427 h 427"/>
                  <a:gd name="T62" fmla="*/ 1125 w 1224"/>
                  <a:gd name="T63" fmla="*/ 418 h 427"/>
                  <a:gd name="T64" fmla="*/ 1178 w 1224"/>
                  <a:gd name="T65" fmla="*/ 410 h 427"/>
                  <a:gd name="T66" fmla="*/ 1216 w 1224"/>
                  <a:gd name="T67" fmla="*/ 393 h 427"/>
                  <a:gd name="T68" fmla="*/ 1224 w 1224"/>
                  <a:gd name="T69" fmla="*/ 367 h 427"/>
                  <a:gd name="T70" fmla="*/ 1208 w 1224"/>
                  <a:gd name="T71" fmla="*/ 341 h 427"/>
                  <a:gd name="T72" fmla="*/ 1186 w 1224"/>
                  <a:gd name="T73" fmla="*/ 333 h 427"/>
                  <a:gd name="T74" fmla="*/ 1148 w 1224"/>
                  <a:gd name="T75" fmla="*/ 341 h 427"/>
                  <a:gd name="T76" fmla="*/ 1102 w 1224"/>
                  <a:gd name="T77" fmla="*/ 350 h 427"/>
                  <a:gd name="T78" fmla="*/ 1079 w 1224"/>
                  <a:gd name="T79" fmla="*/ 324 h 427"/>
                  <a:gd name="T80" fmla="*/ 1064 w 1224"/>
                  <a:gd name="T81" fmla="*/ 282 h 427"/>
                  <a:gd name="T82" fmla="*/ 1018 w 1224"/>
                  <a:gd name="T83" fmla="*/ 256 h 427"/>
                  <a:gd name="T84" fmla="*/ 980 w 1224"/>
                  <a:gd name="T85" fmla="*/ 265 h 427"/>
                  <a:gd name="T86" fmla="*/ 950 w 1224"/>
                  <a:gd name="T87" fmla="*/ 273 h 427"/>
                  <a:gd name="T88" fmla="*/ 935 w 1224"/>
                  <a:gd name="T89" fmla="*/ 265 h 427"/>
                  <a:gd name="T90" fmla="*/ 935 w 1224"/>
                  <a:gd name="T91" fmla="*/ 188 h 427"/>
                  <a:gd name="T92" fmla="*/ 912 w 1224"/>
                  <a:gd name="T93" fmla="*/ 145 h 427"/>
                  <a:gd name="T94" fmla="*/ 866 w 1224"/>
                  <a:gd name="T95" fmla="*/ 145 h 427"/>
                  <a:gd name="T96" fmla="*/ 821 w 1224"/>
                  <a:gd name="T97" fmla="*/ 154 h 427"/>
                  <a:gd name="T98" fmla="*/ 760 w 1224"/>
                  <a:gd name="T99" fmla="*/ 154 h 427"/>
                  <a:gd name="T100" fmla="*/ 768 w 1224"/>
                  <a:gd name="T101" fmla="*/ 111 h 427"/>
                  <a:gd name="T102" fmla="*/ 775 w 1224"/>
                  <a:gd name="T103" fmla="*/ 51 h 427"/>
                  <a:gd name="T104" fmla="*/ 737 w 1224"/>
                  <a:gd name="T105" fmla="*/ 26 h 427"/>
                  <a:gd name="T106" fmla="*/ 669 w 1224"/>
                  <a:gd name="T107" fmla="*/ 0 h 427"/>
                  <a:gd name="T108" fmla="*/ 600 w 1224"/>
                  <a:gd name="T109" fmla="*/ 0 h 427"/>
                  <a:gd name="T110" fmla="*/ 555 w 1224"/>
                  <a:gd name="T111" fmla="*/ 0 h 427"/>
                  <a:gd name="T112" fmla="*/ 532 w 1224"/>
                  <a:gd name="T113" fmla="*/ 17 h 427"/>
                  <a:gd name="T114" fmla="*/ 509 w 1224"/>
                  <a:gd name="T115" fmla="*/ 26 h 4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24"/>
                  <a:gd name="T175" fmla="*/ 0 h 427"/>
                  <a:gd name="T176" fmla="*/ 1224 w 1224"/>
                  <a:gd name="T177" fmla="*/ 427 h 42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24" h="427">
                    <a:moveTo>
                      <a:pt x="501" y="34"/>
                    </a:moveTo>
                    <a:lnTo>
                      <a:pt x="501" y="26"/>
                    </a:lnTo>
                    <a:lnTo>
                      <a:pt x="501" y="17"/>
                    </a:lnTo>
                    <a:lnTo>
                      <a:pt x="494" y="17"/>
                    </a:lnTo>
                    <a:lnTo>
                      <a:pt x="479" y="9"/>
                    </a:lnTo>
                    <a:lnTo>
                      <a:pt x="463" y="9"/>
                    </a:lnTo>
                    <a:lnTo>
                      <a:pt x="448" y="0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7" y="9"/>
                    </a:lnTo>
                    <a:lnTo>
                      <a:pt x="380" y="9"/>
                    </a:lnTo>
                    <a:lnTo>
                      <a:pt x="365" y="17"/>
                    </a:lnTo>
                    <a:lnTo>
                      <a:pt x="349" y="26"/>
                    </a:lnTo>
                    <a:lnTo>
                      <a:pt x="349" y="34"/>
                    </a:lnTo>
                    <a:lnTo>
                      <a:pt x="342" y="51"/>
                    </a:lnTo>
                    <a:lnTo>
                      <a:pt x="342" y="60"/>
                    </a:lnTo>
                    <a:lnTo>
                      <a:pt x="342" y="68"/>
                    </a:lnTo>
                    <a:lnTo>
                      <a:pt x="342" y="85"/>
                    </a:lnTo>
                    <a:lnTo>
                      <a:pt x="342" y="94"/>
                    </a:lnTo>
                    <a:lnTo>
                      <a:pt x="342" y="102"/>
                    </a:lnTo>
                    <a:lnTo>
                      <a:pt x="349" y="111"/>
                    </a:lnTo>
                    <a:lnTo>
                      <a:pt x="349" y="120"/>
                    </a:lnTo>
                    <a:lnTo>
                      <a:pt x="349" y="128"/>
                    </a:lnTo>
                    <a:lnTo>
                      <a:pt x="349" y="137"/>
                    </a:lnTo>
                    <a:lnTo>
                      <a:pt x="342" y="128"/>
                    </a:lnTo>
                    <a:lnTo>
                      <a:pt x="334" y="128"/>
                    </a:lnTo>
                    <a:lnTo>
                      <a:pt x="327" y="128"/>
                    </a:lnTo>
                    <a:lnTo>
                      <a:pt x="319" y="120"/>
                    </a:lnTo>
                    <a:lnTo>
                      <a:pt x="304" y="120"/>
                    </a:lnTo>
                    <a:lnTo>
                      <a:pt x="296" y="111"/>
                    </a:lnTo>
                    <a:lnTo>
                      <a:pt x="289" y="111"/>
                    </a:lnTo>
                    <a:lnTo>
                      <a:pt x="273" y="111"/>
                    </a:lnTo>
                    <a:lnTo>
                      <a:pt x="266" y="111"/>
                    </a:lnTo>
                    <a:lnTo>
                      <a:pt x="251" y="111"/>
                    </a:lnTo>
                    <a:lnTo>
                      <a:pt x="243" y="120"/>
                    </a:lnTo>
                    <a:lnTo>
                      <a:pt x="235" y="128"/>
                    </a:lnTo>
                    <a:lnTo>
                      <a:pt x="228" y="137"/>
                    </a:lnTo>
                    <a:lnTo>
                      <a:pt x="220" y="145"/>
                    </a:lnTo>
                    <a:lnTo>
                      <a:pt x="220" y="154"/>
                    </a:lnTo>
                    <a:lnTo>
                      <a:pt x="220" y="162"/>
                    </a:lnTo>
                    <a:lnTo>
                      <a:pt x="220" y="171"/>
                    </a:lnTo>
                    <a:lnTo>
                      <a:pt x="213" y="179"/>
                    </a:lnTo>
                    <a:lnTo>
                      <a:pt x="213" y="196"/>
                    </a:lnTo>
                    <a:lnTo>
                      <a:pt x="213" y="205"/>
                    </a:lnTo>
                    <a:lnTo>
                      <a:pt x="220" y="213"/>
                    </a:lnTo>
                    <a:lnTo>
                      <a:pt x="220" y="222"/>
                    </a:lnTo>
                    <a:lnTo>
                      <a:pt x="205" y="222"/>
                    </a:lnTo>
                    <a:lnTo>
                      <a:pt x="197" y="222"/>
                    </a:lnTo>
                    <a:lnTo>
                      <a:pt x="190" y="222"/>
                    </a:lnTo>
                    <a:lnTo>
                      <a:pt x="182" y="222"/>
                    </a:lnTo>
                    <a:lnTo>
                      <a:pt x="182" y="230"/>
                    </a:lnTo>
                    <a:lnTo>
                      <a:pt x="175" y="239"/>
                    </a:lnTo>
                    <a:lnTo>
                      <a:pt x="167" y="256"/>
                    </a:lnTo>
                    <a:lnTo>
                      <a:pt x="152" y="265"/>
                    </a:lnTo>
                    <a:lnTo>
                      <a:pt x="137" y="265"/>
                    </a:lnTo>
                    <a:lnTo>
                      <a:pt x="121" y="265"/>
                    </a:lnTo>
                    <a:lnTo>
                      <a:pt x="114" y="265"/>
                    </a:lnTo>
                    <a:lnTo>
                      <a:pt x="99" y="265"/>
                    </a:lnTo>
                    <a:lnTo>
                      <a:pt x="83" y="256"/>
                    </a:lnTo>
                    <a:lnTo>
                      <a:pt x="68" y="256"/>
                    </a:lnTo>
                    <a:lnTo>
                      <a:pt x="61" y="256"/>
                    </a:lnTo>
                    <a:lnTo>
                      <a:pt x="53" y="265"/>
                    </a:lnTo>
                    <a:lnTo>
                      <a:pt x="38" y="265"/>
                    </a:lnTo>
                    <a:lnTo>
                      <a:pt x="30" y="273"/>
                    </a:lnTo>
                    <a:lnTo>
                      <a:pt x="23" y="282"/>
                    </a:lnTo>
                    <a:lnTo>
                      <a:pt x="15" y="299"/>
                    </a:lnTo>
                    <a:lnTo>
                      <a:pt x="7" y="307"/>
                    </a:lnTo>
                    <a:lnTo>
                      <a:pt x="7" y="324"/>
                    </a:lnTo>
                    <a:lnTo>
                      <a:pt x="0" y="333"/>
                    </a:lnTo>
                    <a:lnTo>
                      <a:pt x="0" y="350"/>
                    </a:lnTo>
                    <a:lnTo>
                      <a:pt x="0" y="367"/>
                    </a:lnTo>
                    <a:lnTo>
                      <a:pt x="0" y="375"/>
                    </a:lnTo>
                    <a:lnTo>
                      <a:pt x="0" y="384"/>
                    </a:lnTo>
                    <a:lnTo>
                      <a:pt x="0" y="393"/>
                    </a:lnTo>
                    <a:lnTo>
                      <a:pt x="0" y="401"/>
                    </a:lnTo>
                    <a:lnTo>
                      <a:pt x="7" y="401"/>
                    </a:lnTo>
                    <a:lnTo>
                      <a:pt x="23" y="401"/>
                    </a:lnTo>
                    <a:lnTo>
                      <a:pt x="30" y="401"/>
                    </a:lnTo>
                    <a:lnTo>
                      <a:pt x="38" y="393"/>
                    </a:lnTo>
                    <a:lnTo>
                      <a:pt x="53" y="393"/>
                    </a:lnTo>
                    <a:lnTo>
                      <a:pt x="61" y="393"/>
                    </a:lnTo>
                    <a:lnTo>
                      <a:pt x="68" y="393"/>
                    </a:lnTo>
                    <a:lnTo>
                      <a:pt x="76" y="393"/>
                    </a:lnTo>
                    <a:lnTo>
                      <a:pt x="83" y="401"/>
                    </a:lnTo>
                    <a:lnTo>
                      <a:pt x="91" y="410"/>
                    </a:lnTo>
                    <a:lnTo>
                      <a:pt x="99" y="418"/>
                    </a:lnTo>
                    <a:lnTo>
                      <a:pt x="106" y="418"/>
                    </a:lnTo>
                    <a:lnTo>
                      <a:pt x="114" y="418"/>
                    </a:lnTo>
                    <a:lnTo>
                      <a:pt x="129" y="418"/>
                    </a:lnTo>
                    <a:lnTo>
                      <a:pt x="137" y="418"/>
                    </a:lnTo>
                    <a:lnTo>
                      <a:pt x="152" y="418"/>
                    </a:lnTo>
                    <a:lnTo>
                      <a:pt x="167" y="418"/>
                    </a:lnTo>
                    <a:lnTo>
                      <a:pt x="182" y="418"/>
                    </a:lnTo>
                    <a:lnTo>
                      <a:pt x="197" y="418"/>
                    </a:lnTo>
                    <a:lnTo>
                      <a:pt x="213" y="418"/>
                    </a:lnTo>
                    <a:lnTo>
                      <a:pt x="220" y="418"/>
                    </a:lnTo>
                    <a:lnTo>
                      <a:pt x="235" y="418"/>
                    </a:lnTo>
                    <a:lnTo>
                      <a:pt x="251" y="427"/>
                    </a:lnTo>
                    <a:lnTo>
                      <a:pt x="266" y="427"/>
                    </a:lnTo>
                    <a:lnTo>
                      <a:pt x="289" y="427"/>
                    </a:lnTo>
                    <a:lnTo>
                      <a:pt x="311" y="427"/>
                    </a:lnTo>
                    <a:lnTo>
                      <a:pt x="334" y="427"/>
                    </a:lnTo>
                    <a:lnTo>
                      <a:pt x="349" y="427"/>
                    </a:lnTo>
                    <a:lnTo>
                      <a:pt x="365" y="418"/>
                    </a:lnTo>
                    <a:lnTo>
                      <a:pt x="387" y="418"/>
                    </a:lnTo>
                    <a:lnTo>
                      <a:pt x="403" y="418"/>
                    </a:lnTo>
                    <a:lnTo>
                      <a:pt x="418" y="418"/>
                    </a:lnTo>
                    <a:lnTo>
                      <a:pt x="433" y="418"/>
                    </a:lnTo>
                    <a:lnTo>
                      <a:pt x="448" y="418"/>
                    </a:lnTo>
                    <a:lnTo>
                      <a:pt x="456" y="418"/>
                    </a:lnTo>
                    <a:lnTo>
                      <a:pt x="471" y="418"/>
                    </a:lnTo>
                    <a:lnTo>
                      <a:pt x="486" y="427"/>
                    </a:lnTo>
                    <a:lnTo>
                      <a:pt x="509" y="418"/>
                    </a:lnTo>
                    <a:lnTo>
                      <a:pt x="532" y="418"/>
                    </a:lnTo>
                    <a:lnTo>
                      <a:pt x="555" y="418"/>
                    </a:lnTo>
                    <a:lnTo>
                      <a:pt x="577" y="427"/>
                    </a:lnTo>
                    <a:lnTo>
                      <a:pt x="593" y="427"/>
                    </a:lnTo>
                    <a:lnTo>
                      <a:pt x="608" y="427"/>
                    </a:lnTo>
                    <a:lnTo>
                      <a:pt x="631" y="427"/>
                    </a:lnTo>
                    <a:lnTo>
                      <a:pt x="661" y="427"/>
                    </a:lnTo>
                    <a:lnTo>
                      <a:pt x="684" y="427"/>
                    </a:lnTo>
                    <a:lnTo>
                      <a:pt x="714" y="427"/>
                    </a:lnTo>
                    <a:lnTo>
                      <a:pt x="745" y="418"/>
                    </a:lnTo>
                    <a:lnTo>
                      <a:pt x="768" y="410"/>
                    </a:lnTo>
                    <a:lnTo>
                      <a:pt x="798" y="410"/>
                    </a:lnTo>
                    <a:lnTo>
                      <a:pt x="828" y="410"/>
                    </a:lnTo>
                    <a:lnTo>
                      <a:pt x="851" y="410"/>
                    </a:lnTo>
                    <a:lnTo>
                      <a:pt x="859" y="410"/>
                    </a:lnTo>
                    <a:lnTo>
                      <a:pt x="859" y="418"/>
                    </a:lnTo>
                    <a:lnTo>
                      <a:pt x="866" y="418"/>
                    </a:lnTo>
                    <a:lnTo>
                      <a:pt x="882" y="418"/>
                    </a:lnTo>
                    <a:lnTo>
                      <a:pt x="897" y="418"/>
                    </a:lnTo>
                    <a:lnTo>
                      <a:pt x="912" y="418"/>
                    </a:lnTo>
                    <a:lnTo>
                      <a:pt x="927" y="418"/>
                    </a:lnTo>
                    <a:lnTo>
                      <a:pt x="935" y="418"/>
                    </a:lnTo>
                    <a:lnTo>
                      <a:pt x="950" y="418"/>
                    </a:lnTo>
                    <a:lnTo>
                      <a:pt x="958" y="418"/>
                    </a:lnTo>
                    <a:lnTo>
                      <a:pt x="973" y="418"/>
                    </a:lnTo>
                    <a:lnTo>
                      <a:pt x="988" y="418"/>
                    </a:lnTo>
                    <a:lnTo>
                      <a:pt x="1003" y="418"/>
                    </a:lnTo>
                    <a:lnTo>
                      <a:pt x="1011" y="418"/>
                    </a:lnTo>
                    <a:lnTo>
                      <a:pt x="1018" y="418"/>
                    </a:lnTo>
                    <a:lnTo>
                      <a:pt x="1026" y="418"/>
                    </a:lnTo>
                    <a:lnTo>
                      <a:pt x="1034" y="418"/>
                    </a:lnTo>
                    <a:lnTo>
                      <a:pt x="1049" y="418"/>
                    </a:lnTo>
                    <a:lnTo>
                      <a:pt x="1064" y="427"/>
                    </a:lnTo>
                    <a:lnTo>
                      <a:pt x="1072" y="427"/>
                    </a:lnTo>
                    <a:lnTo>
                      <a:pt x="1087" y="427"/>
                    </a:lnTo>
                    <a:lnTo>
                      <a:pt x="1094" y="427"/>
                    </a:lnTo>
                    <a:lnTo>
                      <a:pt x="1110" y="427"/>
                    </a:lnTo>
                    <a:lnTo>
                      <a:pt x="1125" y="418"/>
                    </a:lnTo>
                    <a:lnTo>
                      <a:pt x="1140" y="418"/>
                    </a:lnTo>
                    <a:lnTo>
                      <a:pt x="1148" y="418"/>
                    </a:lnTo>
                    <a:lnTo>
                      <a:pt x="1155" y="418"/>
                    </a:lnTo>
                    <a:lnTo>
                      <a:pt x="1170" y="410"/>
                    </a:lnTo>
                    <a:lnTo>
                      <a:pt x="1178" y="410"/>
                    </a:lnTo>
                    <a:lnTo>
                      <a:pt x="1178" y="401"/>
                    </a:lnTo>
                    <a:lnTo>
                      <a:pt x="1186" y="401"/>
                    </a:lnTo>
                    <a:lnTo>
                      <a:pt x="1193" y="401"/>
                    </a:lnTo>
                    <a:lnTo>
                      <a:pt x="1208" y="393"/>
                    </a:lnTo>
                    <a:lnTo>
                      <a:pt x="1216" y="393"/>
                    </a:lnTo>
                    <a:lnTo>
                      <a:pt x="1216" y="384"/>
                    </a:lnTo>
                    <a:lnTo>
                      <a:pt x="1224" y="375"/>
                    </a:lnTo>
                    <a:lnTo>
                      <a:pt x="1224" y="367"/>
                    </a:lnTo>
                    <a:lnTo>
                      <a:pt x="1224" y="358"/>
                    </a:lnTo>
                    <a:lnTo>
                      <a:pt x="1224" y="350"/>
                    </a:lnTo>
                    <a:lnTo>
                      <a:pt x="1216" y="350"/>
                    </a:lnTo>
                    <a:lnTo>
                      <a:pt x="1208" y="341"/>
                    </a:lnTo>
                    <a:lnTo>
                      <a:pt x="1201" y="341"/>
                    </a:lnTo>
                    <a:lnTo>
                      <a:pt x="1193" y="333"/>
                    </a:lnTo>
                    <a:lnTo>
                      <a:pt x="1186" y="333"/>
                    </a:lnTo>
                    <a:lnTo>
                      <a:pt x="1178" y="333"/>
                    </a:lnTo>
                    <a:lnTo>
                      <a:pt x="1170" y="341"/>
                    </a:lnTo>
                    <a:lnTo>
                      <a:pt x="1163" y="341"/>
                    </a:lnTo>
                    <a:lnTo>
                      <a:pt x="1155" y="341"/>
                    </a:lnTo>
                    <a:lnTo>
                      <a:pt x="1148" y="341"/>
                    </a:lnTo>
                    <a:lnTo>
                      <a:pt x="1140" y="341"/>
                    </a:lnTo>
                    <a:lnTo>
                      <a:pt x="1132" y="350"/>
                    </a:lnTo>
                    <a:lnTo>
                      <a:pt x="1125" y="350"/>
                    </a:lnTo>
                    <a:lnTo>
                      <a:pt x="1117" y="350"/>
                    </a:lnTo>
                    <a:lnTo>
                      <a:pt x="1102" y="350"/>
                    </a:lnTo>
                    <a:lnTo>
                      <a:pt x="1102" y="341"/>
                    </a:lnTo>
                    <a:lnTo>
                      <a:pt x="1094" y="341"/>
                    </a:lnTo>
                    <a:lnTo>
                      <a:pt x="1087" y="333"/>
                    </a:lnTo>
                    <a:lnTo>
                      <a:pt x="1079" y="324"/>
                    </a:lnTo>
                    <a:lnTo>
                      <a:pt x="1079" y="316"/>
                    </a:lnTo>
                    <a:lnTo>
                      <a:pt x="1072" y="307"/>
                    </a:lnTo>
                    <a:lnTo>
                      <a:pt x="1072" y="290"/>
                    </a:lnTo>
                    <a:lnTo>
                      <a:pt x="1064" y="282"/>
                    </a:lnTo>
                    <a:lnTo>
                      <a:pt x="1056" y="282"/>
                    </a:lnTo>
                    <a:lnTo>
                      <a:pt x="1041" y="273"/>
                    </a:lnTo>
                    <a:lnTo>
                      <a:pt x="1034" y="265"/>
                    </a:lnTo>
                    <a:lnTo>
                      <a:pt x="1026" y="265"/>
                    </a:lnTo>
                    <a:lnTo>
                      <a:pt x="1018" y="256"/>
                    </a:lnTo>
                    <a:lnTo>
                      <a:pt x="1011" y="256"/>
                    </a:lnTo>
                    <a:lnTo>
                      <a:pt x="1003" y="256"/>
                    </a:lnTo>
                    <a:lnTo>
                      <a:pt x="996" y="265"/>
                    </a:lnTo>
                    <a:lnTo>
                      <a:pt x="988" y="265"/>
                    </a:lnTo>
                    <a:lnTo>
                      <a:pt x="980" y="265"/>
                    </a:lnTo>
                    <a:lnTo>
                      <a:pt x="973" y="265"/>
                    </a:lnTo>
                    <a:lnTo>
                      <a:pt x="965" y="265"/>
                    </a:lnTo>
                    <a:lnTo>
                      <a:pt x="958" y="273"/>
                    </a:lnTo>
                    <a:lnTo>
                      <a:pt x="950" y="273"/>
                    </a:lnTo>
                    <a:lnTo>
                      <a:pt x="942" y="282"/>
                    </a:lnTo>
                    <a:lnTo>
                      <a:pt x="935" y="282"/>
                    </a:lnTo>
                    <a:lnTo>
                      <a:pt x="935" y="273"/>
                    </a:lnTo>
                    <a:lnTo>
                      <a:pt x="935" y="265"/>
                    </a:lnTo>
                    <a:lnTo>
                      <a:pt x="935" y="239"/>
                    </a:lnTo>
                    <a:lnTo>
                      <a:pt x="935" y="222"/>
                    </a:lnTo>
                    <a:lnTo>
                      <a:pt x="935" y="205"/>
                    </a:lnTo>
                    <a:lnTo>
                      <a:pt x="935" y="196"/>
                    </a:lnTo>
                    <a:lnTo>
                      <a:pt x="935" y="188"/>
                    </a:lnTo>
                    <a:lnTo>
                      <a:pt x="927" y="171"/>
                    </a:lnTo>
                    <a:lnTo>
                      <a:pt x="927" y="162"/>
                    </a:lnTo>
                    <a:lnTo>
                      <a:pt x="920" y="154"/>
                    </a:lnTo>
                    <a:lnTo>
                      <a:pt x="912" y="154"/>
                    </a:lnTo>
                    <a:lnTo>
                      <a:pt x="912" y="145"/>
                    </a:lnTo>
                    <a:lnTo>
                      <a:pt x="904" y="137"/>
                    </a:lnTo>
                    <a:lnTo>
                      <a:pt x="889" y="137"/>
                    </a:lnTo>
                    <a:lnTo>
                      <a:pt x="882" y="137"/>
                    </a:lnTo>
                    <a:lnTo>
                      <a:pt x="874" y="137"/>
                    </a:lnTo>
                    <a:lnTo>
                      <a:pt x="866" y="145"/>
                    </a:lnTo>
                    <a:lnTo>
                      <a:pt x="859" y="145"/>
                    </a:lnTo>
                    <a:lnTo>
                      <a:pt x="851" y="145"/>
                    </a:lnTo>
                    <a:lnTo>
                      <a:pt x="844" y="154"/>
                    </a:lnTo>
                    <a:lnTo>
                      <a:pt x="836" y="154"/>
                    </a:lnTo>
                    <a:lnTo>
                      <a:pt x="821" y="154"/>
                    </a:lnTo>
                    <a:lnTo>
                      <a:pt x="813" y="162"/>
                    </a:lnTo>
                    <a:lnTo>
                      <a:pt x="798" y="162"/>
                    </a:lnTo>
                    <a:lnTo>
                      <a:pt x="783" y="162"/>
                    </a:lnTo>
                    <a:lnTo>
                      <a:pt x="768" y="162"/>
                    </a:lnTo>
                    <a:lnTo>
                      <a:pt x="760" y="154"/>
                    </a:lnTo>
                    <a:lnTo>
                      <a:pt x="752" y="154"/>
                    </a:lnTo>
                    <a:lnTo>
                      <a:pt x="752" y="137"/>
                    </a:lnTo>
                    <a:lnTo>
                      <a:pt x="760" y="128"/>
                    </a:lnTo>
                    <a:lnTo>
                      <a:pt x="768" y="111"/>
                    </a:lnTo>
                    <a:lnTo>
                      <a:pt x="768" y="94"/>
                    </a:lnTo>
                    <a:lnTo>
                      <a:pt x="775" y="85"/>
                    </a:lnTo>
                    <a:lnTo>
                      <a:pt x="775" y="68"/>
                    </a:lnTo>
                    <a:lnTo>
                      <a:pt x="775" y="60"/>
                    </a:lnTo>
                    <a:lnTo>
                      <a:pt x="775" y="51"/>
                    </a:lnTo>
                    <a:lnTo>
                      <a:pt x="768" y="51"/>
                    </a:lnTo>
                    <a:lnTo>
                      <a:pt x="768" y="43"/>
                    </a:lnTo>
                    <a:lnTo>
                      <a:pt x="752" y="43"/>
                    </a:lnTo>
                    <a:lnTo>
                      <a:pt x="745" y="34"/>
                    </a:lnTo>
                    <a:lnTo>
                      <a:pt x="737" y="26"/>
                    </a:lnTo>
                    <a:lnTo>
                      <a:pt x="722" y="26"/>
                    </a:lnTo>
                    <a:lnTo>
                      <a:pt x="707" y="17"/>
                    </a:lnTo>
                    <a:lnTo>
                      <a:pt x="692" y="9"/>
                    </a:lnTo>
                    <a:lnTo>
                      <a:pt x="676" y="0"/>
                    </a:lnTo>
                    <a:lnTo>
                      <a:pt x="669" y="0"/>
                    </a:lnTo>
                    <a:lnTo>
                      <a:pt x="646" y="0"/>
                    </a:lnTo>
                    <a:lnTo>
                      <a:pt x="631" y="0"/>
                    </a:lnTo>
                    <a:lnTo>
                      <a:pt x="623" y="0"/>
                    </a:lnTo>
                    <a:lnTo>
                      <a:pt x="608" y="0"/>
                    </a:lnTo>
                    <a:lnTo>
                      <a:pt x="600" y="0"/>
                    </a:lnTo>
                    <a:lnTo>
                      <a:pt x="585" y="0"/>
                    </a:lnTo>
                    <a:lnTo>
                      <a:pt x="577" y="0"/>
                    </a:lnTo>
                    <a:lnTo>
                      <a:pt x="562" y="0"/>
                    </a:lnTo>
                    <a:lnTo>
                      <a:pt x="555" y="0"/>
                    </a:lnTo>
                    <a:lnTo>
                      <a:pt x="547" y="9"/>
                    </a:lnTo>
                    <a:lnTo>
                      <a:pt x="539" y="9"/>
                    </a:lnTo>
                    <a:lnTo>
                      <a:pt x="532" y="17"/>
                    </a:lnTo>
                    <a:lnTo>
                      <a:pt x="524" y="17"/>
                    </a:lnTo>
                    <a:lnTo>
                      <a:pt x="517" y="26"/>
                    </a:lnTo>
                    <a:lnTo>
                      <a:pt x="509" y="26"/>
                    </a:lnTo>
                    <a:lnTo>
                      <a:pt x="501" y="26"/>
                    </a:lnTo>
                    <a:lnTo>
                      <a:pt x="501" y="3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51"/>
              <p:cNvSpPr>
                <a:spLocks/>
              </p:cNvSpPr>
              <p:nvPr/>
            </p:nvSpPr>
            <p:spPr bwMode="auto">
              <a:xfrm>
                <a:off x="1397" y="859"/>
                <a:ext cx="1224" cy="427"/>
              </a:xfrm>
              <a:custGeom>
                <a:avLst/>
                <a:gdLst>
                  <a:gd name="T0" fmla="*/ 479 w 1224"/>
                  <a:gd name="T1" fmla="*/ 9 h 427"/>
                  <a:gd name="T2" fmla="*/ 403 w 1224"/>
                  <a:gd name="T3" fmla="*/ 0 h 427"/>
                  <a:gd name="T4" fmla="*/ 349 w 1224"/>
                  <a:gd name="T5" fmla="*/ 34 h 427"/>
                  <a:gd name="T6" fmla="*/ 342 w 1224"/>
                  <a:gd name="T7" fmla="*/ 94 h 427"/>
                  <a:gd name="T8" fmla="*/ 349 w 1224"/>
                  <a:gd name="T9" fmla="*/ 137 h 427"/>
                  <a:gd name="T10" fmla="*/ 304 w 1224"/>
                  <a:gd name="T11" fmla="*/ 120 h 427"/>
                  <a:gd name="T12" fmla="*/ 251 w 1224"/>
                  <a:gd name="T13" fmla="*/ 111 h 427"/>
                  <a:gd name="T14" fmla="*/ 220 w 1224"/>
                  <a:gd name="T15" fmla="*/ 154 h 427"/>
                  <a:gd name="T16" fmla="*/ 213 w 1224"/>
                  <a:gd name="T17" fmla="*/ 205 h 427"/>
                  <a:gd name="T18" fmla="*/ 190 w 1224"/>
                  <a:gd name="T19" fmla="*/ 222 h 427"/>
                  <a:gd name="T20" fmla="*/ 152 w 1224"/>
                  <a:gd name="T21" fmla="*/ 265 h 427"/>
                  <a:gd name="T22" fmla="*/ 83 w 1224"/>
                  <a:gd name="T23" fmla="*/ 256 h 427"/>
                  <a:gd name="T24" fmla="*/ 30 w 1224"/>
                  <a:gd name="T25" fmla="*/ 273 h 427"/>
                  <a:gd name="T26" fmla="*/ 0 w 1224"/>
                  <a:gd name="T27" fmla="*/ 333 h 427"/>
                  <a:gd name="T28" fmla="*/ 0 w 1224"/>
                  <a:gd name="T29" fmla="*/ 393 h 427"/>
                  <a:gd name="T30" fmla="*/ 38 w 1224"/>
                  <a:gd name="T31" fmla="*/ 393 h 427"/>
                  <a:gd name="T32" fmla="*/ 83 w 1224"/>
                  <a:gd name="T33" fmla="*/ 401 h 427"/>
                  <a:gd name="T34" fmla="*/ 129 w 1224"/>
                  <a:gd name="T35" fmla="*/ 418 h 427"/>
                  <a:gd name="T36" fmla="*/ 197 w 1224"/>
                  <a:gd name="T37" fmla="*/ 418 h 427"/>
                  <a:gd name="T38" fmla="*/ 266 w 1224"/>
                  <a:gd name="T39" fmla="*/ 427 h 427"/>
                  <a:gd name="T40" fmla="*/ 365 w 1224"/>
                  <a:gd name="T41" fmla="*/ 418 h 427"/>
                  <a:gd name="T42" fmla="*/ 448 w 1224"/>
                  <a:gd name="T43" fmla="*/ 418 h 427"/>
                  <a:gd name="T44" fmla="*/ 532 w 1224"/>
                  <a:gd name="T45" fmla="*/ 418 h 427"/>
                  <a:gd name="T46" fmla="*/ 631 w 1224"/>
                  <a:gd name="T47" fmla="*/ 427 h 427"/>
                  <a:gd name="T48" fmla="*/ 768 w 1224"/>
                  <a:gd name="T49" fmla="*/ 410 h 427"/>
                  <a:gd name="T50" fmla="*/ 859 w 1224"/>
                  <a:gd name="T51" fmla="*/ 418 h 427"/>
                  <a:gd name="T52" fmla="*/ 927 w 1224"/>
                  <a:gd name="T53" fmla="*/ 418 h 427"/>
                  <a:gd name="T54" fmla="*/ 988 w 1224"/>
                  <a:gd name="T55" fmla="*/ 418 h 427"/>
                  <a:gd name="T56" fmla="*/ 1034 w 1224"/>
                  <a:gd name="T57" fmla="*/ 418 h 427"/>
                  <a:gd name="T58" fmla="*/ 1094 w 1224"/>
                  <a:gd name="T59" fmla="*/ 427 h 427"/>
                  <a:gd name="T60" fmla="*/ 1155 w 1224"/>
                  <a:gd name="T61" fmla="*/ 418 h 427"/>
                  <a:gd name="T62" fmla="*/ 1193 w 1224"/>
                  <a:gd name="T63" fmla="*/ 401 h 427"/>
                  <a:gd name="T64" fmla="*/ 1224 w 1224"/>
                  <a:gd name="T65" fmla="*/ 367 h 427"/>
                  <a:gd name="T66" fmla="*/ 1201 w 1224"/>
                  <a:gd name="T67" fmla="*/ 341 h 427"/>
                  <a:gd name="T68" fmla="*/ 1163 w 1224"/>
                  <a:gd name="T69" fmla="*/ 341 h 427"/>
                  <a:gd name="T70" fmla="*/ 1125 w 1224"/>
                  <a:gd name="T71" fmla="*/ 350 h 427"/>
                  <a:gd name="T72" fmla="*/ 1087 w 1224"/>
                  <a:gd name="T73" fmla="*/ 333 h 427"/>
                  <a:gd name="T74" fmla="*/ 1064 w 1224"/>
                  <a:gd name="T75" fmla="*/ 282 h 427"/>
                  <a:gd name="T76" fmla="*/ 1018 w 1224"/>
                  <a:gd name="T77" fmla="*/ 256 h 427"/>
                  <a:gd name="T78" fmla="*/ 980 w 1224"/>
                  <a:gd name="T79" fmla="*/ 265 h 427"/>
                  <a:gd name="T80" fmla="*/ 942 w 1224"/>
                  <a:gd name="T81" fmla="*/ 282 h 427"/>
                  <a:gd name="T82" fmla="*/ 935 w 1224"/>
                  <a:gd name="T83" fmla="*/ 222 h 427"/>
                  <a:gd name="T84" fmla="*/ 927 w 1224"/>
                  <a:gd name="T85" fmla="*/ 162 h 427"/>
                  <a:gd name="T86" fmla="*/ 889 w 1224"/>
                  <a:gd name="T87" fmla="*/ 137 h 427"/>
                  <a:gd name="T88" fmla="*/ 851 w 1224"/>
                  <a:gd name="T89" fmla="*/ 145 h 427"/>
                  <a:gd name="T90" fmla="*/ 798 w 1224"/>
                  <a:gd name="T91" fmla="*/ 162 h 427"/>
                  <a:gd name="T92" fmla="*/ 752 w 1224"/>
                  <a:gd name="T93" fmla="*/ 137 h 427"/>
                  <a:gd name="T94" fmla="*/ 775 w 1224"/>
                  <a:gd name="T95" fmla="*/ 68 h 427"/>
                  <a:gd name="T96" fmla="*/ 752 w 1224"/>
                  <a:gd name="T97" fmla="*/ 43 h 427"/>
                  <a:gd name="T98" fmla="*/ 692 w 1224"/>
                  <a:gd name="T99" fmla="*/ 9 h 427"/>
                  <a:gd name="T100" fmla="*/ 623 w 1224"/>
                  <a:gd name="T101" fmla="*/ 0 h 427"/>
                  <a:gd name="T102" fmla="*/ 562 w 1224"/>
                  <a:gd name="T103" fmla="*/ 0 h 427"/>
                  <a:gd name="T104" fmla="*/ 524 w 1224"/>
                  <a:gd name="T105" fmla="*/ 17 h 42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24"/>
                  <a:gd name="T160" fmla="*/ 0 h 427"/>
                  <a:gd name="T161" fmla="*/ 1224 w 1224"/>
                  <a:gd name="T162" fmla="*/ 427 h 42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24" h="427">
                    <a:moveTo>
                      <a:pt x="501" y="34"/>
                    </a:moveTo>
                    <a:lnTo>
                      <a:pt x="501" y="26"/>
                    </a:lnTo>
                    <a:lnTo>
                      <a:pt x="501" y="17"/>
                    </a:lnTo>
                    <a:lnTo>
                      <a:pt x="494" y="17"/>
                    </a:lnTo>
                    <a:lnTo>
                      <a:pt x="479" y="9"/>
                    </a:lnTo>
                    <a:lnTo>
                      <a:pt x="463" y="9"/>
                    </a:lnTo>
                    <a:lnTo>
                      <a:pt x="448" y="0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7" y="9"/>
                    </a:lnTo>
                    <a:lnTo>
                      <a:pt x="380" y="9"/>
                    </a:lnTo>
                    <a:lnTo>
                      <a:pt x="365" y="17"/>
                    </a:lnTo>
                    <a:lnTo>
                      <a:pt x="349" y="26"/>
                    </a:lnTo>
                    <a:lnTo>
                      <a:pt x="349" y="34"/>
                    </a:lnTo>
                    <a:lnTo>
                      <a:pt x="342" y="51"/>
                    </a:lnTo>
                    <a:lnTo>
                      <a:pt x="342" y="60"/>
                    </a:lnTo>
                    <a:lnTo>
                      <a:pt x="342" y="68"/>
                    </a:lnTo>
                    <a:lnTo>
                      <a:pt x="342" y="85"/>
                    </a:lnTo>
                    <a:lnTo>
                      <a:pt x="342" y="94"/>
                    </a:lnTo>
                    <a:lnTo>
                      <a:pt x="342" y="102"/>
                    </a:lnTo>
                    <a:lnTo>
                      <a:pt x="349" y="111"/>
                    </a:lnTo>
                    <a:lnTo>
                      <a:pt x="349" y="120"/>
                    </a:lnTo>
                    <a:lnTo>
                      <a:pt x="349" y="128"/>
                    </a:lnTo>
                    <a:lnTo>
                      <a:pt x="349" y="137"/>
                    </a:lnTo>
                    <a:lnTo>
                      <a:pt x="342" y="128"/>
                    </a:lnTo>
                    <a:lnTo>
                      <a:pt x="334" y="128"/>
                    </a:lnTo>
                    <a:lnTo>
                      <a:pt x="327" y="128"/>
                    </a:lnTo>
                    <a:lnTo>
                      <a:pt x="319" y="120"/>
                    </a:lnTo>
                    <a:lnTo>
                      <a:pt x="304" y="120"/>
                    </a:lnTo>
                    <a:lnTo>
                      <a:pt x="296" y="111"/>
                    </a:lnTo>
                    <a:lnTo>
                      <a:pt x="289" y="111"/>
                    </a:lnTo>
                    <a:lnTo>
                      <a:pt x="273" y="111"/>
                    </a:lnTo>
                    <a:lnTo>
                      <a:pt x="266" y="111"/>
                    </a:lnTo>
                    <a:lnTo>
                      <a:pt x="251" y="111"/>
                    </a:lnTo>
                    <a:lnTo>
                      <a:pt x="243" y="120"/>
                    </a:lnTo>
                    <a:lnTo>
                      <a:pt x="235" y="128"/>
                    </a:lnTo>
                    <a:lnTo>
                      <a:pt x="228" y="137"/>
                    </a:lnTo>
                    <a:lnTo>
                      <a:pt x="220" y="145"/>
                    </a:lnTo>
                    <a:lnTo>
                      <a:pt x="220" y="154"/>
                    </a:lnTo>
                    <a:lnTo>
                      <a:pt x="220" y="162"/>
                    </a:lnTo>
                    <a:lnTo>
                      <a:pt x="220" y="171"/>
                    </a:lnTo>
                    <a:lnTo>
                      <a:pt x="213" y="179"/>
                    </a:lnTo>
                    <a:lnTo>
                      <a:pt x="213" y="196"/>
                    </a:lnTo>
                    <a:lnTo>
                      <a:pt x="213" y="205"/>
                    </a:lnTo>
                    <a:lnTo>
                      <a:pt x="220" y="213"/>
                    </a:lnTo>
                    <a:lnTo>
                      <a:pt x="220" y="222"/>
                    </a:lnTo>
                    <a:lnTo>
                      <a:pt x="205" y="222"/>
                    </a:lnTo>
                    <a:lnTo>
                      <a:pt x="197" y="222"/>
                    </a:lnTo>
                    <a:lnTo>
                      <a:pt x="190" y="222"/>
                    </a:lnTo>
                    <a:lnTo>
                      <a:pt x="182" y="222"/>
                    </a:lnTo>
                    <a:lnTo>
                      <a:pt x="182" y="230"/>
                    </a:lnTo>
                    <a:lnTo>
                      <a:pt x="175" y="239"/>
                    </a:lnTo>
                    <a:lnTo>
                      <a:pt x="167" y="256"/>
                    </a:lnTo>
                    <a:lnTo>
                      <a:pt x="152" y="265"/>
                    </a:lnTo>
                    <a:lnTo>
                      <a:pt x="137" y="265"/>
                    </a:lnTo>
                    <a:lnTo>
                      <a:pt x="121" y="265"/>
                    </a:lnTo>
                    <a:lnTo>
                      <a:pt x="114" y="265"/>
                    </a:lnTo>
                    <a:lnTo>
                      <a:pt x="99" y="265"/>
                    </a:lnTo>
                    <a:lnTo>
                      <a:pt x="83" y="256"/>
                    </a:lnTo>
                    <a:lnTo>
                      <a:pt x="68" y="256"/>
                    </a:lnTo>
                    <a:lnTo>
                      <a:pt x="61" y="256"/>
                    </a:lnTo>
                    <a:lnTo>
                      <a:pt x="53" y="265"/>
                    </a:lnTo>
                    <a:lnTo>
                      <a:pt x="38" y="265"/>
                    </a:lnTo>
                    <a:lnTo>
                      <a:pt x="30" y="273"/>
                    </a:lnTo>
                    <a:lnTo>
                      <a:pt x="23" y="282"/>
                    </a:lnTo>
                    <a:lnTo>
                      <a:pt x="15" y="299"/>
                    </a:lnTo>
                    <a:lnTo>
                      <a:pt x="7" y="307"/>
                    </a:lnTo>
                    <a:lnTo>
                      <a:pt x="7" y="324"/>
                    </a:lnTo>
                    <a:lnTo>
                      <a:pt x="0" y="333"/>
                    </a:lnTo>
                    <a:lnTo>
                      <a:pt x="0" y="350"/>
                    </a:lnTo>
                    <a:lnTo>
                      <a:pt x="0" y="367"/>
                    </a:lnTo>
                    <a:lnTo>
                      <a:pt x="0" y="375"/>
                    </a:lnTo>
                    <a:lnTo>
                      <a:pt x="0" y="384"/>
                    </a:lnTo>
                    <a:lnTo>
                      <a:pt x="0" y="393"/>
                    </a:lnTo>
                    <a:lnTo>
                      <a:pt x="0" y="401"/>
                    </a:lnTo>
                    <a:lnTo>
                      <a:pt x="7" y="401"/>
                    </a:lnTo>
                    <a:lnTo>
                      <a:pt x="23" y="401"/>
                    </a:lnTo>
                    <a:lnTo>
                      <a:pt x="30" y="401"/>
                    </a:lnTo>
                    <a:lnTo>
                      <a:pt x="38" y="393"/>
                    </a:lnTo>
                    <a:lnTo>
                      <a:pt x="53" y="393"/>
                    </a:lnTo>
                    <a:lnTo>
                      <a:pt x="61" y="393"/>
                    </a:lnTo>
                    <a:lnTo>
                      <a:pt x="68" y="393"/>
                    </a:lnTo>
                    <a:lnTo>
                      <a:pt x="76" y="393"/>
                    </a:lnTo>
                    <a:lnTo>
                      <a:pt x="83" y="401"/>
                    </a:lnTo>
                    <a:lnTo>
                      <a:pt x="91" y="410"/>
                    </a:lnTo>
                    <a:lnTo>
                      <a:pt x="99" y="418"/>
                    </a:lnTo>
                    <a:lnTo>
                      <a:pt x="106" y="418"/>
                    </a:lnTo>
                    <a:lnTo>
                      <a:pt x="114" y="418"/>
                    </a:lnTo>
                    <a:lnTo>
                      <a:pt x="129" y="418"/>
                    </a:lnTo>
                    <a:lnTo>
                      <a:pt x="137" y="418"/>
                    </a:lnTo>
                    <a:lnTo>
                      <a:pt x="152" y="418"/>
                    </a:lnTo>
                    <a:lnTo>
                      <a:pt x="167" y="418"/>
                    </a:lnTo>
                    <a:lnTo>
                      <a:pt x="182" y="418"/>
                    </a:lnTo>
                    <a:lnTo>
                      <a:pt x="197" y="418"/>
                    </a:lnTo>
                    <a:lnTo>
                      <a:pt x="213" y="418"/>
                    </a:lnTo>
                    <a:lnTo>
                      <a:pt x="220" y="418"/>
                    </a:lnTo>
                    <a:lnTo>
                      <a:pt x="235" y="418"/>
                    </a:lnTo>
                    <a:lnTo>
                      <a:pt x="251" y="427"/>
                    </a:lnTo>
                    <a:lnTo>
                      <a:pt x="266" y="427"/>
                    </a:lnTo>
                    <a:lnTo>
                      <a:pt x="289" y="427"/>
                    </a:lnTo>
                    <a:lnTo>
                      <a:pt x="311" y="427"/>
                    </a:lnTo>
                    <a:lnTo>
                      <a:pt x="334" y="427"/>
                    </a:lnTo>
                    <a:lnTo>
                      <a:pt x="349" y="427"/>
                    </a:lnTo>
                    <a:lnTo>
                      <a:pt x="365" y="418"/>
                    </a:lnTo>
                    <a:lnTo>
                      <a:pt x="387" y="418"/>
                    </a:lnTo>
                    <a:lnTo>
                      <a:pt x="403" y="418"/>
                    </a:lnTo>
                    <a:lnTo>
                      <a:pt x="418" y="418"/>
                    </a:lnTo>
                    <a:lnTo>
                      <a:pt x="433" y="418"/>
                    </a:lnTo>
                    <a:lnTo>
                      <a:pt x="448" y="418"/>
                    </a:lnTo>
                    <a:lnTo>
                      <a:pt x="456" y="418"/>
                    </a:lnTo>
                    <a:lnTo>
                      <a:pt x="471" y="418"/>
                    </a:lnTo>
                    <a:lnTo>
                      <a:pt x="486" y="427"/>
                    </a:lnTo>
                    <a:lnTo>
                      <a:pt x="509" y="418"/>
                    </a:lnTo>
                    <a:lnTo>
                      <a:pt x="532" y="418"/>
                    </a:lnTo>
                    <a:lnTo>
                      <a:pt x="555" y="418"/>
                    </a:lnTo>
                    <a:lnTo>
                      <a:pt x="577" y="427"/>
                    </a:lnTo>
                    <a:lnTo>
                      <a:pt x="593" y="427"/>
                    </a:lnTo>
                    <a:lnTo>
                      <a:pt x="608" y="427"/>
                    </a:lnTo>
                    <a:lnTo>
                      <a:pt x="631" y="427"/>
                    </a:lnTo>
                    <a:lnTo>
                      <a:pt x="661" y="427"/>
                    </a:lnTo>
                    <a:lnTo>
                      <a:pt x="684" y="427"/>
                    </a:lnTo>
                    <a:lnTo>
                      <a:pt x="714" y="427"/>
                    </a:lnTo>
                    <a:lnTo>
                      <a:pt x="745" y="418"/>
                    </a:lnTo>
                    <a:lnTo>
                      <a:pt x="768" y="410"/>
                    </a:lnTo>
                    <a:lnTo>
                      <a:pt x="798" y="410"/>
                    </a:lnTo>
                    <a:lnTo>
                      <a:pt x="828" y="410"/>
                    </a:lnTo>
                    <a:lnTo>
                      <a:pt x="851" y="410"/>
                    </a:lnTo>
                    <a:lnTo>
                      <a:pt x="859" y="410"/>
                    </a:lnTo>
                    <a:lnTo>
                      <a:pt x="859" y="418"/>
                    </a:lnTo>
                    <a:lnTo>
                      <a:pt x="866" y="418"/>
                    </a:lnTo>
                    <a:lnTo>
                      <a:pt x="882" y="418"/>
                    </a:lnTo>
                    <a:lnTo>
                      <a:pt x="897" y="418"/>
                    </a:lnTo>
                    <a:lnTo>
                      <a:pt x="912" y="418"/>
                    </a:lnTo>
                    <a:lnTo>
                      <a:pt x="927" y="418"/>
                    </a:lnTo>
                    <a:lnTo>
                      <a:pt x="935" y="418"/>
                    </a:lnTo>
                    <a:lnTo>
                      <a:pt x="950" y="418"/>
                    </a:lnTo>
                    <a:lnTo>
                      <a:pt x="958" y="418"/>
                    </a:lnTo>
                    <a:lnTo>
                      <a:pt x="973" y="418"/>
                    </a:lnTo>
                    <a:lnTo>
                      <a:pt x="988" y="418"/>
                    </a:lnTo>
                    <a:lnTo>
                      <a:pt x="1003" y="418"/>
                    </a:lnTo>
                    <a:lnTo>
                      <a:pt x="1011" y="418"/>
                    </a:lnTo>
                    <a:lnTo>
                      <a:pt x="1018" y="418"/>
                    </a:lnTo>
                    <a:lnTo>
                      <a:pt x="1026" y="418"/>
                    </a:lnTo>
                    <a:lnTo>
                      <a:pt x="1034" y="418"/>
                    </a:lnTo>
                    <a:lnTo>
                      <a:pt x="1049" y="418"/>
                    </a:lnTo>
                    <a:lnTo>
                      <a:pt x="1064" y="427"/>
                    </a:lnTo>
                    <a:lnTo>
                      <a:pt x="1072" y="427"/>
                    </a:lnTo>
                    <a:lnTo>
                      <a:pt x="1087" y="427"/>
                    </a:lnTo>
                    <a:lnTo>
                      <a:pt x="1094" y="427"/>
                    </a:lnTo>
                    <a:lnTo>
                      <a:pt x="1110" y="427"/>
                    </a:lnTo>
                    <a:lnTo>
                      <a:pt x="1125" y="418"/>
                    </a:lnTo>
                    <a:lnTo>
                      <a:pt x="1140" y="418"/>
                    </a:lnTo>
                    <a:lnTo>
                      <a:pt x="1148" y="418"/>
                    </a:lnTo>
                    <a:lnTo>
                      <a:pt x="1155" y="418"/>
                    </a:lnTo>
                    <a:lnTo>
                      <a:pt x="1170" y="410"/>
                    </a:lnTo>
                    <a:lnTo>
                      <a:pt x="1178" y="410"/>
                    </a:lnTo>
                    <a:lnTo>
                      <a:pt x="1178" y="401"/>
                    </a:lnTo>
                    <a:lnTo>
                      <a:pt x="1186" y="401"/>
                    </a:lnTo>
                    <a:lnTo>
                      <a:pt x="1193" y="401"/>
                    </a:lnTo>
                    <a:lnTo>
                      <a:pt x="1208" y="393"/>
                    </a:lnTo>
                    <a:lnTo>
                      <a:pt x="1216" y="393"/>
                    </a:lnTo>
                    <a:lnTo>
                      <a:pt x="1216" y="384"/>
                    </a:lnTo>
                    <a:lnTo>
                      <a:pt x="1224" y="375"/>
                    </a:lnTo>
                    <a:lnTo>
                      <a:pt x="1224" y="367"/>
                    </a:lnTo>
                    <a:lnTo>
                      <a:pt x="1224" y="358"/>
                    </a:lnTo>
                    <a:lnTo>
                      <a:pt x="1224" y="350"/>
                    </a:lnTo>
                    <a:lnTo>
                      <a:pt x="1216" y="350"/>
                    </a:lnTo>
                    <a:lnTo>
                      <a:pt x="1208" y="341"/>
                    </a:lnTo>
                    <a:lnTo>
                      <a:pt x="1201" y="341"/>
                    </a:lnTo>
                    <a:lnTo>
                      <a:pt x="1193" y="333"/>
                    </a:lnTo>
                    <a:lnTo>
                      <a:pt x="1186" y="333"/>
                    </a:lnTo>
                    <a:lnTo>
                      <a:pt x="1178" y="333"/>
                    </a:lnTo>
                    <a:lnTo>
                      <a:pt x="1170" y="341"/>
                    </a:lnTo>
                    <a:lnTo>
                      <a:pt x="1163" y="341"/>
                    </a:lnTo>
                    <a:lnTo>
                      <a:pt x="1155" y="341"/>
                    </a:lnTo>
                    <a:lnTo>
                      <a:pt x="1148" y="341"/>
                    </a:lnTo>
                    <a:lnTo>
                      <a:pt x="1140" y="341"/>
                    </a:lnTo>
                    <a:lnTo>
                      <a:pt x="1132" y="350"/>
                    </a:lnTo>
                    <a:lnTo>
                      <a:pt x="1125" y="350"/>
                    </a:lnTo>
                    <a:lnTo>
                      <a:pt x="1117" y="350"/>
                    </a:lnTo>
                    <a:lnTo>
                      <a:pt x="1102" y="350"/>
                    </a:lnTo>
                    <a:lnTo>
                      <a:pt x="1102" y="341"/>
                    </a:lnTo>
                    <a:lnTo>
                      <a:pt x="1094" y="341"/>
                    </a:lnTo>
                    <a:lnTo>
                      <a:pt x="1087" y="333"/>
                    </a:lnTo>
                    <a:lnTo>
                      <a:pt x="1079" y="324"/>
                    </a:lnTo>
                    <a:lnTo>
                      <a:pt x="1079" y="316"/>
                    </a:lnTo>
                    <a:lnTo>
                      <a:pt x="1072" y="307"/>
                    </a:lnTo>
                    <a:lnTo>
                      <a:pt x="1072" y="290"/>
                    </a:lnTo>
                    <a:lnTo>
                      <a:pt x="1064" y="282"/>
                    </a:lnTo>
                    <a:lnTo>
                      <a:pt x="1056" y="282"/>
                    </a:lnTo>
                    <a:lnTo>
                      <a:pt x="1041" y="273"/>
                    </a:lnTo>
                    <a:lnTo>
                      <a:pt x="1034" y="265"/>
                    </a:lnTo>
                    <a:lnTo>
                      <a:pt x="1026" y="265"/>
                    </a:lnTo>
                    <a:lnTo>
                      <a:pt x="1018" y="256"/>
                    </a:lnTo>
                    <a:lnTo>
                      <a:pt x="1011" y="256"/>
                    </a:lnTo>
                    <a:lnTo>
                      <a:pt x="1003" y="256"/>
                    </a:lnTo>
                    <a:lnTo>
                      <a:pt x="996" y="265"/>
                    </a:lnTo>
                    <a:lnTo>
                      <a:pt x="988" y="265"/>
                    </a:lnTo>
                    <a:lnTo>
                      <a:pt x="980" y="265"/>
                    </a:lnTo>
                    <a:lnTo>
                      <a:pt x="973" y="265"/>
                    </a:lnTo>
                    <a:lnTo>
                      <a:pt x="965" y="265"/>
                    </a:lnTo>
                    <a:lnTo>
                      <a:pt x="958" y="273"/>
                    </a:lnTo>
                    <a:lnTo>
                      <a:pt x="950" y="273"/>
                    </a:lnTo>
                    <a:lnTo>
                      <a:pt x="942" y="282"/>
                    </a:lnTo>
                    <a:lnTo>
                      <a:pt x="935" y="282"/>
                    </a:lnTo>
                    <a:lnTo>
                      <a:pt x="935" y="273"/>
                    </a:lnTo>
                    <a:lnTo>
                      <a:pt x="935" y="265"/>
                    </a:lnTo>
                    <a:lnTo>
                      <a:pt x="935" y="239"/>
                    </a:lnTo>
                    <a:lnTo>
                      <a:pt x="935" y="222"/>
                    </a:lnTo>
                    <a:lnTo>
                      <a:pt x="935" y="205"/>
                    </a:lnTo>
                    <a:lnTo>
                      <a:pt x="935" y="196"/>
                    </a:lnTo>
                    <a:lnTo>
                      <a:pt x="935" y="188"/>
                    </a:lnTo>
                    <a:lnTo>
                      <a:pt x="927" y="171"/>
                    </a:lnTo>
                    <a:lnTo>
                      <a:pt x="927" y="162"/>
                    </a:lnTo>
                    <a:lnTo>
                      <a:pt x="920" y="154"/>
                    </a:lnTo>
                    <a:lnTo>
                      <a:pt x="912" y="154"/>
                    </a:lnTo>
                    <a:lnTo>
                      <a:pt x="912" y="145"/>
                    </a:lnTo>
                    <a:lnTo>
                      <a:pt x="904" y="137"/>
                    </a:lnTo>
                    <a:lnTo>
                      <a:pt x="889" y="137"/>
                    </a:lnTo>
                    <a:lnTo>
                      <a:pt x="882" y="137"/>
                    </a:lnTo>
                    <a:lnTo>
                      <a:pt x="874" y="137"/>
                    </a:lnTo>
                    <a:lnTo>
                      <a:pt x="866" y="145"/>
                    </a:lnTo>
                    <a:lnTo>
                      <a:pt x="859" y="145"/>
                    </a:lnTo>
                    <a:lnTo>
                      <a:pt x="851" y="145"/>
                    </a:lnTo>
                    <a:lnTo>
                      <a:pt x="844" y="154"/>
                    </a:lnTo>
                    <a:lnTo>
                      <a:pt x="836" y="154"/>
                    </a:lnTo>
                    <a:lnTo>
                      <a:pt x="821" y="154"/>
                    </a:lnTo>
                    <a:lnTo>
                      <a:pt x="813" y="162"/>
                    </a:lnTo>
                    <a:lnTo>
                      <a:pt x="798" y="162"/>
                    </a:lnTo>
                    <a:lnTo>
                      <a:pt x="783" y="162"/>
                    </a:lnTo>
                    <a:lnTo>
                      <a:pt x="768" y="162"/>
                    </a:lnTo>
                    <a:lnTo>
                      <a:pt x="760" y="154"/>
                    </a:lnTo>
                    <a:lnTo>
                      <a:pt x="752" y="154"/>
                    </a:lnTo>
                    <a:lnTo>
                      <a:pt x="752" y="137"/>
                    </a:lnTo>
                    <a:lnTo>
                      <a:pt x="760" y="128"/>
                    </a:lnTo>
                    <a:lnTo>
                      <a:pt x="768" y="111"/>
                    </a:lnTo>
                    <a:lnTo>
                      <a:pt x="768" y="94"/>
                    </a:lnTo>
                    <a:lnTo>
                      <a:pt x="775" y="85"/>
                    </a:lnTo>
                    <a:lnTo>
                      <a:pt x="775" y="68"/>
                    </a:lnTo>
                    <a:lnTo>
                      <a:pt x="775" y="60"/>
                    </a:lnTo>
                    <a:lnTo>
                      <a:pt x="775" y="51"/>
                    </a:lnTo>
                    <a:lnTo>
                      <a:pt x="768" y="51"/>
                    </a:lnTo>
                    <a:lnTo>
                      <a:pt x="768" y="43"/>
                    </a:lnTo>
                    <a:lnTo>
                      <a:pt x="752" y="43"/>
                    </a:lnTo>
                    <a:lnTo>
                      <a:pt x="745" y="34"/>
                    </a:lnTo>
                    <a:lnTo>
                      <a:pt x="737" y="26"/>
                    </a:lnTo>
                    <a:lnTo>
                      <a:pt x="722" y="26"/>
                    </a:lnTo>
                    <a:lnTo>
                      <a:pt x="707" y="17"/>
                    </a:lnTo>
                    <a:lnTo>
                      <a:pt x="692" y="9"/>
                    </a:lnTo>
                    <a:lnTo>
                      <a:pt x="676" y="0"/>
                    </a:lnTo>
                    <a:lnTo>
                      <a:pt x="669" y="0"/>
                    </a:lnTo>
                    <a:lnTo>
                      <a:pt x="646" y="0"/>
                    </a:lnTo>
                    <a:lnTo>
                      <a:pt x="631" y="0"/>
                    </a:lnTo>
                    <a:lnTo>
                      <a:pt x="623" y="0"/>
                    </a:lnTo>
                    <a:lnTo>
                      <a:pt x="608" y="0"/>
                    </a:lnTo>
                    <a:lnTo>
                      <a:pt x="600" y="0"/>
                    </a:lnTo>
                    <a:lnTo>
                      <a:pt x="585" y="0"/>
                    </a:lnTo>
                    <a:lnTo>
                      <a:pt x="577" y="0"/>
                    </a:lnTo>
                    <a:lnTo>
                      <a:pt x="562" y="0"/>
                    </a:lnTo>
                    <a:lnTo>
                      <a:pt x="555" y="0"/>
                    </a:lnTo>
                    <a:lnTo>
                      <a:pt x="547" y="9"/>
                    </a:lnTo>
                    <a:lnTo>
                      <a:pt x="539" y="9"/>
                    </a:lnTo>
                    <a:lnTo>
                      <a:pt x="532" y="17"/>
                    </a:lnTo>
                    <a:lnTo>
                      <a:pt x="524" y="17"/>
                    </a:lnTo>
                    <a:lnTo>
                      <a:pt x="517" y="26"/>
                    </a:lnTo>
                    <a:lnTo>
                      <a:pt x="509" y="26"/>
                    </a:lnTo>
                    <a:lnTo>
                      <a:pt x="501" y="26"/>
                    </a:lnTo>
                    <a:lnTo>
                      <a:pt x="501" y="3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2784475" y="1377950"/>
              <a:ext cx="217488" cy="230188"/>
              <a:chOff x="1754" y="868"/>
              <a:chExt cx="137" cy="145"/>
            </a:xfrm>
          </p:grpSpPr>
          <p:sp>
            <p:nvSpPr>
              <p:cNvPr id="734" name="Freeform 53"/>
              <p:cNvSpPr>
                <a:spLocks/>
              </p:cNvSpPr>
              <p:nvPr/>
            </p:nvSpPr>
            <p:spPr bwMode="auto">
              <a:xfrm>
                <a:off x="1754" y="868"/>
                <a:ext cx="137" cy="145"/>
              </a:xfrm>
              <a:custGeom>
                <a:avLst/>
                <a:gdLst>
                  <a:gd name="T0" fmla="*/ 122 w 137"/>
                  <a:gd name="T1" fmla="*/ 25 h 145"/>
                  <a:gd name="T2" fmla="*/ 106 w 137"/>
                  <a:gd name="T3" fmla="*/ 17 h 145"/>
                  <a:gd name="T4" fmla="*/ 99 w 137"/>
                  <a:gd name="T5" fmla="*/ 8 h 145"/>
                  <a:gd name="T6" fmla="*/ 91 w 137"/>
                  <a:gd name="T7" fmla="*/ 8 h 145"/>
                  <a:gd name="T8" fmla="*/ 76 w 137"/>
                  <a:gd name="T9" fmla="*/ 0 h 145"/>
                  <a:gd name="T10" fmla="*/ 68 w 137"/>
                  <a:gd name="T11" fmla="*/ 8 h 145"/>
                  <a:gd name="T12" fmla="*/ 61 w 137"/>
                  <a:gd name="T13" fmla="*/ 8 h 145"/>
                  <a:gd name="T14" fmla="*/ 46 w 137"/>
                  <a:gd name="T15" fmla="*/ 8 h 145"/>
                  <a:gd name="T16" fmla="*/ 38 w 137"/>
                  <a:gd name="T17" fmla="*/ 8 h 145"/>
                  <a:gd name="T18" fmla="*/ 30 w 137"/>
                  <a:gd name="T19" fmla="*/ 17 h 145"/>
                  <a:gd name="T20" fmla="*/ 23 w 137"/>
                  <a:gd name="T21" fmla="*/ 17 h 145"/>
                  <a:gd name="T22" fmla="*/ 15 w 137"/>
                  <a:gd name="T23" fmla="*/ 17 h 145"/>
                  <a:gd name="T24" fmla="*/ 15 w 137"/>
                  <a:gd name="T25" fmla="*/ 17 h 145"/>
                  <a:gd name="T26" fmla="*/ 8 w 137"/>
                  <a:gd name="T27" fmla="*/ 25 h 145"/>
                  <a:gd name="T28" fmla="*/ 0 w 137"/>
                  <a:gd name="T29" fmla="*/ 34 h 145"/>
                  <a:gd name="T30" fmla="*/ 0 w 137"/>
                  <a:gd name="T31" fmla="*/ 42 h 145"/>
                  <a:gd name="T32" fmla="*/ 0 w 137"/>
                  <a:gd name="T33" fmla="*/ 51 h 145"/>
                  <a:gd name="T34" fmla="*/ 0 w 137"/>
                  <a:gd name="T35" fmla="*/ 59 h 145"/>
                  <a:gd name="T36" fmla="*/ 0 w 137"/>
                  <a:gd name="T37" fmla="*/ 68 h 145"/>
                  <a:gd name="T38" fmla="*/ 0 w 137"/>
                  <a:gd name="T39" fmla="*/ 85 h 145"/>
                  <a:gd name="T40" fmla="*/ 8 w 137"/>
                  <a:gd name="T41" fmla="*/ 85 h 145"/>
                  <a:gd name="T42" fmla="*/ 8 w 137"/>
                  <a:gd name="T43" fmla="*/ 93 h 145"/>
                  <a:gd name="T44" fmla="*/ 15 w 137"/>
                  <a:gd name="T45" fmla="*/ 102 h 145"/>
                  <a:gd name="T46" fmla="*/ 23 w 137"/>
                  <a:gd name="T47" fmla="*/ 102 h 145"/>
                  <a:gd name="T48" fmla="*/ 30 w 137"/>
                  <a:gd name="T49" fmla="*/ 102 h 145"/>
                  <a:gd name="T50" fmla="*/ 38 w 137"/>
                  <a:gd name="T51" fmla="*/ 111 h 145"/>
                  <a:gd name="T52" fmla="*/ 38 w 137"/>
                  <a:gd name="T53" fmla="*/ 119 h 145"/>
                  <a:gd name="T54" fmla="*/ 38 w 137"/>
                  <a:gd name="T55" fmla="*/ 128 h 145"/>
                  <a:gd name="T56" fmla="*/ 46 w 137"/>
                  <a:gd name="T57" fmla="*/ 136 h 145"/>
                  <a:gd name="T58" fmla="*/ 53 w 137"/>
                  <a:gd name="T59" fmla="*/ 145 h 145"/>
                  <a:gd name="T60" fmla="*/ 61 w 137"/>
                  <a:gd name="T61" fmla="*/ 145 h 145"/>
                  <a:gd name="T62" fmla="*/ 68 w 137"/>
                  <a:gd name="T63" fmla="*/ 136 h 145"/>
                  <a:gd name="T64" fmla="*/ 76 w 137"/>
                  <a:gd name="T65" fmla="*/ 119 h 145"/>
                  <a:gd name="T66" fmla="*/ 76 w 137"/>
                  <a:gd name="T67" fmla="*/ 102 h 145"/>
                  <a:gd name="T68" fmla="*/ 68 w 137"/>
                  <a:gd name="T69" fmla="*/ 93 h 145"/>
                  <a:gd name="T70" fmla="*/ 68 w 137"/>
                  <a:gd name="T71" fmla="*/ 85 h 145"/>
                  <a:gd name="T72" fmla="*/ 61 w 137"/>
                  <a:gd name="T73" fmla="*/ 85 h 145"/>
                  <a:gd name="T74" fmla="*/ 53 w 137"/>
                  <a:gd name="T75" fmla="*/ 76 h 145"/>
                  <a:gd name="T76" fmla="*/ 53 w 137"/>
                  <a:gd name="T77" fmla="*/ 68 h 145"/>
                  <a:gd name="T78" fmla="*/ 61 w 137"/>
                  <a:gd name="T79" fmla="*/ 59 h 145"/>
                  <a:gd name="T80" fmla="*/ 61 w 137"/>
                  <a:gd name="T81" fmla="*/ 59 h 145"/>
                  <a:gd name="T82" fmla="*/ 76 w 137"/>
                  <a:gd name="T83" fmla="*/ 68 h 145"/>
                  <a:gd name="T84" fmla="*/ 84 w 137"/>
                  <a:gd name="T85" fmla="*/ 68 h 145"/>
                  <a:gd name="T86" fmla="*/ 91 w 137"/>
                  <a:gd name="T87" fmla="*/ 76 h 145"/>
                  <a:gd name="T88" fmla="*/ 99 w 137"/>
                  <a:gd name="T89" fmla="*/ 68 h 145"/>
                  <a:gd name="T90" fmla="*/ 106 w 137"/>
                  <a:gd name="T91" fmla="*/ 68 h 145"/>
                  <a:gd name="T92" fmla="*/ 114 w 137"/>
                  <a:gd name="T93" fmla="*/ 59 h 145"/>
                  <a:gd name="T94" fmla="*/ 122 w 137"/>
                  <a:gd name="T95" fmla="*/ 59 h 145"/>
                  <a:gd name="T96" fmla="*/ 129 w 137"/>
                  <a:gd name="T97" fmla="*/ 51 h 145"/>
                  <a:gd name="T98" fmla="*/ 129 w 137"/>
                  <a:gd name="T99" fmla="*/ 51 h 145"/>
                  <a:gd name="T100" fmla="*/ 137 w 137"/>
                  <a:gd name="T101" fmla="*/ 42 h 145"/>
                  <a:gd name="T102" fmla="*/ 137 w 137"/>
                  <a:gd name="T103" fmla="*/ 34 h 145"/>
                  <a:gd name="T104" fmla="*/ 129 w 137"/>
                  <a:gd name="T105" fmla="*/ 25 h 145"/>
                  <a:gd name="T106" fmla="*/ 122 w 137"/>
                  <a:gd name="T107" fmla="*/ 17 h 145"/>
                  <a:gd name="T108" fmla="*/ 122 w 137"/>
                  <a:gd name="T109" fmla="*/ 25 h 1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7"/>
                  <a:gd name="T166" fmla="*/ 0 h 145"/>
                  <a:gd name="T167" fmla="*/ 137 w 137"/>
                  <a:gd name="T168" fmla="*/ 145 h 1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7" h="145">
                    <a:moveTo>
                      <a:pt x="122" y="25"/>
                    </a:moveTo>
                    <a:lnTo>
                      <a:pt x="122" y="25"/>
                    </a:lnTo>
                    <a:lnTo>
                      <a:pt x="114" y="17"/>
                    </a:lnTo>
                    <a:lnTo>
                      <a:pt x="106" y="17"/>
                    </a:lnTo>
                    <a:lnTo>
                      <a:pt x="99" y="17"/>
                    </a:lnTo>
                    <a:lnTo>
                      <a:pt x="99" y="8"/>
                    </a:lnTo>
                    <a:lnTo>
                      <a:pt x="91" y="8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76" y="8"/>
                    </a:lnTo>
                    <a:lnTo>
                      <a:pt x="68" y="8"/>
                    </a:lnTo>
                    <a:lnTo>
                      <a:pt x="61" y="8"/>
                    </a:lnTo>
                    <a:lnTo>
                      <a:pt x="53" y="8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0" y="17"/>
                    </a:lnTo>
                    <a:lnTo>
                      <a:pt x="23" y="17"/>
                    </a:lnTo>
                    <a:lnTo>
                      <a:pt x="15" y="17"/>
                    </a:lnTo>
                    <a:lnTo>
                      <a:pt x="8" y="25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0" y="85"/>
                    </a:lnTo>
                    <a:lnTo>
                      <a:pt x="8" y="85"/>
                    </a:lnTo>
                    <a:lnTo>
                      <a:pt x="8" y="93"/>
                    </a:lnTo>
                    <a:lnTo>
                      <a:pt x="15" y="93"/>
                    </a:lnTo>
                    <a:lnTo>
                      <a:pt x="15" y="102"/>
                    </a:lnTo>
                    <a:lnTo>
                      <a:pt x="23" y="102"/>
                    </a:lnTo>
                    <a:lnTo>
                      <a:pt x="30" y="102"/>
                    </a:lnTo>
                    <a:lnTo>
                      <a:pt x="30" y="111"/>
                    </a:lnTo>
                    <a:lnTo>
                      <a:pt x="38" y="111"/>
                    </a:lnTo>
                    <a:lnTo>
                      <a:pt x="38" y="119"/>
                    </a:lnTo>
                    <a:lnTo>
                      <a:pt x="38" y="128"/>
                    </a:lnTo>
                    <a:lnTo>
                      <a:pt x="38" y="136"/>
                    </a:lnTo>
                    <a:lnTo>
                      <a:pt x="46" y="136"/>
                    </a:lnTo>
                    <a:lnTo>
                      <a:pt x="46" y="145"/>
                    </a:lnTo>
                    <a:lnTo>
                      <a:pt x="53" y="145"/>
                    </a:lnTo>
                    <a:lnTo>
                      <a:pt x="61" y="145"/>
                    </a:lnTo>
                    <a:lnTo>
                      <a:pt x="68" y="145"/>
                    </a:lnTo>
                    <a:lnTo>
                      <a:pt x="68" y="136"/>
                    </a:lnTo>
                    <a:lnTo>
                      <a:pt x="68" y="128"/>
                    </a:lnTo>
                    <a:lnTo>
                      <a:pt x="76" y="119"/>
                    </a:lnTo>
                    <a:lnTo>
                      <a:pt x="76" y="111"/>
                    </a:lnTo>
                    <a:lnTo>
                      <a:pt x="76" y="102"/>
                    </a:lnTo>
                    <a:lnTo>
                      <a:pt x="68" y="102"/>
                    </a:lnTo>
                    <a:lnTo>
                      <a:pt x="68" y="93"/>
                    </a:lnTo>
                    <a:lnTo>
                      <a:pt x="68" y="85"/>
                    </a:lnTo>
                    <a:lnTo>
                      <a:pt x="61" y="85"/>
                    </a:lnTo>
                    <a:lnTo>
                      <a:pt x="61" y="76"/>
                    </a:lnTo>
                    <a:lnTo>
                      <a:pt x="53" y="76"/>
                    </a:lnTo>
                    <a:lnTo>
                      <a:pt x="53" y="68"/>
                    </a:lnTo>
                    <a:lnTo>
                      <a:pt x="53" y="59"/>
                    </a:lnTo>
                    <a:lnTo>
                      <a:pt x="61" y="59"/>
                    </a:lnTo>
                    <a:lnTo>
                      <a:pt x="68" y="59"/>
                    </a:lnTo>
                    <a:lnTo>
                      <a:pt x="76" y="68"/>
                    </a:lnTo>
                    <a:lnTo>
                      <a:pt x="84" y="68"/>
                    </a:lnTo>
                    <a:lnTo>
                      <a:pt x="84" y="76"/>
                    </a:lnTo>
                    <a:lnTo>
                      <a:pt x="91" y="76"/>
                    </a:lnTo>
                    <a:lnTo>
                      <a:pt x="99" y="68"/>
                    </a:lnTo>
                    <a:lnTo>
                      <a:pt x="106" y="68"/>
                    </a:lnTo>
                    <a:lnTo>
                      <a:pt x="114" y="59"/>
                    </a:lnTo>
                    <a:lnTo>
                      <a:pt x="122" y="59"/>
                    </a:lnTo>
                    <a:lnTo>
                      <a:pt x="129" y="51"/>
                    </a:lnTo>
                    <a:lnTo>
                      <a:pt x="137" y="42"/>
                    </a:lnTo>
                    <a:lnTo>
                      <a:pt x="137" y="34"/>
                    </a:lnTo>
                    <a:lnTo>
                      <a:pt x="137" y="25"/>
                    </a:lnTo>
                    <a:lnTo>
                      <a:pt x="129" y="25"/>
                    </a:lnTo>
                    <a:lnTo>
                      <a:pt x="122" y="17"/>
                    </a:lnTo>
                    <a:lnTo>
                      <a:pt x="122" y="2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54"/>
              <p:cNvSpPr>
                <a:spLocks/>
              </p:cNvSpPr>
              <p:nvPr/>
            </p:nvSpPr>
            <p:spPr bwMode="auto">
              <a:xfrm>
                <a:off x="1754" y="868"/>
                <a:ext cx="137" cy="145"/>
              </a:xfrm>
              <a:custGeom>
                <a:avLst/>
                <a:gdLst>
                  <a:gd name="T0" fmla="*/ 114 w 137"/>
                  <a:gd name="T1" fmla="*/ 17 h 145"/>
                  <a:gd name="T2" fmla="*/ 99 w 137"/>
                  <a:gd name="T3" fmla="*/ 17 h 145"/>
                  <a:gd name="T4" fmla="*/ 91 w 137"/>
                  <a:gd name="T5" fmla="*/ 8 h 145"/>
                  <a:gd name="T6" fmla="*/ 76 w 137"/>
                  <a:gd name="T7" fmla="*/ 0 h 145"/>
                  <a:gd name="T8" fmla="*/ 68 w 137"/>
                  <a:gd name="T9" fmla="*/ 8 h 145"/>
                  <a:gd name="T10" fmla="*/ 53 w 137"/>
                  <a:gd name="T11" fmla="*/ 8 h 145"/>
                  <a:gd name="T12" fmla="*/ 38 w 137"/>
                  <a:gd name="T13" fmla="*/ 8 h 145"/>
                  <a:gd name="T14" fmla="*/ 23 w 137"/>
                  <a:gd name="T15" fmla="*/ 17 h 145"/>
                  <a:gd name="T16" fmla="*/ 8 w 137"/>
                  <a:gd name="T17" fmla="*/ 25 h 145"/>
                  <a:gd name="T18" fmla="*/ 0 w 137"/>
                  <a:gd name="T19" fmla="*/ 42 h 145"/>
                  <a:gd name="T20" fmla="*/ 0 w 137"/>
                  <a:gd name="T21" fmla="*/ 59 h 145"/>
                  <a:gd name="T22" fmla="*/ 0 w 137"/>
                  <a:gd name="T23" fmla="*/ 76 h 145"/>
                  <a:gd name="T24" fmla="*/ 8 w 137"/>
                  <a:gd name="T25" fmla="*/ 85 h 145"/>
                  <a:gd name="T26" fmla="*/ 15 w 137"/>
                  <a:gd name="T27" fmla="*/ 93 h 145"/>
                  <a:gd name="T28" fmla="*/ 23 w 137"/>
                  <a:gd name="T29" fmla="*/ 102 h 145"/>
                  <a:gd name="T30" fmla="*/ 30 w 137"/>
                  <a:gd name="T31" fmla="*/ 111 h 145"/>
                  <a:gd name="T32" fmla="*/ 38 w 137"/>
                  <a:gd name="T33" fmla="*/ 119 h 145"/>
                  <a:gd name="T34" fmla="*/ 38 w 137"/>
                  <a:gd name="T35" fmla="*/ 136 h 145"/>
                  <a:gd name="T36" fmla="*/ 46 w 137"/>
                  <a:gd name="T37" fmla="*/ 145 h 145"/>
                  <a:gd name="T38" fmla="*/ 61 w 137"/>
                  <a:gd name="T39" fmla="*/ 145 h 145"/>
                  <a:gd name="T40" fmla="*/ 68 w 137"/>
                  <a:gd name="T41" fmla="*/ 136 h 145"/>
                  <a:gd name="T42" fmla="*/ 76 w 137"/>
                  <a:gd name="T43" fmla="*/ 119 h 145"/>
                  <a:gd name="T44" fmla="*/ 76 w 137"/>
                  <a:gd name="T45" fmla="*/ 102 h 145"/>
                  <a:gd name="T46" fmla="*/ 68 w 137"/>
                  <a:gd name="T47" fmla="*/ 93 h 145"/>
                  <a:gd name="T48" fmla="*/ 61 w 137"/>
                  <a:gd name="T49" fmla="*/ 85 h 145"/>
                  <a:gd name="T50" fmla="*/ 53 w 137"/>
                  <a:gd name="T51" fmla="*/ 76 h 145"/>
                  <a:gd name="T52" fmla="*/ 53 w 137"/>
                  <a:gd name="T53" fmla="*/ 59 h 145"/>
                  <a:gd name="T54" fmla="*/ 68 w 137"/>
                  <a:gd name="T55" fmla="*/ 59 h 145"/>
                  <a:gd name="T56" fmla="*/ 84 w 137"/>
                  <a:gd name="T57" fmla="*/ 68 h 145"/>
                  <a:gd name="T58" fmla="*/ 91 w 137"/>
                  <a:gd name="T59" fmla="*/ 76 h 145"/>
                  <a:gd name="T60" fmla="*/ 106 w 137"/>
                  <a:gd name="T61" fmla="*/ 68 h 145"/>
                  <a:gd name="T62" fmla="*/ 122 w 137"/>
                  <a:gd name="T63" fmla="*/ 59 h 145"/>
                  <a:gd name="T64" fmla="*/ 137 w 137"/>
                  <a:gd name="T65" fmla="*/ 42 h 145"/>
                  <a:gd name="T66" fmla="*/ 137 w 137"/>
                  <a:gd name="T67" fmla="*/ 25 h 145"/>
                  <a:gd name="T68" fmla="*/ 122 w 137"/>
                  <a:gd name="T69" fmla="*/ 17 h 1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7"/>
                  <a:gd name="T106" fmla="*/ 0 h 145"/>
                  <a:gd name="T107" fmla="*/ 137 w 137"/>
                  <a:gd name="T108" fmla="*/ 145 h 1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7" h="145">
                    <a:moveTo>
                      <a:pt x="122" y="25"/>
                    </a:moveTo>
                    <a:lnTo>
                      <a:pt x="114" y="17"/>
                    </a:lnTo>
                    <a:lnTo>
                      <a:pt x="106" y="17"/>
                    </a:lnTo>
                    <a:lnTo>
                      <a:pt x="99" y="17"/>
                    </a:lnTo>
                    <a:lnTo>
                      <a:pt x="99" y="8"/>
                    </a:lnTo>
                    <a:lnTo>
                      <a:pt x="91" y="8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76" y="8"/>
                    </a:lnTo>
                    <a:lnTo>
                      <a:pt x="68" y="8"/>
                    </a:lnTo>
                    <a:lnTo>
                      <a:pt x="61" y="8"/>
                    </a:lnTo>
                    <a:lnTo>
                      <a:pt x="53" y="8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0" y="17"/>
                    </a:lnTo>
                    <a:lnTo>
                      <a:pt x="23" y="17"/>
                    </a:lnTo>
                    <a:lnTo>
                      <a:pt x="15" y="17"/>
                    </a:lnTo>
                    <a:lnTo>
                      <a:pt x="8" y="25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0" y="85"/>
                    </a:lnTo>
                    <a:lnTo>
                      <a:pt x="8" y="85"/>
                    </a:lnTo>
                    <a:lnTo>
                      <a:pt x="8" y="93"/>
                    </a:lnTo>
                    <a:lnTo>
                      <a:pt x="15" y="93"/>
                    </a:lnTo>
                    <a:lnTo>
                      <a:pt x="15" y="102"/>
                    </a:lnTo>
                    <a:lnTo>
                      <a:pt x="23" y="102"/>
                    </a:lnTo>
                    <a:lnTo>
                      <a:pt x="30" y="102"/>
                    </a:lnTo>
                    <a:lnTo>
                      <a:pt x="30" y="111"/>
                    </a:lnTo>
                    <a:lnTo>
                      <a:pt x="38" y="111"/>
                    </a:lnTo>
                    <a:lnTo>
                      <a:pt x="38" y="119"/>
                    </a:lnTo>
                    <a:lnTo>
                      <a:pt x="38" y="128"/>
                    </a:lnTo>
                    <a:lnTo>
                      <a:pt x="38" y="136"/>
                    </a:lnTo>
                    <a:lnTo>
                      <a:pt x="46" y="136"/>
                    </a:lnTo>
                    <a:lnTo>
                      <a:pt x="46" y="145"/>
                    </a:lnTo>
                    <a:lnTo>
                      <a:pt x="53" y="145"/>
                    </a:lnTo>
                    <a:lnTo>
                      <a:pt x="61" y="145"/>
                    </a:lnTo>
                    <a:lnTo>
                      <a:pt x="68" y="145"/>
                    </a:lnTo>
                    <a:lnTo>
                      <a:pt x="68" y="136"/>
                    </a:lnTo>
                    <a:lnTo>
                      <a:pt x="68" y="128"/>
                    </a:lnTo>
                    <a:lnTo>
                      <a:pt x="76" y="119"/>
                    </a:lnTo>
                    <a:lnTo>
                      <a:pt x="76" y="111"/>
                    </a:lnTo>
                    <a:lnTo>
                      <a:pt x="76" y="102"/>
                    </a:lnTo>
                    <a:lnTo>
                      <a:pt x="68" y="102"/>
                    </a:lnTo>
                    <a:lnTo>
                      <a:pt x="68" y="93"/>
                    </a:lnTo>
                    <a:lnTo>
                      <a:pt x="68" y="85"/>
                    </a:lnTo>
                    <a:lnTo>
                      <a:pt x="61" y="85"/>
                    </a:lnTo>
                    <a:lnTo>
                      <a:pt x="61" y="76"/>
                    </a:lnTo>
                    <a:lnTo>
                      <a:pt x="53" y="76"/>
                    </a:lnTo>
                    <a:lnTo>
                      <a:pt x="53" y="68"/>
                    </a:lnTo>
                    <a:lnTo>
                      <a:pt x="53" y="59"/>
                    </a:lnTo>
                    <a:lnTo>
                      <a:pt x="61" y="59"/>
                    </a:lnTo>
                    <a:lnTo>
                      <a:pt x="68" y="59"/>
                    </a:lnTo>
                    <a:lnTo>
                      <a:pt x="76" y="68"/>
                    </a:lnTo>
                    <a:lnTo>
                      <a:pt x="84" y="68"/>
                    </a:lnTo>
                    <a:lnTo>
                      <a:pt x="84" y="76"/>
                    </a:lnTo>
                    <a:lnTo>
                      <a:pt x="91" y="76"/>
                    </a:lnTo>
                    <a:lnTo>
                      <a:pt x="99" y="68"/>
                    </a:lnTo>
                    <a:lnTo>
                      <a:pt x="106" y="68"/>
                    </a:lnTo>
                    <a:lnTo>
                      <a:pt x="114" y="59"/>
                    </a:lnTo>
                    <a:lnTo>
                      <a:pt x="122" y="59"/>
                    </a:lnTo>
                    <a:lnTo>
                      <a:pt x="129" y="51"/>
                    </a:lnTo>
                    <a:lnTo>
                      <a:pt x="137" y="42"/>
                    </a:lnTo>
                    <a:lnTo>
                      <a:pt x="137" y="34"/>
                    </a:lnTo>
                    <a:lnTo>
                      <a:pt x="137" y="25"/>
                    </a:lnTo>
                    <a:lnTo>
                      <a:pt x="129" y="25"/>
                    </a:lnTo>
                    <a:lnTo>
                      <a:pt x="122" y="17"/>
                    </a:lnTo>
                    <a:lnTo>
                      <a:pt x="122" y="2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2978150" y="1336675"/>
              <a:ext cx="409575" cy="271463"/>
              <a:chOff x="1876" y="842"/>
              <a:chExt cx="258" cy="171"/>
            </a:xfrm>
          </p:grpSpPr>
          <p:sp>
            <p:nvSpPr>
              <p:cNvPr id="732" name="Freeform 56"/>
              <p:cNvSpPr>
                <a:spLocks/>
              </p:cNvSpPr>
              <p:nvPr/>
            </p:nvSpPr>
            <p:spPr bwMode="auto">
              <a:xfrm>
                <a:off x="1876" y="842"/>
                <a:ext cx="258" cy="171"/>
              </a:xfrm>
              <a:custGeom>
                <a:avLst/>
                <a:gdLst>
                  <a:gd name="T0" fmla="*/ 60 w 258"/>
                  <a:gd name="T1" fmla="*/ 17 h 171"/>
                  <a:gd name="T2" fmla="*/ 76 w 258"/>
                  <a:gd name="T3" fmla="*/ 9 h 171"/>
                  <a:gd name="T4" fmla="*/ 91 w 258"/>
                  <a:gd name="T5" fmla="*/ 9 h 171"/>
                  <a:gd name="T6" fmla="*/ 98 w 258"/>
                  <a:gd name="T7" fmla="*/ 0 h 171"/>
                  <a:gd name="T8" fmla="*/ 106 w 258"/>
                  <a:gd name="T9" fmla="*/ 0 h 171"/>
                  <a:gd name="T10" fmla="*/ 121 w 258"/>
                  <a:gd name="T11" fmla="*/ 0 h 171"/>
                  <a:gd name="T12" fmla="*/ 129 w 258"/>
                  <a:gd name="T13" fmla="*/ 9 h 171"/>
                  <a:gd name="T14" fmla="*/ 152 w 258"/>
                  <a:gd name="T15" fmla="*/ 9 h 171"/>
                  <a:gd name="T16" fmla="*/ 167 w 258"/>
                  <a:gd name="T17" fmla="*/ 9 h 171"/>
                  <a:gd name="T18" fmla="*/ 190 w 258"/>
                  <a:gd name="T19" fmla="*/ 0 h 171"/>
                  <a:gd name="T20" fmla="*/ 197 w 258"/>
                  <a:gd name="T21" fmla="*/ 0 h 171"/>
                  <a:gd name="T22" fmla="*/ 213 w 258"/>
                  <a:gd name="T23" fmla="*/ 9 h 171"/>
                  <a:gd name="T24" fmla="*/ 220 w 258"/>
                  <a:gd name="T25" fmla="*/ 17 h 171"/>
                  <a:gd name="T26" fmla="*/ 235 w 258"/>
                  <a:gd name="T27" fmla="*/ 26 h 171"/>
                  <a:gd name="T28" fmla="*/ 243 w 258"/>
                  <a:gd name="T29" fmla="*/ 34 h 171"/>
                  <a:gd name="T30" fmla="*/ 243 w 258"/>
                  <a:gd name="T31" fmla="*/ 43 h 171"/>
                  <a:gd name="T32" fmla="*/ 251 w 258"/>
                  <a:gd name="T33" fmla="*/ 51 h 171"/>
                  <a:gd name="T34" fmla="*/ 251 w 258"/>
                  <a:gd name="T35" fmla="*/ 60 h 171"/>
                  <a:gd name="T36" fmla="*/ 251 w 258"/>
                  <a:gd name="T37" fmla="*/ 68 h 171"/>
                  <a:gd name="T38" fmla="*/ 258 w 258"/>
                  <a:gd name="T39" fmla="*/ 85 h 171"/>
                  <a:gd name="T40" fmla="*/ 258 w 258"/>
                  <a:gd name="T41" fmla="*/ 102 h 171"/>
                  <a:gd name="T42" fmla="*/ 251 w 258"/>
                  <a:gd name="T43" fmla="*/ 119 h 171"/>
                  <a:gd name="T44" fmla="*/ 243 w 258"/>
                  <a:gd name="T45" fmla="*/ 128 h 171"/>
                  <a:gd name="T46" fmla="*/ 235 w 258"/>
                  <a:gd name="T47" fmla="*/ 145 h 171"/>
                  <a:gd name="T48" fmla="*/ 228 w 258"/>
                  <a:gd name="T49" fmla="*/ 145 h 171"/>
                  <a:gd name="T50" fmla="*/ 205 w 258"/>
                  <a:gd name="T51" fmla="*/ 137 h 171"/>
                  <a:gd name="T52" fmla="*/ 197 w 258"/>
                  <a:gd name="T53" fmla="*/ 137 h 171"/>
                  <a:gd name="T54" fmla="*/ 190 w 258"/>
                  <a:gd name="T55" fmla="*/ 128 h 171"/>
                  <a:gd name="T56" fmla="*/ 190 w 258"/>
                  <a:gd name="T57" fmla="*/ 119 h 171"/>
                  <a:gd name="T58" fmla="*/ 182 w 258"/>
                  <a:gd name="T59" fmla="*/ 119 h 171"/>
                  <a:gd name="T60" fmla="*/ 175 w 258"/>
                  <a:gd name="T61" fmla="*/ 111 h 171"/>
                  <a:gd name="T62" fmla="*/ 159 w 258"/>
                  <a:gd name="T63" fmla="*/ 111 h 171"/>
                  <a:gd name="T64" fmla="*/ 159 w 258"/>
                  <a:gd name="T65" fmla="*/ 119 h 171"/>
                  <a:gd name="T66" fmla="*/ 152 w 258"/>
                  <a:gd name="T67" fmla="*/ 128 h 171"/>
                  <a:gd name="T68" fmla="*/ 136 w 258"/>
                  <a:gd name="T69" fmla="*/ 137 h 171"/>
                  <a:gd name="T70" fmla="*/ 121 w 258"/>
                  <a:gd name="T71" fmla="*/ 145 h 171"/>
                  <a:gd name="T72" fmla="*/ 114 w 258"/>
                  <a:gd name="T73" fmla="*/ 162 h 171"/>
                  <a:gd name="T74" fmla="*/ 98 w 258"/>
                  <a:gd name="T75" fmla="*/ 171 h 171"/>
                  <a:gd name="T76" fmla="*/ 83 w 258"/>
                  <a:gd name="T77" fmla="*/ 171 h 171"/>
                  <a:gd name="T78" fmla="*/ 60 w 258"/>
                  <a:gd name="T79" fmla="*/ 171 h 171"/>
                  <a:gd name="T80" fmla="*/ 45 w 258"/>
                  <a:gd name="T81" fmla="*/ 171 h 171"/>
                  <a:gd name="T82" fmla="*/ 38 w 258"/>
                  <a:gd name="T83" fmla="*/ 162 h 171"/>
                  <a:gd name="T84" fmla="*/ 22 w 258"/>
                  <a:gd name="T85" fmla="*/ 162 h 171"/>
                  <a:gd name="T86" fmla="*/ 7 w 258"/>
                  <a:gd name="T87" fmla="*/ 145 h 171"/>
                  <a:gd name="T88" fmla="*/ 0 w 258"/>
                  <a:gd name="T89" fmla="*/ 128 h 171"/>
                  <a:gd name="T90" fmla="*/ 0 w 258"/>
                  <a:gd name="T91" fmla="*/ 111 h 171"/>
                  <a:gd name="T92" fmla="*/ 7 w 258"/>
                  <a:gd name="T93" fmla="*/ 94 h 171"/>
                  <a:gd name="T94" fmla="*/ 15 w 258"/>
                  <a:gd name="T95" fmla="*/ 85 h 171"/>
                  <a:gd name="T96" fmla="*/ 22 w 258"/>
                  <a:gd name="T97" fmla="*/ 77 h 171"/>
                  <a:gd name="T98" fmla="*/ 38 w 258"/>
                  <a:gd name="T99" fmla="*/ 60 h 171"/>
                  <a:gd name="T100" fmla="*/ 45 w 258"/>
                  <a:gd name="T101" fmla="*/ 51 h 171"/>
                  <a:gd name="T102" fmla="*/ 53 w 258"/>
                  <a:gd name="T103" fmla="*/ 43 h 171"/>
                  <a:gd name="T104" fmla="*/ 53 w 258"/>
                  <a:gd name="T105" fmla="*/ 34 h 171"/>
                  <a:gd name="T106" fmla="*/ 60 w 258"/>
                  <a:gd name="T107" fmla="*/ 34 h 171"/>
                  <a:gd name="T108" fmla="*/ 68 w 258"/>
                  <a:gd name="T109" fmla="*/ 26 h 171"/>
                  <a:gd name="T110" fmla="*/ 60 w 258"/>
                  <a:gd name="T111" fmla="*/ 17 h 17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8"/>
                  <a:gd name="T169" fmla="*/ 0 h 171"/>
                  <a:gd name="T170" fmla="*/ 258 w 258"/>
                  <a:gd name="T171" fmla="*/ 171 h 17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8" h="171">
                    <a:moveTo>
                      <a:pt x="60" y="17"/>
                    </a:moveTo>
                    <a:lnTo>
                      <a:pt x="60" y="17"/>
                    </a:lnTo>
                    <a:lnTo>
                      <a:pt x="68" y="17"/>
                    </a:lnTo>
                    <a:lnTo>
                      <a:pt x="76" y="9"/>
                    </a:lnTo>
                    <a:lnTo>
                      <a:pt x="83" y="9"/>
                    </a:lnTo>
                    <a:lnTo>
                      <a:pt x="91" y="9"/>
                    </a:lnTo>
                    <a:lnTo>
                      <a:pt x="98" y="0"/>
                    </a:lnTo>
                    <a:lnTo>
                      <a:pt x="106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44" y="9"/>
                    </a:lnTo>
                    <a:lnTo>
                      <a:pt x="152" y="9"/>
                    </a:lnTo>
                    <a:lnTo>
                      <a:pt x="159" y="9"/>
                    </a:lnTo>
                    <a:lnTo>
                      <a:pt x="167" y="9"/>
                    </a:lnTo>
                    <a:lnTo>
                      <a:pt x="182" y="9"/>
                    </a:lnTo>
                    <a:lnTo>
                      <a:pt x="190" y="0"/>
                    </a:lnTo>
                    <a:lnTo>
                      <a:pt x="197" y="0"/>
                    </a:lnTo>
                    <a:lnTo>
                      <a:pt x="205" y="9"/>
                    </a:lnTo>
                    <a:lnTo>
                      <a:pt x="213" y="9"/>
                    </a:lnTo>
                    <a:lnTo>
                      <a:pt x="220" y="17"/>
                    </a:lnTo>
                    <a:lnTo>
                      <a:pt x="228" y="26"/>
                    </a:lnTo>
                    <a:lnTo>
                      <a:pt x="235" y="26"/>
                    </a:lnTo>
                    <a:lnTo>
                      <a:pt x="235" y="34"/>
                    </a:lnTo>
                    <a:lnTo>
                      <a:pt x="243" y="34"/>
                    </a:lnTo>
                    <a:lnTo>
                      <a:pt x="243" y="43"/>
                    </a:lnTo>
                    <a:lnTo>
                      <a:pt x="251" y="43"/>
                    </a:lnTo>
                    <a:lnTo>
                      <a:pt x="251" y="51"/>
                    </a:lnTo>
                    <a:lnTo>
                      <a:pt x="251" y="60"/>
                    </a:lnTo>
                    <a:lnTo>
                      <a:pt x="251" y="68"/>
                    </a:lnTo>
                    <a:lnTo>
                      <a:pt x="258" y="77"/>
                    </a:lnTo>
                    <a:lnTo>
                      <a:pt x="258" y="85"/>
                    </a:lnTo>
                    <a:lnTo>
                      <a:pt x="258" y="102"/>
                    </a:lnTo>
                    <a:lnTo>
                      <a:pt x="258" y="111"/>
                    </a:lnTo>
                    <a:lnTo>
                      <a:pt x="251" y="119"/>
                    </a:lnTo>
                    <a:lnTo>
                      <a:pt x="251" y="128"/>
                    </a:lnTo>
                    <a:lnTo>
                      <a:pt x="243" y="128"/>
                    </a:lnTo>
                    <a:lnTo>
                      <a:pt x="243" y="137"/>
                    </a:lnTo>
                    <a:lnTo>
                      <a:pt x="235" y="145"/>
                    </a:lnTo>
                    <a:lnTo>
                      <a:pt x="228" y="145"/>
                    </a:lnTo>
                    <a:lnTo>
                      <a:pt x="220" y="145"/>
                    </a:lnTo>
                    <a:lnTo>
                      <a:pt x="205" y="137"/>
                    </a:lnTo>
                    <a:lnTo>
                      <a:pt x="197" y="137"/>
                    </a:lnTo>
                    <a:lnTo>
                      <a:pt x="190" y="128"/>
                    </a:lnTo>
                    <a:lnTo>
                      <a:pt x="190" y="119"/>
                    </a:lnTo>
                    <a:lnTo>
                      <a:pt x="182" y="119"/>
                    </a:lnTo>
                    <a:lnTo>
                      <a:pt x="175" y="111"/>
                    </a:lnTo>
                    <a:lnTo>
                      <a:pt x="167" y="111"/>
                    </a:lnTo>
                    <a:lnTo>
                      <a:pt x="159" y="111"/>
                    </a:lnTo>
                    <a:lnTo>
                      <a:pt x="159" y="119"/>
                    </a:lnTo>
                    <a:lnTo>
                      <a:pt x="152" y="119"/>
                    </a:lnTo>
                    <a:lnTo>
                      <a:pt x="152" y="128"/>
                    </a:lnTo>
                    <a:lnTo>
                      <a:pt x="144" y="128"/>
                    </a:lnTo>
                    <a:lnTo>
                      <a:pt x="136" y="137"/>
                    </a:lnTo>
                    <a:lnTo>
                      <a:pt x="129" y="145"/>
                    </a:lnTo>
                    <a:lnTo>
                      <a:pt x="121" y="145"/>
                    </a:lnTo>
                    <a:lnTo>
                      <a:pt x="121" y="154"/>
                    </a:lnTo>
                    <a:lnTo>
                      <a:pt x="114" y="162"/>
                    </a:lnTo>
                    <a:lnTo>
                      <a:pt x="106" y="162"/>
                    </a:lnTo>
                    <a:lnTo>
                      <a:pt x="98" y="171"/>
                    </a:lnTo>
                    <a:lnTo>
                      <a:pt x="91" y="171"/>
                    </a:lnTo>
                    <a:lnTo>
                      <a:pt x="83" y="171"/>
                    </a:lnTo>
                    <a:lnTo>
                      <a:pt x="68" y="171"/>
                    </a:lnTo>
                    <a:lnTo>
                      <a:pt x="60" y="171"/>
                    </a:lnTo>
                    <a:lnTo>
                      <a:pt x="53" y="171"/>
                    </a:lnTo>
                    <a:lnTo>
                      <a:pt x="45" y="171"/>
                    </a:lnTo>
                    <a:lnTo>
                      <a:pt x="38" y="162"/>
                    </a:lnTo>
                    <a:lnTo>
                      <a:pt x="30" y="162"/>
                    </a:lnTo>
                    <a:lnTo>
                      <a:pt x="22" y="162"/>
                    </a:lnTo>
                    <a:lnTo>
                      <a:pt x="15" y="154"/>
                    </a:lnTo>
                    <a:lnTo>
                      <a:pt x="7" y="145"/>
                    </a:lnTo>
                    <a:lnTo>
                      <a:pt x="7" y="137"/>
                    </a:lnTo>
                    <a:lnTo>
                      <a:pt x="0" y="128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7" y="102"/>
                    </a:lnTo>
                    <a:lnTo>
                      <a:pt x="7" y="94"/>
                    </a:lnTo>
                    <a:lnTo>
                      <a:pt x="15" y="85"/>
                    </a:lnTo>
                    <a:lnTo>
                      <a:pt x="22" y="85"/>
                    </a:lnTo>
                    <a:lnTo>
                      <a:pt x="22" y="77"/>
                    </a:lnTo>
                    <a:lnTo>
                      <a:pt x="30" y="68"/>
                    </a:lnTo>
                    <a:lnTo>
                      <a:pt x="38" y="60"/>
                    </a:lnTo>
                    <a:lnTo>
                      <a:pt x="45" y="51"/>
                    </a:lnTo>
                    <a:lnTo>
                      <a:pt x="53" y="43"/>
                    </a:lnTo>
                    <a:lnTo>
                      <a:pt x="53" y="34"/>
                    </a:lnTo>
                    <a:lnTo>
                      <a:pt x="60" y="34"/>
                    </a:lnTo>
                    <a:lnTo>
                      <a:pt x="68" y="34"/>
                    </a:lnTo>
                    <a:lnTo>
                      <a:pt x="68" y="26"/>
                    </a:lnTo>
                    <a:lnTo>
                      <a:pt x="60" y="17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57"/>
              <p:cNvSpPr>
                <a:spLocks/>
              </p:cNvSpPr>
              <p:nvPr/>
            </p:nvSpPr>
            <p:spPr bwMode="auto">
              <a:xfrm>
                <a:off x="1876" y="842"/>
                <a:ext cx="258" cy="171"/>
              </a:xfrm>
              <a:custGeom>
                <a:avLst/>
                <a:gdLst>
                  <a:gd name="T0" fmla="*/ 68 w 258"/>
                  <a:gd name="T1" fmla="*/ 17 h 171"/>
                  <a:gd name="T2" fmla="*/ 83 w 258"/>
                  <a:gd name="T3" fmla="*/ 9 h 171"/>
                  <a:gd name="T4" fmla="*/ 98 w 258"/>
                  <a:gd name="T5" fmla="*/ 0 h 171"/>
                  <a:gd name="T6" fmla="*/ 114 w 258"/>
                  <a:gd name="T7" fmla="*/ 0 h 171"/>
                  <a:gd name="T8" fmla="*/ 121 w 258"/>
                  <a:gd name="T9" fmla="*/ 9 h 171"/>
                  <a:gd name="T10" fmla="*/ 144 w 258"/>
                  <a:gd name="T11" fmla="*/ 9 h 171"/>
                  <a:gd name="T12" fmla="*/ 159 w 258"/>
                  <a:gd name="T13" fmla="*/ 9 h 171"/>
                  <a:gd name="T14" fmla="*/ 182 w 258"/>
                  <a:gd name="T15" fmla="*/ 9 h 171"/>
                  <a:gd name="T16" fmla="*/ 197 w 258"/>
                  <a:gd name="T17" fmla="*/ 0 h 171"/>
                  <a:gd name="T18" fmla="*/ 213 w 258"/>
                  <a:gd name="T19" fmla="*/ 9 h 171"/>
                  <a:gd name="T20" fmla="*/ 228 w 258"/>
                  <a:gd name="T21" fmla="*/ 26 h 171"/>
                  <a:gd name="T22" fmla="*/ 235 w 258"/>
                  <a:gd name="T23" fmla="*/ 34 h 171"/>
                  <a:gd name="T24" fmla="*/ 243 w 258"/>
                  <a:gd name="T25" fmla="*/ 43 h 171"/>
                  <a:gd name="T26" fmla="*/ 251 w 258"/>
                  <a:gd name="T27" fmla="*/ 51 h 171"/>
                  <a:gd name="T28" fmla="*/ 251 w 258"/>
                  <a:gd name="T29" fmla="*/ 68 h 171"/>
                  <a:gd name="T30" fmla="*/ 258 w 258"/>
                  <a:gd name="T31" fmla="*/ 85 h 171"/>
                  <a:gd name="T32" fmla="*/ 258 w 258"/>
                  <a:gd name="T33" fmla="*/ 111 h 171"/>
                  <a:gd name="T34" fmla="*/ 251 w 258"/>
                  <a:gd name="T35" fmla="*/ 128 h 171"/>
                  <a:gd name="T36" fmla="*/ 243 w 258"/>
                  <a:gd name="T37" fmla="*/ 137 h 171"/>
                  <a:gd name="T38" fmla="*/ 228 w 258"/>
                  <a:gd name="T39" fmla="*/ 145 h 171"/>
                  <a:gd name="T40" fmla="*/ 205 w 258"/>
                  <a:gd name="T41" fmla="*/ 137 h 171"/>
                  <a:gd name="T42" fmla="*/ 190 w 258"/>
                  <a:gd name="T43" fmla="*/ 128 h 171"/>
                  <a:gd name="T44" fmla="*/ 182 w 258"/>
                  <a:gd name="T45" fmla="*/ 119 h 171"/>
                  <a:gd name="T46" fmla="*/ 167 w 258"/>
                  <a:gd name="T47" fmla="*/ 111 h 171"/>
                  <a:gd name="T48" fmla="*/ 159 w 258"/>
                  <a:gd name="T49" fmla="*/ 119 h 171"/>
                  <a:gd name="T50" fmla="*/ 152 w 258"/>
                  <a:gd name="T51" fmla="*/ 128 h 171"/>
                  <a:gd name="T52" fmla="*/ 136 w 258"/>
                  <a:gd name="T53" fmla="*/ 137 h 171"/>
                  <a:gd name="T54" fmla="*/ 121 w 258"/>
                  <a:gd name="T55" fmla="*/ 145 h 171"/>
                  <a:gd name="T56" fmla="*/ 114 w 258"/>
                  <a:gd name="T57" fmla="*/ 162 h 171"/>
                  <a:gd name="T58" fmla="*/ 98 w 258"/>
                  <a:gd name="T59" fmla="*/ 171 h 171"/>
                  <a:gd name="T60" fmla="*/ 83 w 258"/>
                  <a:gd name="T61" fmla="*/ 171 h 171"/>
                  <a:gd name="T62" fmla="*/ 60 w 258"/>
                  <a:gd name="T63" fmla="*/ 171 h 171"/>
                  <a:gd name="T64" fmla="*/ 45 w 258"/>
                  <a:gd name="T65" fmla="*/ 171 h 171"/>
                  <a:gd name="T66" fmla="*/ 30 w 258"/>
                  <a:gd name="T67" fmla="*/ 162 h 171"/>
                  <a:gd name="T68" fmla="*/ 15 w 258"/>
                  <a:gd name="T69" fmla="*/ 154 h 171"/>
                  <a:gd name="T70" fmla="*/ 7 w 258"/>
                  <a:gd name="T71" fmla="*/ 137 h 171"/>
                  <a:gd name="T72" fmla="*/ 0 w 258"/>
                  <a:gd name="T73" fmla="*/ 119 h 171"/>
                  <a:gd name="T74" fmla="*/ 7 w 258"/>
                  <a:gd name="T75" fmla="*/ 102 h 171"/>
                  <a:gd name="T76" fmla="*/ 15 w 258"/>
                  <a:gd name="T77" fmla="*/ 85 h 171"/>
                  <a:gd name="T78" fmla="*/ 22 w 258"/>
                  <a:gd name="T79" fmla="*/ 77 h 171"/>
                  <a:gd name="T80" fmla="*/ 38 w 258"/>
                  <a:gd name="T81" fmla="*/ 60 h 171"/>
                  <a:gd name="T82" fmla="*/ 53 w 258"/>
                  <a:gd name="T83" fmla="*/ 43 h 171"/>
                  <a:gd name="T84" fmla="*/ 60 w 258"/>
                  <a:gd name="T85" fmla="*/ 34 h 171"/>
                  <a:gd name="T86" fmla="*/ 68 w 258"/>
                  <a:gd name="T87" fmla="*/ 26 h 1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8"/>
                  <a:gd name="T133" fmla="*/ 0 h 171"/>
                  <a:gd name="T134" fmla="*/ 258 w 258"/>
                  <a:gd name="T135" fmla="*/ 171 h 1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8" h="171">
                    <a:moveTo>
                      <a:pt x="60" y="17"/>
                    </a:moveTo>
                    <a:lnTo>
                      <a:pt x="68" y="17"/>
                    </a:lnTo>
                    <a:lnTo>
                      <a:pt x="76" y="9"/>
                    </a:lnTo>
                    <a:lnTo>
                      <a:pt x="83" y="9"/>
                    </a:lnTo>
                    <a:lnTo>
                      <a:pt x="91" y="9"/>
                    </a:lnTo>
                    <a:lnTo>
                      <a:pt x="98" y="0"/>
                    </a:lnTo>
                    <a:lnTo>
                      <a:pt x="106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44" y="9"/>
                    </a:lnTo>
                    <a:lnTo>
                      <a:pt x="152" y="9"/>
                    </a:lnTo>
                    <a:lnTo>
                      <a:pt x="159" y="9"/>
                    </a:lnTo>
                    <a:lnTo>
                      <a:pt x="167" y="9"/>
                    </a:lnTo>
                    <a:lnTo>
                      <a:pt x="182" y="9"/>
                    </a:lnTo>
                    <a:lnTo>
                      <a:pt x="190" y="0"/>
                    </a:lnTo>
                    <a:lnTo>
                      <a:pt x="197" y="0"/>
                    </a:lnTo>
                    <a:lnTo>
                      <a:pt x="205" y="9"/>
                    </a:lnTo>
                    <a:lnTo>
                      <a:pt x="213" y="9"/>
                    </a:lnTo>
                    <a:lnTo>
                      <a:pt x="220" y="17"/>
                    </a:lnTo>
                    <a:lnTo>
                      <a:pt x="228" y="26"/>
                    </a:lnTo>
                    <a:lnTo>
                      <a:pt x="235" y="26"/>
                    </a:lnTo>
                    <a:lnTo>
                      <a:pt x="235" y="34"/>
                    </a:lnTo>
                    <a:lnTo>
                      <a:pt x="243" y="34"/>
                    </a:lnTo>
                    <a:lnTo>
                      <a:pt x="243" y="43"/>
                    </a:lnTo>
                    <a:lnTo>
                      <a:pt x="251" y="43"/>
                    </a:lnTo>
                    <a:lnTo>
                      <a:pt x="251" y="51"/>
                    </a:lnTo>
                    <a:lnTo>
                      <a:pt x="251" y="60"/>
                    </a:lnTo>
                    <a:lnTo>
                      <a:pt x="251" y="68"/>
                    </a:lnTo>
                    <a:lnTo>
                      <a:pt x="258" y="77"/>
                    </a:lnTo>
                    <a:lnTo>
                      <a:pt x="258" y="85"/>
                    </a:lnTo>
                    <a:lnTo>
                      <a:pt x="258" y="102"/>
                    </a:lnTo>
                    <a:lnTo>
                      <a:pt x="258" y="111"/>
                    </a:lnTo>
                    <a:lnTo>
                      <a:pt x="251" y="119"/>
                    </a:lnTo>
                    <a:lnTo>
                      <a:pt x="251" y="128"/>
                    </a:lnTo>
                    <a:lnTo>
                      <a:pt x="243" y="128"/>
                    </a:lnTo>
                    <a:lnTo>
                      <a:pt x="243" y="137"/>
                    </a:lnTo>
                    <a:lnTo>
                      <a:pt x="235" y="145"/>
                    </a:lnTo>
                    <a:lnTo>
                      <a:pt x="228" y="145"/>
                    </a:lnTo>
                    <a:lnTo>
                      <a:pt x="220" y="145"/>
                    </a:lnTo>
                    <a:lnTo>
                      <a:pt x="205" y="137"/>
                    </a:lnTo>
                    <a:lnTo>
                      <a:pt x="197" y="137"/>
                    </a:lnTo>
                    <a:lnTo>
                      <a:pt x="190" y="128"/>
                    </a:lnTo>
                    <a:lnTo>
                      <a:pt x="190" y="119"/>
                    </a:lnTo>
                    <a:lnTo>
                      <a:pt x="182" y="119"/>
                    </a:lnTo>
                    <a:lnTo>
                      <a:pt x="175" y="111"/>
                    </a:lnTo>
                    <a:lnTo>
                      <a:pt x="167" y="111"/>
                    </a:lnTo>
                    <a:lnTo>
                      <a:pt x="159" y="111"/>
                    </a:lnTo>
                    <a:lnTo>
                      <a:pt x="159" y="119"/>
                    </a:lnTo>
                    <a:lnTo>
                      <a:pt x="152" y="119"/>
                    </a:lnTo>
                    <a:lnTo>
                      <a:pt x="152" y="128"/>
                    </a:lnTo>
                    <a:lnTo>
                      <a:pt x="144" y="128"/>
                    </a:lnTo>
                    <a:lnTo>
                      <a:pt x="136" y="137"/>
                    </a:lnTo>
                    <a:lnTo>
                      <a:pt x="129" y="145"/>
                    </a:lnTo>
                    <a:lnTo>
                      <a:pt x="121" y="145"/>
                    </a:lnTo>
                    <a:lnTo>
                      <a:pt x="121" y="154"/>
                    </a:lnTo>
                    <a:lnTo>
                      <a:pt x="114" y="162"/>
                    </a:lnTo>
                    <a:lnTo>
                      <a:pt x="106" y="162"/>
                    </a:lnTo>
                    <a:lnTo>
                      <a:pt x="98" y="171"/>
                    </a:lnTo>
                    <a:lnTo>
                      <a:pt x="91" y="171"/>
                    </a:lnTo>
                    <a:lnTo>
                      <a:pt x="83" y="171"/>
                    </a:lnTo>
                    <a:lnTo>
                      <a:pt x="68" y="171"/>
                    </a:lnTo>
                    <a:lnTo>
                      <a:pt x="60" y="171"/>
                    </a:lnTo>
                    <a:lnTo>
                      <a:pt x="53" y="171"/>
                    </a:lnTo>
                    <a:lnTo>
                      <a:pt x="45" y="171"/>
                    </a:lnTo>
                    <a:lnTo>
                      <a:pt x="38" y="162"/>
                    </a:lnTo>
                    <a:lnTo>
                      <a:pt x="30" y="162"/>
                    </a:lnTo>
                    <a:lnTo>
                      <a:pt x="22" y="162"/>
                    </a:lnTo>
                    <a:lnTo>
                      <a:pt x="15" y="154"/>
                    </a:lnTo>
                    <a:lnTo>
                      <a:pt x="7" y="145"/>
                    </a:lnTo>
                    <a:lnTo>
                      <a:pt x="7" y="137"/>
                    </a:lnTo>
                    <a:lnTo>
                      <a:pt x="0" y="128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7" y="102"/>
                    </a:lnTo>
                    <a:lnTo>
                      <a:pt x="7" y="94"/>
                    </a:lnTo>
                    <a:lnTo>
                      <a:pt x="15" y="85"/>
                    </a:lnTo>
                    <a:lnTo>
                      <a:pt x="22" y="85"/>
                    </a:lnTo>
                    <a:lnTo>
                      <a:pt x="22" y="77"/>
                    </a:lnTo>
                    <a:lnTo>
                      <a:pt x="30" y="68"/>
                    </a:lnTo>
                    <a:lnTo>
                      <a:pt x="38" y="60"/>
                    </a:lnTo>
                    <a:lnTo>
                      <a:pt x="45" y="51"/>
                    </a:lnTo>
                    <a:lnTo>
                      <a:pt x="53" y="43"/>
                    </a:lnTo>
                    <a:lnTo>
                      <a:pt x="53" y="34"/>
                    </a:lnTo>
                    <a:lnTo>
                      <a:pt x="60" y="34"/>
                    </a:lnTo>
                    <a:lnTo>
                      <a:pt x="68" y="34"/>
                    </a:lnTo>
                    <a:lnTo>
                      <a:pt x="68" y="26"/>
                    </a:lnTo>
                    <a:lnTo>
                      <a:pt x="60" y="17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2495550" y="1728788"/>
              <a:ext cx="228600" cy="122237"/>
              <a:chOff x="1572" y="1089"/>
              <a:chExt cx="144" cy="77"/>
            </a:xfrm>
          </p:grpSpPr>
          <p:sp>
            <p:nvSpPr>
              <p:cNvPr id="730" name="Freeform 59"/>
              <p:cNvSpPr>
                <a:spLocks/>
              </p:cNvSpPr>
              <p:nvPr/>
            </p:nvSpPr>
            <p:spPr bwMode="auto">
              <a:xfrm>
                <a:off x="1572" y="1089"/>
                <a:ext cx="144" cy="77"/>
              </a:xfrm>
              <a:custGeom>
                <a:avLst/>
                <a:gdLst>
                  <a:gd name="T0" fmla="*/ 68 w 144"/>
                  <a:gd name="T1" fmla="*/ 9 h 77"/>
                  <a:gd name="T2" fmla="*/ 60 w 144"/>
                  <a:gd name="T3" fmla="*/ 0 h 77"/>
                  <a:gd name="T4" fmla="*/ 53 w 144"/>
                  <a:gd name="T5" fmla="*/ 0 h 77"/>
                  <a:gd name="T6" fmla="*/ 38 w 144"/>
                  <a:gd name="T7" fmla="*/ 0 h 77"/>
                  <a:gd name="T8" fmla="*/ 30 w 144"/>
                  <a:gd name="T9" fmla="*/ 0 h 77"/>
                  <a:gd name="T10" fmla="*/ 22 w 144"/>
                  <a:gd name="T11" fmla="*/ 9 h 77"/>
                  <a:gd name="T12" fmla="*/ 7 w 144"/>
                  <a:gd name="T13" fmla="*/ 9 h 77"/>
                  <a:gd name="T14" fmla="*/ 7 w 144"/>
                  <a:gd name="T15" fmla="*/ 9 h 77"/>
                  <a:gd name="T16" fmla="*/ 0 w 144"/>
                  <a:gd name="T17" fmla="*/ 17 h 77"/>
                  <a:gd name="T18" fmla="*/ 0 w 144"/>
                  <a:gd name="T19" fmla="*/ 26 h 77"/>
                  <a:gd name="T20" fmla="*/ 0 w 144"/>
                  <a:gd name="T21" fmla="*/ 35 h 77"/>
                  <a:gd name="T22" fmla="*/ 7 w 144"/>
                  <a:gd name="T23" fmla="*/ 52 h 77"/>
                  <a:gd name="T24" fmla="*/ 22 w 144"/>
                  <a:gd name="T25" fmla="*/ 52 h 77"/>
                  <a:gd name="T26" fmla="*/ 30 w 144"/>
                  <a:gd name="T27" fmla="*/ 60 h 77"/>
                  <a:gd name="T28" fmla="*/ 38 w 144"/>
                  <a:gd name="T29" fmla="*/ 60 h 77"/>
                  <a:gd name="T30" fmla="*/ 53 w 144"/>
                  <a:gd name="T31" fmla="*/ 60 h 77"/>
                  <a:gd name="T32" fmla="*/ 60 w 144"/>
                  <a:gd name="T33" fmla="*/ 60 h 77"/>
                  <a:gd name="T34" fmla="*/ 76 w 144"/>
                  <a:gd name="T35" fmla="*/ 69 h 77"/>
                  <a:gd name="T36" fmla="*/ 83 w 144"/>
                  <a:gd name="T37" fmla="*/ 77 h 77"/>
                  <a:gd name="T38" fmla="*/ 98 w 144"/>
                  <a:gd name="T39" fmla="*/ 77 h 77"/>
                  <a:gd name="T40" fmla="*/ 106 w 144"/>
                  <a:gd name="T41" fmla="*/ 77 h 77"/>
                  <a:gd name="T42" fmla="*/ 121 w 144"/>
                  <a:gd name="T43" fmla="*/ 77 h 77"/>
                  <a:gd name="T44" fmla="*/ 129 w 144"/>
                  <a:gd name="T45" fmla="*/ 77 h 77"/>
                  <a:gd name="T46" fmla="*/ 136 w 144"/>
                  <a:gd name="T47" fmla="*/ 77 h 77"/>
                  <a:gd name="T48" fmla="*/ 136 w 144"/>
                  <a:gd name="T49" fmla="*/ 69 h 77"/>
                  <a:gd name="T50" fmla="*/ 144 w 144"/>
                  <a:gd name="T51" fmla="*/ 60 h 77"/>
                  <a:gd name="T52" fmla="*/ 136 w 144"/>
                  <a:gd name="T53" fmla="*/ 52 h 77"/>
                  <a:gd name="T54" fmla="*/ 129 w 144"/>
                  <a:gd name="T55" fmla="*/ 43 h 77"/>
                  <a:gd name="T56" fmla="*/ 121 w 144"/>
                  <a:gd name="T57" fmla="*/ 35 h 77"/>
                  <a:gd name="T58" fmla="*/ 121 w 144"/>
                  <a:gd name="T59" fmla="*/ 26 h 77"/>
                  <a:gd name="T60" fmla="*/ 114 w 144"/>
                  <a:gd name="T61" fmla="*/ 26 h 77"/>
                  <a:gd name="T62" fmla="*/ 106 w 144"/>
                  <a:gd name="T63" fmla="*/ 17 h 77"/>
                  <a:gd name="T64" fmla="*/ 91 w 144"/>
                  <a:gd name="T65" fmla="*/ 9 h 77"/>
                  <a:gd name="T66" fmla="*/ 83 w 144"/>
                  <a:gd name="T67" fmla="*/ 9 h 77"/>
                  <a:gd name="T68" fmla="*/ 76 w 144"/>
                  <a:gd name="T69" fmla="*/ 9 h 77"/>
                  <a:gd name="T70" fmla="*/ 76 w 144"/>
                  <a:gd name="T71" fmla="*/ 9 h 7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4"/>
                  <a:gd name="T109" fmla="*/ 0 h 77"/>
                  <a:gd name="T110" fmla="*/ 144 w 144"/>
                  <a:gd name="T111" fmla="*/ 77 h 7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4" h="77">
                    <a:moveTo>
                      <a:pt x="76" y="9"/>
                    </a:moveTo>
                    <a:lnTo>
                      <a:pt x="68" y="9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9"/>
                    </a:lnTo>
                    <a:lnTo>
                      <a:pt x="15" y="9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7" y="43"/>
                    </a:lnTo>
                    <a:lnTo>
                      <a:pt x="7" y="52"/>
                    </a:lnTo>
                    <a:lnTo>
                      <a:pt x="15" y="52"/>
                    </a:lnTo>
                    <a:lnTo>
                      <a:pt x="22" y="52"/>
                    </a:lnTo>
                    <a:lnTo>
                      <a:pt x="22" y="60"/>
                    </a:lnTo>
                    <a:lnTo>
                      <a:pt x="30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53" y="60"/>
                    </a:lnTo>
                    <a:lnTo>
                      <a:pt x="60" y="60"/>
                    </a:lnTo>
                    <a:lnTo>
                      <a:pt x="68" y="69"/>
                    </a:lnTo>
                    <a:lnTo>
                      <a:pt x="76" y="69"/>
                    </a:lnTo>
                    <a:lnTo>
                      <a:pt x="83" y="77"/>
                    </a:lnTo>
                    <a:lnTo>
                      <a:pt x="91" y="77"/>
                    </a:lnTo>
                    <a:lnTo>
                      <a:pt x="98" y="77"/>
                    </a:lnTo>
                    <a:lnTo>
                      <a:pt x="106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77"/>
                    </a:lnTo>
                    <a:lnTo>
                      <a:pt x="136" y="77"/>
                    </a:lnTo>
                    <a:lnTo>
                      <a:pt x="136" y="69"/>
                    </a:lnTo>
                    <a:lnTo>
                      <a:pt x="144" y="69"/>
                    </a:lnTo>
                    <a:lnTo>
                      <a:pt x="144" y="60"/>
                    </a:lnTo>
                    <a:lnTo>
                      <a:pt x="136" y="60"/>
                    </a:lnTo>
                    <a:lnTo>
                      <a:pt x="136" y="52"/>
                    </a:lnTo>
                    <a:lnTo>
                      <a:pt x="129" y="43"/>
                    </a:lnTo>
                    <a:lnTo>
                      <a:pt x="121" y="35"/>
                    </a:lnTo>
                    <a:lnTo>
                      <a:pt x="121" y="26"/>
                    </a:lnTo>
                    <a:lnTo>
                      <a:pt x="114" y="26"/>
                    </a:lnTo>
                    <a:lnTo>
                      <a:pt x="106" y="26"/>
                    </a:lnTo>
                    <a:lnTo>
                      <a:pt x="106" y="17"/>
                    </a:lnTo>
                    <a:lnTo>
                      <a:pt x="98" y="17"/>
                    </a:lnTo>
                    <a:lnTo>
                      <a:pt x="91" y="9"/>
                    </a:lnTo>
                    <a:lnTo>
                      <a:pt x="83" y="9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60"/>
              <p:cNvSpPr>
                <a:spLocks/>
              </p:cNvSpPr>
              <p:nvPr/>
            </p:nvSpPr>
            <p:spPr bwMode="auto">
              <a:xfrm>
                <a:off x="1572" y="1089"/>
                <a:ext cx="144" cy="77"/>
              </a:xfrm>
              <a:custGeom>
                <a:avLst/>
                <a:gdLst>
                  <a:gd name="T0" fmla="*/ 76 w 144"/>
                  <a:gd name="T1" fmla="*/ 9 h 77"/>
                  <a:gd name="T2" fmla="*/ 68 w 144"/>
                  <a:gd name="T3" fmla="*/ 9 h 77"/>
                  <a:gd name="T4" fmla="*/ 60 w 144"/>
                  <a:gd name="T5" fmla="*/ 0 h 77"/>
                  <a:gd name="T6" fmla="*/ 53 w 144"/>
                  <a:gd name="T7" fmla="*/ 0 h 77"/>
                  <a:gd name="T8" fmla="*/ 45 w 144"/>
                  <a:gd name="T9" fmla="*/ 0 h 77"/>
                  <a:gd name="T10" fmla="*/ 38 w 144"/>
                  <a:gd name="T11" fmla="*/ 0 h 77"/>
                  <a:gd name="T12" fmla="*/ 30 w 144"/>
                  <a:gd name="T13" fmla="*/ 0 h 77"/>
                  <a:gd name="T14" fmla="*/ 22 w 144"/>
                  <a:gd name="T15" fmla="*/ 0 h 77"/>
                  <a:gd name="T16" fmla="*/ 22 w 144"/>
                  <a:gd name="T17" fmla="*/ 9 h 77"/>
                  <a:gd name="T18" fmla="*/ 15 w 144"/>
                  <a:gd name="T19" fmla="*/ 9 h 77"/>
                  <a:gd name="T20" fmla="*/ 7 w 144"/>
                  <a:gd name="T21" fmla="*/ 9 h 77"/>
                  <a:gd name="T22" fmla="*/ 0 w 144"/>
                  <a:gd name="T23" fmla="*/ 9 h 77"/>
                  <a:gd name="T24" fmla="*/ 0 w 144"/>
                  <a:gd name="T25" fmla="*/ 17 h 77"/>
                  <a:gd name="T26" fmla="*/ 0 w 144"/>
                  <a:gd name="T27" fmla="*/ 26 h 77"/>
                  <a:gd name="T28" fmla="*/ 0 w 144"/>
                  <a:gd name="T29" fmla="*/ 35 h 77"/>
                  <a:gd name="T30" fmla="*/ 7 w 144"/>
                  <a:gd name="T31" fmla="*/ 43 h 77"/>
                  <a:gd name="T32" fmla="*/ 7 w 144"/>
                  <a:gd name="T33" fmla="*/ 52 h 77"/>
                  <a:gd name="T34" fmla="*/ 15 w 144"/>
                  <a:gd name="T35" fmla="*/ 52 h 77"/>
                  <a:gd name="T36" fmla="*/ 22 w 144"/>
                  <a:gd name="T37" fmla="*/ 52 h 77"/>
                  <a:gd name="T38" fmla="*/ 22 w 144"/>
                  <a:gd name="T39" fmla="*/ 60 h 77"/>
                  <a:gd name="T40" fmla="*/ 30 w 144"/>
                  <a:gd name="T41" fmla="*/ 60 h 77"/>
                  <a:gd name="T42" fmla="*/ 38 w 144"/>
                  <a:gd name="T43" fmla="*/ 60 h 77"/>
                  <a:gd name="T44" fmla="*/ 45 w 144"/>
                  <a:gd name="T45" fmla="*/ 60 h 77"/>
                  <a:gd name="T46" fmla="*/ 53 w 144"/>
                  <a:gd name="T47" fmla="*/ 60 h 77"/>
                  <a:gd name="T48" fmla="*/ 60 w 144"/>
                  <a:gd name="T49" fmla="*/ 60 h 77"/>
                  <a:gd name="T50" fmla="*/ 68 w 144"/>
                  <a:gd name="T51" fmla="*/ 69 h 77"/>
                  <a:gd name="T52" fmla="*/ 76 w 144"/>
                  <a:gd name="T53" fmla="*/ 69 h 77"/>
                  <a:gd name="T54" fmla="*/ 83 w 144"/>
                  <a:gd name="T55" fmla="*/ 77 h 77"/>
                  <a:gd name="T56" fmla="*/ 91 w 144"/>
                  <a:gd name="T57" fmla="*/ 77 h 77"/>
                  <a:gd name="T58" fmla="*/ 98 w 144"/>
                  <a:gd name="T59" fmla="*/ 77 h 77"/>
                  <a:gd name="T60" fmla="*/ 106 w 144"/>
                  <a:gd name="T61" fmla="*/ 77 h 77"/>
                  <a:gd name="T62" fmla="*/ 114 w 144"/>
                  <a:gd name="T63" fmla="*/ 77 h 77"/>
                  <a:gd name="T64" fmla="*/ 121 w 144"/>
                  <a:gd name="T65" fmla="*/ 77 h 77"/>
                  <a:gd name="T66" fmla="*/ 129 w 144"/>
                  <a:gd name="T67" fmla="*/ 77 h 77"/>
                  <a:gd name="T68" fmla="*/ 136 w 144"/>
                  <a:gd name="T69" fmla="*/ 77 h 77"/>
                  <a:gd name="T70" fmla="*/ 136 w 144"/>
                  <a:gd name="T71" fmla="*/ 69 h 77"/>
                  <a:gd name="T72" fmla="*/ 144 w 144"/>
                  <a:gd name="T73" fmla="*/ 69 h 77"/>
                  <a:gd name="T74" fmla="*/ 144 w 144"/>
                  <a:gd name="T75" fmla="*/ 60 h 77"/>
                  <a:gd name="T76" fmla="*/ 136 w 144"/>
                  <a:gd name="T77" fmla="*/ 60 h 77"/>
                  <a:gd name="T78" fmla="*/ 136 w 144"/>
                  <a:gd name="T79" fmla="*/ 52 h 77"/>
                  <a:gd name="T80" fmla="*/ 129 w 144"/>
                  <a:gd name="T81" fmla="*/ 43 h 77"/>
                  <a:gd name="T82" fmla="*/ 121 w 144"/>
                  <a:gd name="T83" fmla="*/ 35 h 77"/>
                  <a:gd name="T84" fmla="*/ 121 w 144"/>
                  <a:gd name="T85" fmla="*/ 26 h 77"/>
                  <a:gd name="T86" fmla="*/ 114 w 144"/>
                  <a:gd name="T87" fmla="*/ 26 h 77"/>
                  <a:gd name="T88" fmla="*/ 106 w 144"/>
                  <a:gd name="T89" fmla="*/ 26 h 77"/>
                  <a:gd name="T90" fmla="*/ 106 w 144"/>
                  <a:gd name="T91" fmla="*/ 17 h 77"/>
                  <a:gd name="T92" fmla="*/ 98 w 144"/>
                  <a:gd name="T93" fmla="*/ 17 h 77"/>
                  <a:gd name="T94" fmla="*/ 91 w 144"/>
                  <a:gd name="T95" fmla="*/ 9 h 77"/>
                  <a:gd name="T96" fmla="*/ 83 w 144"/>
                  <a:gd name="T97" fmla="*/ 9 h 77"/>
                  <a:gd name="T98" fmla="*/ 76 w 144"/>
                  <a:gd name="T99" fmla="*/ 9 h 7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4"/>
                  <a:gd name="T151" fmla="*/ 0 h 77"/>
                  <a:gd name="T152" fmla="*/ 144 w 144"/>
                  <a:gd name="T153" fmla="*/ 77 h 7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4" h="77">
                    <a:moveTo>
                      <a:pt x="76" y="9"/>
                    </a:moveTo>
                    <a:lnTo>
                      <a:pt x="68" y="9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9"/>
                    </a:lnTo>
                    <a:lnTo>
                      <a:pt x="15" y="9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7" y="43"/>
                    </a:lnTo>
                    <a:lnTo>
                      <a:pt x="7" y="52"/>
                    </a:lnTo>
                    <a:lnTo>
                      <a:pt x="15" y="52"/>
                    </a:lnTo>
                    <a:lnTo>
                      <a:pt x="22" y="52"/>
                    </a:lnTo>
                    <a:lnTo>
                      <a:pt x="22" y="60"/>
                    </a:lnTo>
                    <a:lnTo>
                      <a:pt x="30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53" y="60"/>
                    </a:lnTo>
                    <a:lnTo>
                      <a:pt x="60" y="60"/>
                    </a:lnTo>
                    <a:lnTo>
                      <a:pt x="68" y="69"/>
                    </a:lnTo>
                    <a:lnTo>
                      <a:pt x="76" y="69"/>
                    </a:lnTo>
                    <a:lnTo>
                      <a:pt x="83" y="77"/>
                    </a:lnTo>
                    <a:lnTo>
                      <a:pt x="91" y="77"/>
                    </a:lnTo>
                    <a:lnTo>
                      <a:pt x="98" y="77"/>
                    </a:lnTo>
                    <a:lnTo>
                      <a:pt x="106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77"/>
                    </a:lnTo>
                    <a:lnTo>
                      <a:pt x="136" y="77"/>
                    </a:lnTo>
                    <a:lnTo>
                      <a:pt x="136" y="69"/>
                    </a:lnTo>
                    <a:lnTo>
                      <a:pt x="144" y="69"/>
                    </a:lnTo>
                    <a:lnTo>
                      <a:pt x="144" y="60"/>
                    </a:lnTo>
                    <a:lnTo>
                      <a:pt x="136" y="60"/>
                    </a:lnTo>
                    <a:lnTo>
                      <a:pt x="136" y="52"/>
                    </a:lnTo>
                    <a:lnTo>
                      <a:pt x="129" y="43"/>
                    </a:lnTo>
                    <a:lnTo>
                      <a:pt x="121" y="35"/>
                    </a:lnTo>
                    <a:lnTo>
                      <a:pt x="121" y="26"/>
                    </a:lnTo>
                    <a:lnTo>
                      <a:pt x="114" y="26"/>
                    </a:lnTo>
                    <a:lnTo>
                      <a:pt x="106" y="26"/>
                    </a:lnTo>
                    <a:lnTo>
                      <a:pt x="106" y="17"/>
                    </a:lnTo>
                    <a:lnTo>
                      <a:pt x="98" y="17"/>
                    </a:lnTo>
                    <a:lnTo>
                      <a:pt x="91" y="9"/>
                    </a:lnTo>
                    <a:lnTo>
                      <a:pt x="83" y="9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2590800" y="1581150"/>
              <a:ext cx="254000" cy="257175"/>
              <a:chOff x="1632" y="996"/>
              <a:chExt cx="160" cy="162"/>
            </a:xfrm>
          </p:grpSpPr>
          <p:sp>
            <p:nvSpPr>
              <p:cNvPr id="728" name="Freeform 62"/>
              <p:cNvSpPr>
                <a:spLocks/>
              </p:cNvSpPr>
              <p:nvPr/>
            </p:nvSpPr>
            <p:spPr bwMode="auto">
              <a:xfrm>
                <a:off x="1632" y="996"/>
                <a:ext cx="160" cy="162"/>
              </a:xfrm>
              <a:custGeom>
                <a:avLst/>
                <a:gdLst>
                  <a:gd name="T0" fmla="*/ 54 w 160"/>
                  <a:gd name="T1" fmla="*/ 0 h 162"/>
                  <a:gd name="T2" fmla="*/ 46 w 160"/>
                  <a:gd name="T3" fmla="*/ 0 h 162"/>
                  <a:gd name="T4" fmla="*/ 31 w 160"/>
                  <a:gd name="T5" fmla="*/ 0 h 162"/>
                  <a:gd name="T6" fmla="*/ 23 w 160"/>
                  <a:gd name="T7" fmla="*/ 0 h 162"/>
                  <a:gd name="T8" fmla="*/ 16 w 160"/>
                  <a:gd name="T9" fmla="*/ 8 h 162"/>
                  <a:gd name="T10" fmla="*/ 8 w 160"/>
                  <a:gd name="T11" fmla="*/ 17 h 162"/>
                  <a:gd name="T12" fmla="*/ 8 w 160"/>
                  <a:gd name="T13" fmla="*/ 17 h 162"/>
                  <a:gd name="T14" fmla="*/ 0 w 160"/>
                  <a:gd name="T15" fmla="*/ 25 h 162"/>
                  <a:gd name="T16" fmla="*/ 0 w 160"/>
                  <a:gd name="T17" fmla="*/ 42 h 162"/>
                  <a:gd name="T18" fmla="*/ 0 w 160"/>
                  <a:gd name="T19" fmla="*/ 51 h 162"/>
                  <a:gd name="T20" fmla="*/ 8 w 160"/>
                  <a:gd name="T21" fmla="*/ 59 h 162"/>
                  <a:gd name="T22" fmla="*/ 8 w 160"/>
                  <a:gd name="T23" fmla="*/ 68 h 162"/>
                  <a:gd name="T24" fmla="*/ 16 w 160"/>
                  <a:gd name="T25" fmla="*/ 68 h 162"/>
                  <a:gd name="T26" fmla="*/ 23 w 160"/>
                  <a:gd name="T27" fmla="*/ 68 h 162"/>
                  <a:gd name="T28" fmla="*/ 31 w 160"/>
                  <a:gd name="T29" fmla="*/ 76 h 162"/>
                  <a:gd name="T30" fmla="*/ 46 w 160"/>
                  <a:gd name="T31" fmla="*/ 85 h 162"/>
                  <a:gd name="T32" fmla="*/ 54 w 160"/>
                  <a:gd name="T33" fmla="*/ 85 h 162"/>
                  <a:gd name="T34" fmla="*/ 61 w 160"/>
                  <a:gd name="T35" fmla="*/ 93 h 162"/>
                  <a:gd name="T36" fmla="*/ 69 w 160"/>
                  <a:gd name="T37" fmla="*/ 102 h 162"/>
                  <a:gd name="T38" fmla="*/ 76 w 160"/>
                  <a:gd name="T39" fmla="*/ 110 h 162"/>
                  <a:gd name="T40" fmla="*/ 76 w 160"/>
                  <a:gd name="T41" fmla="*/ 119 h 162"/>
                  <a:gd name="T42" fmla="*/ 84 w 160"/>
                  <a:gd name="T43" fmla="*/ 128 h 162"/>
                  <a:gd name="T44" fmla="*/ 84 w 160"/>
                  <a:gd name="T45" fmla="*/ 128 h 162"/>
                  <a:gd name="T46" fmla="*/ 84 w 160"/>
                  <a:gd name="T47" fmla="*/ 136 h 162"/>
                  <a:gd name="T48" fmla="*/ 92 w 160"/>
                  <a:gd name="T49" fmla="*/ 145 h 162"/>
                  <a:gd name="T50" fmla="*/ 99 w 160"/>
                  <a:gd name="T51" fmla="*/ 153 h 162"/>
                  <a:gd name="T52" fmla="*/ 107 w 160"/>
                  <a:gd name="T53" fmla="*/ 162 h 162"/>
                  <a:gd name="T54" fmla="*/ 114 w 160"/>
                  <a:gd name="T55" fmla="*/ 162 h 162"/>
                  <a:gd name="T56" fmla="*/ 122 w 160"/>
                  <a:gd name="T57" fmla="*/ 153 h 162"/>
                  <a:gd name="T58" fmla="*/ 130 w 160"/>
                  <a:gd name="T59" fmla="*/ 145 h 162"/>
                  <a:gd name="T60" fmla="*/ 130 w 160"/>
                  <a:gd name="T61" fmla="*/ 136 h 162"/>
                  <a:gd name="T62" fmla="*/ 137 w 160"/>
                  <a:gd name="T63" fmla="*/ 119 h 162"/>
                  <a:gd name="T64" fmla="*/ 130 w 160"/>
                  <a:gd name="T65" fmla="*/ 110 h 162"/>
                  <a:gd name="T66" fmla="*/ 122 w 160"/>
                  <a:gd name="T67" fmla="*/ 102 h 162"/>
                  <a:gd name="T68" fmla="*/ 122 w 160"/>
                  <a:gd name="T69" fmla="*/ 93 h 162"/>
                  <a:gd name="T70" fmla="*/ 114 w 160"/>
                  <a:gd name="T71" fmla="*/ 85 h 162"/>
                  <a:gd name="T72" fmla="*/ 122 w 160"/>
                  <a:gd name="T73" fmla="*/ 85 h 162"/>
                  <a:gd name="T74" fmla="*/ 130 w 160"/>
                  <a:gd name="T75" fmla="*/ 85 h 162"/>
                  <a:gd name="T76" fmla="*/ 145 w 160"/>
                  <a:gd name="T77" fmla="*/ 76 h 162"/>
                  <a:gd name="T78" fmla="*/ 152 w 160"/>
                  <a:gd name="T79" fmla="*/ 76 h 162"/>
                  <a:gd name="T80" fmla="*/ 160 w 160"/>
                  <a:gd name="T81" fmla="*/ 68 h 162"/>
                  <a:gd name="T82" fmla="*/ 160 w 160"/>
                  <a:gd name="T83" fmla="*/ 59 h 162"/>
                  <a:gd name="T84" fmla="*/ 160 w 160"/>
                  <a:gd name="T85" fmla="*/ 51 h 162"/>
                  <a:gd name="T86" fmla="*/ 160 w 160"/>
                  <a:gd name="T87" fmla="*/ 42 h 162"/>
                  <a:gd name="T88" fmla="*/ 152 w 160"/>
                  <a:gd name="T89" fmla="*/ 42 h 162"/>
                  <a:gd name="T90" fmla="*/ 152 w 160"/>
                  <a:gd name="T91" fmla="*/ 34 h 162"/>
                  <a:gd name="T92" fmla="*/ 145 w 160"/>
                  <a:gd name="T93" fmla="*/ 34 h 162"/>
                  <a:gd name="T94" fmla="*/ 130 w 160"/>
                  <a:gd name="T95" fmla="*/ 34 h 162"/>
                  <a:gd name="T96" fmla="*/ 122 w 160"/>
                  <a:gd name="T97" fmla="*/ 42 h 162"/>
                  <a:gd name="T98" fmla="*/ 114 w 160"/>
                  <a:gd name="T99" fmla="*/ 34 h 162"/>
                  <a:gd name="T100" fmla="*/ 107 w 160"/>
                  <a:gd name="T101" fmla="*/ 34 h 162"/>
                  <a:gd name="T102" fmla="*/ 99 w 160"/>
                  <a:gd name="T103" fmla="*/ 25 h 162"/>
                  <a:gd name="T104" fmla="*/ 99 w 160"/>
                  <a:gd name="T105" fmla="*/ 17 h 162"/>
                  <a:gd name="T106" fmla="*/ 92 w 160"/>
                  <a:gd name="T107" fmla="*/ 17 h 162"/>
                  <a:gd name="T108" fmla="*/ 84 w 160"/>
                  <a:gd name="T109" fmla="*/ 8 h 162"/>
                  <a:gd name="T110" fmla="*/ 84 w 160"/>
                  <a:gd name="T111" fmla="*/ 8 h 162"/>
                  <a:gd name="T112" fmla="*/ 76 w 160"/>
                  <a:gd name="T113" fmla="*/ 8 h 162"/>
                  <a:gd name="T114" fmla="*/ 61 w 160"/>
                  <a:gd name="T115" fmla="*/ 0 h 162"/>
                  <a:gd name="T116" fmla="*/ 54 w 160"/>
                  <a:gd name="T117" fmla="*/ 0 h 162"/>
                  <a:gd name="T118" fmla="*/ 61 w 160"/>
                  <a:gd name="T119" fmla="*/ 0 h 1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0"/>
                  <a:gd name="T181" fmla="*/ 0 h 162"/>
                  <a:gd name="T182" fmla="*/ 160 w 160"/>
                  <a:gd name="T183" fmla="*/ 162 h 1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0" h="162">
                    <a:moveTo>
                      <a:pt x="61" y="0"/>
                    </a:moveTo>
                    <a:lnTo>
                      <a:pt x="54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16" y="17"/>
                    </a:lnTo>
                    <a:lnTo>
                      <a:pt x="8" y="17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8" y="59"/>
                    </a:lnTo>
                    <a:lnTo>
                      <a:pt x="8" y="68"/>
                    </a:lnTo>
                    <a:lnTo>
                      <a:pt x="16" y="68"/>
                    </a:lnTo>
                    <a:lnTo>
                      <a:pt x="23" y="68"/>
                    </a:lnTo>
                    <a:lnTo>
                      <a:pt x="23" y="76"/>
                    </a:lnTo>
                    <a:lnTo>
                      <a:pt x="31" y="76"/>
                    </a:lnTo>
                    <a:lnTo>
                      <a:pt x="38" y="76"/>
                    </a:lnTo>
                    <a:lnTo>
                      <a:pt x="46" y="85"/>
                    </a:lnTo>
                    <a:lnTo>
                      <a:pt x="54" y="85"/>
                    </a:lnTo>
                    <a:lnTo>
                      <a:pt x="61" y="85"/>
                    </a:lnTo>
                    <a:lnTo>
                      <a:pt x="61" y="93"/>
                    </a:lnTo>
                    <a:lnTo>
                      <a:pt x="69" y="102"/>
                    </a:lnTo>
                    <a:lnTo>
                      <a:pt x="76" y="102"/>
                    </a:lnTo>
                    <a:lnTo>
                      <a:pt x="76" y="110"/>
                    </a:lnTo>
                    <a:lnTo>
                      <a:pt x="76" y="119"/>
                    </a:lnTo>
                    <a:lnTo>
                      <a:pt x="84" y="119"/>
                    </a:lnTo>
                    <a:lnTo>
                      <a:pt x="84" y="128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2" y="145"/>
                    </a:lnTo>
                    <a:lnTo>
                      <a:pt x="99" y="145"/>
                    </a:lnTo>
                    <a:lnTo>
                      <a:pt x="99" y="153"/>
                    </a:lnTo>
                    <a:lnTo>
                      <a:pt x="107" y="162"/>
                    </a:lnTo>
                    <a:lnTo>
                      <a:pt x="114" y="162"/>
                    </a:lnTo>
                    <a:lnTo>
                      <a:pt x="114" y="153"/>
                    </a:lnTo>
                    <a:lnTo>
                      <a:pt x="122" y="153"/>
                    </a:lnTo>
                    <a:lnTo>
                      <a:pt x="122" y="145"/>
                    </a:lnTo>
                    <a:lnTo>
                      <a:pt x="130" y="145"/>
                    </a:lnTo>
                    <a:lnTo>
                      <a:pt x="130" y="136"/>
                    </a:lnTo>
                    <a:lnTo>
                      <a:pt x="137" y="128"/>
                    </a:lnTo>
                    <a:lnTo>
                      <a:pt x="137" y="119"/>
                    </a:lnTo>
                    <a:lnTo>
                      <a:pt x="130" y="110"/>
                    </a:lnTo>
                    <a:lnTo>
                      <a:pt x="122" y="102"/>
                    </a:lnTo>
                    <a:lnTo>
                      <a:pt x="122" y="93"/>
                    </a:lnTo>
                    <a:lnTo>
                      <a:pt x="122" y="85"/>
                    </a:lnTo>
                    <a:lnTo>
                      <a:pt x="114" y="85"/>
                    </a:lnTo>
                    <a:lnTo>
                      <a:pt x="122" y="85"/>
                    </a:lnTo>
                    <a:lnTo>
                      <a:pt x="130" y="85"/>
                    </a:lnTo>
                    <a:lnTo>
                      <a:pt x="137" y="85"/>
                    </a:lnTo>
                    <a:lnTo>
                      <a:pt x="145" y="76"/>
                    </a:lnTo>
                    <a:lnTo>
                      <a:pt x="152" y="76"/>
                    </a:lnTo>
                    <a:lnTo>
                      <a:pt x="152" y="68"/>
                    </a:lnTo>
                    <a:lnTo>
                      <a:pt x="160" y="68"/>
                    </a:lnTo>
                    <a:lnTo>
                      <a:pt x="160" y="59"/>
                    </a:lnTo>
                    <a:lnTo>
                      <a:pt x="160" y="51"/>
                    </a:lnTo>
                    <a:lnTo>
                      <a:pt x="160" y="42"/>
                    </a:lnTo>
                    <a:lnTo>
                      <a:pt x="152" y="42"/>
                    </a:lnTo>
                    <a:lnTo>
                      <a:pt x="152" y="34"/>
                    </a:lnTo>
                    <a:lnTo>
                      <a:pt x="145" y="34"/>
                    </a:lnTo>
                    <a:lnTo>
                      <a:pt x="137" y="34"/>
                    </a:lnTo>
                    <a:lnTo>
                      <a:pt x="130" y="34"/>
                    </a:lnTo>
                    <a:lnTo>
                      <a:pt x="130" y="42"/>
                    </a:lnTo>
                    <a:lnTo>
                      <a:pt x="122" y="42"/>
                    </a:lnTo>
                    <a:lnTo>
                      <a:pt x="114" y="42"/>
                    </a:lnTo>
                    <a:lnTo>
                      <a:pt x="114" y="34"/>
                    </a:lnTo>
                    <a:lnTo>
                      <a:pt x="107" y="34"/>
                    </a:lnTo>
                    <a:lnTo>
                      <a:pt x="107" y="25"/>
                    </a:lnTo>
                    <a:lnTo>
                      <a:pt x="99" y="25"/>
                    </a:lnTo>
                    <a:lnTo>
                      <a:pt x="99" y="17"/>
                    </a:lnTo>
                    <a:lnTo>
                      <a:pt x="92" y="17"/>
                    </a:lnTo>
                    <a:lnTo>
                      <a:pt x="84" y="8"/>
                    </a:lnTo>
                    <a:lnTo>
                      <a:pt x="76" y="8"/>
                    </a:lnTo>
                    <a:lnTo>
                      <a:pt x="69" y="8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63"/>
              <p:cNvSpPr>
                <a:spLocks/>
              </p:cNvSpPr>
              <p:nvPr/>
            </p:nvSpPr>
            <p:spPr bwMode="auto">
              <a:xfrm>
                <a:off x="1632" y="996"/>
                <a:ext cx="160" cy="162"/>
              </a:xfrm>
              <a:custGeom>
                <a:avLst/>
                <a:gdLst>
                  <a:gd name="T0" fmla="*/ 54 w 160"/>
                  <a:gd name="T1" fmla="*/ 0 h 162"/>
                  <a:gd name="T2" fmla="*/ 38 w 160"/>
                  <a:gd name="T3" fmla="*/ 0 h 162"/>
                  <a:gd name="T4" fmla="*/ 23 w 160"/>
                  <a:gd name="T5" fmla="*/ 0 h 162"/>
                  <a:gd name="T6" fmla="*/ 16 w 160"/>
                  <a:gd name="T7" fmla="*/ 8 h 162"/>
                  <a:gd name="T8" fmla="*/ 8 w 160"/>
                  <a:gd name="T9" fmla="*/ 17 h 162"/>
                  <a:gd name="T10" fmla="*/ 0 w 160"/>
                  <a:gd name="T11" fmla="*/ 34 h 162"/>
                  <a:gd name="T12" fmla="*/ 0 w 160"/>
                  <a:gd name="T13" fmla="*/ 51 h 162"/>
                  <a:gd name="T14" fmla="*/ 8 w 160"/>
                  <a:gd name="T15" fmla="*/ 68 h 162"/>
                  <a:gd name="T16" fmla="*/ 23 w 160"/>
                  <a:gd name="T17" fmla="*/ 68 h 162"/>
                  <a:gd name="T18" fmla="*/ 31 w 160"/>
                  <a:gd name="T19" fmla="*/ 76 h 162"/>
                  <a:gd name="T20" fmla="*/ 46 w 160"/>
                  <a:gd name="T21" fmla="*/ 85 h 162"/>
                  <a:gd name="T22" fmla="*/ 61 w 160"/>
                  <a:gd name="T23" fmla="*/ 85 h 162"/>
                  <a:gd name="T24" fmla="*/ 69 w 160"/>
                  <a:gd name="T25" fmla="*/ 102 h 162"/>
                  <a:gd name="T26" fmla="*/ 76 w 160"/>
                  <a:gd name="T27" fmla="*/ 110 h 162"/>
                  <a:gd name="T28" fmla="*/ 84 w 160"/>
                  <a:gd name="T29" fmla="*/ 119 h 162"/>
                  <a:gd name="T30" fmla="*/ 84 w 160"/>
                  <a:gd name="T31" fmla="*/ 136 h 162"/>
                  <a:gd name="T32" fmla="*/ 92 w 160"/>
                  <a:gd name="T33" fmla="*/ 145 h 162"/>
                  <a:gd name="T34" fmla="*/ 99 w 160"/>
                  <a:gd name="T35" fmla="*/ 153 h 162"/>
                  <a:gd name="T36" fmla="*/ 114 w 160"/>
                  <a:gd name="T37" fmla="*/ 162 h 162"/>
                  <a:gd name="T38" fmla="*/ 122 w 160"/>
                  <a:gd name="T39" fmla="*/ 153 h 162"/>
                  <a:gd name="T40" fmla="*/ 130 w 160"/>
                  <a:gd name="T41" fmla="*/ 145 h 162"/>
                  <a:gd name="T42" fmla="*/ 137 w 160"/>
                  <a:gd name="T43" fmla="*/ 128 h 162"/>
                  <a:gd name="T44" fmla="*/ 130 w 160"/>
                  <a:gd name="T45" fmla="*/ 110 h 162"/>
                  <a:gd name="T46" fmla="*/ 122 w 160"/>
                  <a:gd name="T47" fmla="*/ 93 h 162"/>
                  <a:gd name="T48" fmla="*/ 114 w 160"/>
                  <a:gd name="T49" fmla="*/ 85 h 162"/>
                  <a:gd name="T50" fmla="*/ 130 w 160"/>
                  <a:gd name="T51" fmla="*/ 85 h 162"/>
                  <a:gd name="T52" fmla="*/ 145 w 160"/>
                  <a:gd name="T53" fmla="*/ 76 h 162"/>
                  <a:gd name="T54" fmla="*/ 152 w 160"/>
                  <a:gd name="T55" fmla="*/ 68 h 162"/>
                  <a:gd name="T56" fmla="*/ 160 w 160"/>
                  <a:gd name="T57" fmla="*/ 59 h 162"/>
                  <a:gd name="T58" fmla="*/ 160 w 160"/>
                  <a:gd name="T59" fmla="*/ 42 h 162"/>
                  <a:gd name="T60" fmla="*/ 152 w 160"/>
                  <a:gd name="T61" fmla="*/ 34 h 162"/>
                  <a:gd name="T62" fmla="*/ 137 w 160"/>
                  <a:gd name="T63" fmla="*/ 34 h 162"/>
                  <a:gd name="T64" fmla="*/ 130 w 160"/>
                  <a:gd name="T65" fmla="*/ 42 h 162"/>
                  <a:gd name="T66" fmla="*/ 114 w 160"/>
                  <a:gd name="T67" fmla="*/ 42 h 162"/>
                  <a:gd name="T68" fmla="*/ 107 w 160"/>
                  <a:gd name="T69" fmla="*/ 34 h 162"/>
                  <a:gd name="T70" fmla="*/ 99 w 160"/>
                  <a:gd name="T71" fmla="*/ 25 h 162"/>
                  <a:gd name="T72" fmla="*/ 92 w 160"/>
                  <a:gd name="T73" fmla="*/ 17 h 162"/>
                  <a:gd name="T74" fmla="*/ 76 w 160"/>
                  <a:gd name="T75" fmla="*/ 8 h 162"/>
                  <a:gd name="T76" fmla="*/ 61 w 160"/>
                  <a:gd name="T77" fmla="*/ 0 h 162"/>
                  <a:gd name="T78" fmla="*/ 61 w 160"/>
                  <a:gd name="T79" fmla="*/ 0 h 1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0"/>
                  <a:gd name="T121" fmla="*/ 0 h 162"/>
                  <a:gd name="T122" fmla="*/ 160 w 160"/>
                  <a:gd name="T123" fmla="*/ 162 h 1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0" h="162">
                    <a:moveTo>
                      <a:pt x="61" y="0"/>
                    </a:moveTo>
                    <a:lnTo>
                      <a:pt x="54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16" y="17"/>
                    </a:lnTo>
                    <a:lnTo>
                      <a:pt x="8" y="17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8" y="59"/>
                    </a:lnTo>
                    <a:lnTo>
                      <a:pt x="8" y="68"/>
                    </a:lnTo>
                    <a:lnTo>
                      <a:pt x="16" y="68"/>
                    </a:lnTo>
                    <a:lnTo>
                      <a:pt x="23" y="68"/>
                    </a:lnTo>
                    <a:lnTo>
                      <a:pt x="23" y="76"/>
                    </a:lnTo>
                    <a:lnTo>
                      <a:pt x="31" y="76"/>
                    </a:lnTo>
                    <a:lnTo>
                      <a:pt x="38" y="76"/>
                    </a:lnTo>
                    <a:lnTo>
                      <a:pt x="46" y="85"/>
                    </a:lnTo>
                    <a:lnTo>
                      <a:pt x="54" y="85"/>
                    </a:lnTo>
                    <a:lnTo>
                      <a:pt x="61" y="85"/>
                    </a:lnTo>
                    <a:lnTo>
                      <a:pt x="61" y="93"/>
                    </a:lnTo>
                    <a:lnTo>
                      <a:pt x="69" y="102"/>
                    </a:lnTo>
                    <a:lnTo>
                      <a:pt x="76" y="102"/>
                    </a:lnTo>
                    <a:lnTo>
                      <a:pt x="76" y="110"/>
                    </a:lnTo>
                    <a:lnTo>
                      <a:pt x="76" y="119"/>
                    </a:lnTo>
                    <a:lnTo>
                      <a:pt x="84" y="119"/>
                    </a:lnTo>
                    <a:lnTo>
                      <a:pt x="84" y="128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2" y="145"/>
                    </a:lnTo>
                    <a:lnTo>
                      <a:pt x="99" y="145"/>
                    </a:lnTo>
                    <a:lnTo>
                      <a:pt x="99" y="153"/>
                    </a:lnTo>
                    <a:lnTo>
                      <a:pt x="107" y="162"/>
                    </a:lnTo>
                    <a:lnTo>
                      <a:pt x="114" y="162"/>
                    </a:lnTo>
                    <a:lnTo>
                      <a:pt x="114" y="153"/>
                    </a:lnTo>
                    <a:lnTo>
                      <a:pt x="122" y="153"/>
                    </a:lnTo>
                    <a:lnTo>
                      <a:pt x="122" y="145"/>
                    </a:lnTo>
                    <a:lnTo>
                      <a:pt x="130" y="145"/>
                    </a:lnTo>
                    <a:lnTo>
                      <a:pt x="130" y="136"/>
                    </a:lnTo>
                    <a:lnTo>
                      <a:pt x="137" y="128"/>
                    </a:lnTo>
                    <a:lnTo>
                      <a:pt x="137" y="119"/>
                    </a:lnTo>
                    <a:lnTo>
                      <a:pt x="130" y="110"/>
                    </a:lnTo>
                    <a:lnTo>
                      <a:pt x="122" y="102"/>
                    </a:lnTo>
                    <a:lnTo>
                      <a:pt x="122" y="93"/>
                    </a:lnTo>
                    <a:lnTo>
                      <a:pt x="122" y="85"/>
                    </a:lnTo>
                    <a:lnTo>
                      <a:pt x="114" y="85"/>
                    </a:lnTo>
                    <a:lnTo>
                      <a:pt x="122" y="85"/>
                    </a:lnTo>
                    <a:lnTo>
                      <a:pt x="130" y="85"/>
                    </a:lnTo>
                    <a:lnTo>
                      <a:pt x="137" y="85"/>
                    </a:lnTo>
                    <a:lnTo>
                      <a:pt x="145" y="76"/>
                    </a:lnTo>
                    <a:lnTo>
                      <a:pt x="152" y="76"/>
                    </a:lnTo>
                    <a:lnTo>
                      <a:pt x="152" y="68"/>
                    </a:lnTo>
                    <a:lnTo>
                      <a:pt x="160" y="68"/>
                    </a:lnTo>
                    <a:lnTo>
                      <a:pt x="160" y="59"/>
                    </a:lnTo>
                    <a:lnTo>
                      <a:pt x="160" y="51"/>
                    </a:lnTo>
                    <a:lnTo>
                      <a:pt x="160" y="42"/>
                    </a:lnTo>
                    <a:lnTo>
                      <a:pt x="152" y="42"/>
                    </a:lnTo>
                    <a:lnTo>
                      <a:pt x="152" y="34"/>
                    </a:lnTo>
                    <a:lnTo>
                      <a:pt x="145" y="34"/>
                    </a:lnTo>
                    <a:lnTo>
                      <a:pt x="137" y="34"/>
                    </a:lnTo>
                    <a:lnTo>
                      <a:pt x="130" y="34"/>
                    </a:lnTo>
                    <a:lnTo>
                      <a:pt x="130" y="42"/>
                    </a:lnTo>
                    <a:lnTo>
                      <a:pt x="122" y="42"/>
                    </a:lnTo>
                    <a:lnTo>
                      <a:pt x="114" y="42"/>
                    </a:lnTo>
                    <a:lnTo>
                      <a:pt x="114" y="34"/>
                    </a:lnTo>
                    <a:lnTo>
                      <a:pt x="107" y="34"/>
                    </a:lnTo>
                    <a:lnTo>
                      <a:pt x="107" y="25"/>
                    </a:lnTo>
                    <a:lnTo>
                      <a:pt x="99" y="25"/>
                    </a:lnTo>
                    <a:lnTo>
                      <a:pt x="99" y="17"/>
                    </a:lnTo>
                    <a:lnTo>
                      <a:pt x="92" y="17"/>
                    </a:lnTo>
                    <a:lnTo>
                      <a:pt x="84" y="8"/>
                    </a:lnTo>
                    <a:lnTo>
                      <a:pt x="76" y="8"/>
                    </a:lnTo>
                    <a:lnTo>
                      <a:pt x="69" y="8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2832100" y="1689100"/>
              <a:ext cx="361950" cy="257175"/>
              <a:chOff x="1784" y="1064"/>
              <a:chExt cx="228" cy="162"/>
            </a:xfrm>
          </p:grpSpPr>
          <p:sp>
            <p:nvSpPr>
              <p:cNvPr id="726" name="Freeform 65"/>
              <p:cNvSpPr>
                <a:spLocks/>
              </p:cNvSpPr>
              <p:nvPr/>
            </p:nvSpPr>
            <p:spPr bwMode="auto">
              <a:xfrm>
                <a:off x="1784" y="1064"/>
                <a:ext cx="228" cy="162"/>
              </a:xfrm>
              <a:custGeom>
                <a:avLst/>
                <a:gdLst>
                  <a:gd name="T0" fmla="*/ 130 w 228"/>
                  <a:gd name="T1" fmla="*/ 0 h 162"/>
                  <a:gd name="T2" fmla="*/ 122 w 228"/>
                  <a:gd name="T3" fmla="*/ 0 h 162"/>
                  <a:gd name="T4" fmla="*/ 107 w 228"/>
                  <a:gd name="T5" fmla="*/ 0 h 162"/>
                  <a:gd name="T6" fmla="*/ 84 w 228"/>
                  <a:gd name="T7" fmla="*/ 0 h 162"/>
                  <a:gd name="T8" fmla="*/ 69 w 228"/>
                  <a:gd name="T9" fmla="*/ 0 h 162"/>
                  <a:gd name="T10" fmla="*/ 54 w 228"/>
                  <a:gd name="T11" fmla="*/ 0 h 162"/>
                  <a:gd name="T12" fmla="*/ 38 w 228"/>
                  <a:gd name="T13" fmla="*/ 0 h 162"/>
                  <a:gd name="T14" fmla="*/ 31 w 228"/>
                  <a:gd name="T15" fmla="*/ 8 h 162"/>
                  <a:gd name="T16" fmla="*/ 23 w 228"/>
                  <a:gd name="T17" fmla="*/ 17 h 162"/>
                  <a:gd name="T18" fmla="*/ 16 w 228"/>
                  <a:gd name="T19" fmla="*/ 17 h 162"/>
                  <a:gd name="T20" fmla="*/ 16 w 228"/>
                  <a:gd name="T21" fmla="*/ 25 h 162"/>
                  <a:gd name="T22" fmla="*/ 8 w 228"/>
                  <a:gd name="T23" fmla="*/ 34 h 162"/>
                  <a:gd name="T24" fmla="*/ 8 w 228"/>
                  <a:gd name="T25" fmla="*/ 42 h 162"/>
                  <a:gd name="T26" fmla="*/ 8 w 228"/>
                  <a:gd name="T27" fmla="*/ 51 h 162"/>
                  <a:gd name="T28" fmla="*/ 8 w 228"/>
                  <a:gd name="T29" fmla="*/ 60 h 162"/>
                  <a:gd name="T30" fmla="*/ 0 w 228"/>
                  <a:gd name="T31" fmla="*/ 60 h 162"/>
                  <a:gd name="T32" fmla="*/ 0 w 228"/>
                  <a:gd name="T33" fmla="*/ 68 h 162"/>
                  <a:gd name="T34" fmla="*/ 0 w 228"/>
                  <a:gd name="T35" fmla="*/ 77 h 162"/>
                  <a:gd name="T36" fmla="*/ 8 w 228"/>
                  <a:gd name="T37" fmla="*/ 94 h 162"/>
                  <a:gd name="T38" fmla="*/ 16 w 228"/>
                  <a:gd name="T39" fmla="*/ 102 h 162"/>
                  <a:gd name="T40" fmla="*/ 23 w 228"/>
                  <a:gd name="T41" fmla="*/ 111 h 162"/>
                  <a:gd name="T42" fmla="*/ 38 w 228"/>
                  <a:gd name="T43" fmla="*/ 119 h 162"/>
                  <a:gd name="T44" fmla="*/ 54 w 228"/>
                  <a:gd name="T45" fmla="*/ 128 h 162"/>
                  <a:gd name="T46" fmla="*/ 61 w 228"/>
                  <a:gd name="T47" fmla="*/ 128 h 162"/>
                  <a:gd name="T48" fmla="*/ 76 w 228"/>
                  <a:gd name="T49" fmla="*/ 128 h 162"/>
                  <a:gd name="T50" fmla="*/ 84 w 228"/>
                  <a:gd name="T51" fmla="*/ 136 h 162"/>
                  <a:gd name="T52" fmla="*/ 99 w 228"/>
                  <a:gd name="T53" fmla="*/ 145 h 162"/>
                  <a:gd name="T54" fmla="*/ 107 w 228"/>
                  <a:gd name="T55" fmla="*/ 145 h 162"/>
                  <a:gd name="T56" fmla="*/ 130 w 228"/>
                  <a:gd name="T57" fmla="*/ 153 h 162"/>
                  <a:gd name="T58" fmla="*/ 145 w 228"/>
                  <a:gd name="T59" fmla="*/ 153 h 162"/>
                  <a:gd name="T60" fmla="*/ 168 w 228"/>
                  <a:gd name="T61" fmla="*/ 162 h 162"/>
                  <a:gd name="T62" fmla="*/ 183 w 228"/>
                  <a:gd name="T63" fmla="*/ 153 h 162"/>
                  <a:gd name="T64" fmla="*/ 198 w 228"/>
                  <a:gd name="T65" fmla="*/ 153 h 162"/>
                  <a:gd name="T66" fmla="*/ 206 w 228"/>
                  <a:gd name="T67" fmla="*/ 145 h 162"/>
                  <a:gd name="T68" fmla="*/ 221 w 228"/>
                  <a:gd name="T69" fmla="*/ 119 h 162"/>
                  <a:gd name="T70" fmla="*/ 228 w 228"/>
                  <a:gd name="T71" fmla="*/ 102 h 162"/>
                  <a:gd name="T72" fmla="*/ 228 w 228"/>
                  <a:gd name="T73" fmla="*/ 94 h 162"/>
                  <a:gd name="T74" fmla="*/ 228 w 228"/>
                  <a:gd name="T75" fmla="*/ 77 h 162"/>
                  <a:gd name="T76" fmla="*/ 221 w 228"/>
                  <a:gd name="T77" fmla="*/ 77 h 162"/>
                  <a:gd name="T78" fmla="*/ 221 w 228"/>
                  <a:gd name="T79" fmla="*/ 68 h 162"/>
                  <a:gd name="T80" fmla="*/ 213 w 228"/>
                  <a:gd name="T81" fmla="*/ 60 h 162"/>
                  <a:gd name="T82" fmla="*/ 213 w 228"/>
                  <a:gd name="T83" fmla="*/ 60 h 162"/>
                  <a:gd name="T84" fmla="*/ 198 w 228"/>
                  <a:gd name="T85" fmla="*/ 51 h 162"/>
                  <a:gd name="T86" fmla="*/ 190 w 228"/>
                  <a:gd name="T87" fmla="*/ 42 h 162"/>
                  <a:gd name="T88" fmla="*/ 190 w 228"/>
                  <a:gd name="T89" fmla="*/ 42 h 162"/>
                  <a:gd name="T90" fmla="*/ 183 w 228"/>
                  <a:gd name="T91" fmla="*/ 34 h 162"/>
                  <a:gd name="T92" fmla="*/ 175 w 228"/>
                  <a:gd name="T93" fmla="*/ 25 h 162"/>
                  <a:gd name="T94" fmla="*/ 168 w 228"/>
                  <a:gd name="T95" fmla="*/ 17 h 162"/>
                  <a:gd name="T96" fmla="*/ 168 w 228"/>
                  <a:gd name="T97" fmla="*/ 17 h 162"/>
                  <a:gd name="T98" fmla="*/ 160 w 228"/>
                  <a:gd name="T99" fmla="*/ 8 h 162"/>
                  <a:gd name="T100" fmla="*/ 152 w 228"/>
                  <a:gd name="T101" fmla="*/ 8 h 162"/>
                  <a:gd name="T102" fmla="*/ 145 w 228"/>
                  <a:gd name="T103" fmla="*/ 8 h 162"/>
                  <a:gd name="T104" fmla="*/ 137 w 228"/>
                  <a:gd name="T105" fmla="*/ 8 h 16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8"/>
                  <a:gd name="T160" fmla="*/ 0 h 162"/>
                  <a:gd name="T161" fmla="*/ 228 w 228"/>
                  <a:gd name="T162" fmla="*/ 162 h 16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8" h="162">
                    <a:moveTo>
                      <a:pt x="137" y="8"/>
                    </a:moveTo>
                    <a:lnTo>
                      <a:pt x="130" y="0"/>
                    </a:lnTo>
                    <a:lnTo>
                      <a:pt x="122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8"/>
                    </a:lnTo>
                    <a:lnTo>
                      <a:pt x="23" y="8"/>
                    </a:lnTo>
                    <a:lnTo>
                      <a:pt x="23" y="17"/>
                    </a:lnTo>
                    <a:lnTo>
                      <a:pt x="16" y="17"/>
                    </a:lnTo>
                    <a:lnTo>
                      <a:pt x="16" y="25"/>
                    </a:lnTo>
                    <a:lnTo>
                      <a:pt x="8" y="25"/>
                    </a:lnTo>
                    <a:lnTo>
                      <a:pt x="8" y="34"/>
                    </a:lnTo>
                    <a:lnTo>
                      <a:pt x="8" y="42"/>
                    </a:lnTo>
                    <a:lnTo>
                      <a:pt x="8" y="51"/>
                    </a:lnTo>
                    <a:lnTo>
                      <a:pt x="8" y="60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8" y="94"/>
                    </a:lnTo>
                    <a:lnTo>
                      <a:pt x="8" y="102"/>
                    </a:lnTo>
                    <a:lnTo>
                      <a:pt x="16" y="102"/>
                    </a:lnTo>
                    <a:lnTo>
                      <a:pt x="16" y="111"/>
                    </a:lnTo>
                    <a:lnTo>
                      <a:pt x="23" y="111"/>
                    </a:lnTo>
                    <a:lnTo>
                      <a:pt x="31" y="119"/>
                    </a:lnTo>
                    <a:lnTo>
                      <a:pt x="38" y="119"/>
                    </a:lnTo>
                    <a:lnTo>
                      <a:pt x="46" y="119"/>
                    </a:lnTo>
                    <a:lnTo>
                      <a:pt x="54" y="128"/>
                    </a:lnTo>
                    <a:lnTo>
                      <a:pt x="61" y="128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9" y="145"/>
                    </a:lnTo>
                    <a:lnTo>
                      <a:pt x="107" y="145"/>
                    </a:lnTo>
                    <a:lnTo>
                      <a:pt x="122" y="153"/>
                    </a:lnTo>
                    <a:lnTo>
                      <a:pt x="130" y="153"/>
                    </a:lnTo>
                    <a:lnTo>
                      <a:pt x="137" y="153"/>
                    </a:lnTo>
                    <a:lnTo>
                      <a:pt x="145" y="153"/>
                    </a:lnTo>
                    <a:lnTo>
                      <a:pt x="160" y="162"/>
                    </a:lnTo>
                    <a:lnTo>
                      <a:pt x="168" y="162"/>
                    </a:lnTo>
                    <a:lnTo>
                      <a:pt x="175" y="162"/>
                    </a:lnTo>
                    <a:lnTo>
                      <a:pt x="183" y="153"/>
                    </a:lnTo>
                    <a:lnTo>
                      <a:pt x="190" y="153"/>
                    </a:lnTo>
                    <a:lnTo>
                      <a:pt x="198" y="153"/>
                    </a:lnTo>
                    <a:lnTo>
                      <a:pt x="198" y="145"/>
                    </a:lnTo>
                    <a:lnTo>
                      <a:pt x="206" y="145"/>
                    </a:lnTo>
                    <a:lnTo>
                      <a:pt x="213" y="136"/>
                    </a:lnTo>
                    <a:lnTo>
                      <a:pt x="221" y="119"/>
                    </a:lnTo>
                    <a:lnTo>
                      <a:pt x="221" y="111"/>
                    </a:lnTo>
                    <a:lnTo>
                      <a:pt x="228" y="102"/>
                    </a:lnTo>
                    <a:lnTo>
                      <a:pt x="228" y="94"/>
                    </a:lnTo>
                    <a:lnTo>
                      <a:pt x="228" y="85"/>
                    </a:lnTo>
                    <a:lnTo>
                      <a:pt x="228" y="77"/>
                    </a:lnTo>
                    <a:lnTo>
                      <a:pt x="221" y="77"/>
                    </a:lnTo>
                    <a:lnTo>
                      <a:pt x="221" y="68"/>
                    </a:lnTo>
                    <a:lnTo>
                      <a:pt x="221" y="60"/>
                    </a:lnTo>
                    <a:lnTo>
                      <a:pt x="213" y="60"/>
                    </a:lnTo>
                    <a:lnTo>
                      <a:pt x="206" y="51"/>
                    </a:lnTo>
                    <a:lnTo>
                      <a:pt x="198" y="51"/>
                    </a:lnTo>
                    <a:lnTo>
                      <a:pt x="190" y="42"/>
                    </a:lnTo>
                    <a:lnTo>
                      <a:pt x="183" y="34"/>
                    </a:lnTo>
                    <a:lnTo>
                      <a:pt x="175" y="25"/>
                    </a:lnTo>
                    <a:lnTo>
                      <a:pt x="175" y="17"/>
                    </a:lnTo>
                    <a:lnTo>
                      <a:pt x="168" y="17"/>
                    </a:lnTo>
                    <a:lnTo>
                      <a:pt x="160" y="17"/>
                    </a:lnTo>
                    <a:lnTo>
                      <a:pt x="160" y="8"/>
                    </a:lnTo>
                    <a:lnTo>
                      <a:pt x="152" y="8"/>
                    </a:lnTo>
                    <a:lnTo>
                      <a:pt x="145" y="8"/>
                    </a:lnTo>
                    <a:lnTo>
                      <a:pt x="137" y="8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66"/>
              <p:cNvSpPr>
                <a:spLocks/>
              </p:cNvSpPr>
              <p:nvPr/>
            </p:nvSpPr>
            <p:spPr bwMode="auto">
              <a:xfrm>
                <a:off x="1784" y="1064"/>
                <a:ext cx="228" cy="162"/>
              </a:xfrm>
              <a:custGeom>
                <a:avLst/>
                <a:gdLst>
                  <a:gd name="T0" fmla="*/ 130 w 228"/>
                  <a:gd name="T1" fmla="*/ 0 h 162"/>
                  <a:gd name="T2" fmla="*/ 114 w 228"/>
                  <a:gd name="T3" fmla="*/ 0 h 162"/>
                  <a:gd name="T4" fmla="*/ 92 w 228"/>
                  <a:gd name="T5" fmla="*/ 0 h 162"/>
                  <a:gd name="T6" fmla="*/ 76 w 228"/>
                  <a:gd name="T7" fmla="*/ 0 h 162"/>
                  <a:gd name="T8" fmla="*/ 61 w 228"/>
                  <a:gd name="T9" fmla="*/ 0 h 162"/>
                  <a:gd name="T10" fmla="*/ 46 w 228"/>
                  <a:gd name="T11" fmla="*/ 0 h 162"/>
                  <a:gd name="T12" fmla="*/ 31 w 228"/>
                  <a:gd name="T13" fmla="*/ 8 h 162"/>
                  <a:gd name="T14" fmla="*/ 23 w 228"/>
                  <a:gd name="T15" fmla="*/ 17 h 162"/>
                  <a:gd name="T16" fmla="*/ 16 w 228"/>
                  <a:gd name="T17" fmla="*/ 25 h 162"/>
                  <a:gd name="T18" fmla="*/ 8 w 228"/>
                  <a:gd name="T19" fmla="*/ 34 h 162"/>
                  <a:gd name="T20" fmla="*/ 8 w 228"/>
                  <a:gd name="T21" fmla="*/ 51 h 162"/>
                  <a:gd name="T22" fmla="*/ 0 w 228"/>
                  <a:gd name="T23" fmla="*/ 60 h 162"/>
                  <a:gd name="T24" fmla="*/ 0 w 228"/>
                  <a:gd name="T25" fmla="*/ 77 h 162"/>
                  <a:gd name="T26" fmla="*/ 8 w 228"/>
                  <a:gd name="T27" fmla="*/ 94 h 162"/>
                  <a:gd name="T28" fmla="*/ 16 w 228"/>
                  <a:gd name="T29" fmla="*/ 102 h 162"/>
                  <a:gd name="T30" fmla="*/ 23 w 228"/>
                  <a:gd name="T31" fmla="*/ 111 h 162"/>
                  <a:gd name="T32" fmla="*/ 38 w 228"/>
                  <a:gd name="T33" fmla="*/ 119 h 162"/>
                  <a:gd name="T34" fmla="*/ 54 w 228"/>
                  <a:gd name="T35" fmla="*/ 128 h 162"/>
                  <a:gd name="T36" fmla="*/ 69 w 228"/>
                  <a:gd name="T37" fmla="*/ 128 h 162"/>
                  <a:gd name="T38" fmla="*/ 84 w 228"/>
                  <a:gd name="T39" fmla="*/ 136 h 162"/>
                  <a:gd name="T40" fmla="*/ 99 w 228"/>
                  <a:gd name="T41" fmla="*/ 145 h 162"/>
                  <a:gd name="T42" fmla="*/ 122 w 228"/>
                  <a:gd name="T43" fmla="*/ 153 h 162"/>
                  <a:gd name="T44" fmla="*/ 137 w 228"/>
                  <a:gd name="T45" fmla="*/ 153 h 162"/>
                  <a:gd name="T46" fmla="*/ 160 w 228"/>
                  <a:gd name="T47" fmla="*/ 162 h 162"/>
                  <a:gd name="T48" fmla="*/ 175 w 228"/>
                  <a:gd name="T49" fmla="*/ 162 h 162"/>
                  <a:gd name="T50" fmla="*/ 190 w 228"/>
                  <a:gd name="T51" fmla="*/ 153 h 162"/>
                  <a:gd name="T52" fmla="*/ 198 w 228"/>
                  <a:gd name="T53" fmla="*/ 145 h 162"/>
                  <a:gd name="T54" fmla="*/ 213 w 228"/>
                  <a:gd name="T55" fmla="*/ 136 h 162"/>
                  <a:gd name="T56" fmla="*/ 221 w 228"/>
                  <a:gd name="T57" fmla="*/ 111 h 162"/>
                  <a:gd name="T58" fmla="*/ 228 w 228"/>
                  <a:gd name="T59" fmla="*/ 94 h 162"/>
                  <a:gd name="T60" fmla="*/ 228 w 228"/>
                  <a:gd name="T61" fmla="*/ 77 h 162"/>
                  <a:gd name="T62" fmla="*/ 221 w 228"/>
                  <a:gd name="T63" fmla="*/ 68 h 162"/>
                  <a:gd name="T64" fmla="*/ 213 w 228"/>
                  <a:gd name="T65" fmla="*/ 60 h 162"/>
                  <a:gd name="T66" fmla="*/ 198 w 228"/>
                  <a:gd name="T67" fmla="*/ 51 h 162"/>
                  <a:gd name="T68" fmla="*/ 183 w 228"/>
                  <a:gd name="T69" fmla="*/ 34 h 162"/>
                  <a:gd name="T70" fmla="*/ 175 w 228"/>
                  <a:gd name="T71" fmla="*/ 17 h 162"/>
                  <a:gd name="T72" fmla="*/ 160 w 228"/>
                  <a:gd name="T73" fmla="*/ 17 h 162"/>
                  <a:gd name="T74" fmla="*/ 152 w 228"/>
                  <a:gd name="T75" fmla="*/ 8 h 162"/>
                  <a:gd name="T76" fmla="*/ 137 w 228"/>
                  <a:gd name="T77" fmla="*/ 8 h 1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8"/>
                  <a:gd name="T118" fmla="*/ 0 h 162"/>
                  <a:gd name="T119" fmla="*/ 228 w 228"/>
                  <a:gd name="T120" fmla="*/ 162 h 16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8" h="162">
                    <a:moveTo>
                      <a:pt x="137" y="8"/>
                    </a:moveTo>
                    <a:lnTo>
                      <a:pt x="130" y="0"/>
                    </a:lnTo>
                    <a:lnTo>
                      <a:pt x="122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8"/>
                    </a:lnTo>
                    <a:lnTo>
                      <a:pt x="23" y="8"/>
                    </a:lnTo>
                    <a:lnTo>
                      <a:pt x="23" y="17"/>
                    </a:lnTo>
                    <a:lnTo>
                      <a:pt x="16" y="17"/>
                    </a:lnTo>
                    <a:lnTo>
                      <a:pt x="16" y="25"/>
                    </a:lnTo>
                    <a:lnTo>
                      <a:pt x="8" y="25"/>
                    </a:lnTo>
                    <a:lnTo>
                      <a:pt x="8" y="34"/>
                    </a:lnTo>
                    <a:lnTo>
                      <a:pt x="8" y="42"/>
                    </a:lnTo>
                    <a:lnTo>
                      <a:pt x="8" y="51"/>
                    </a:lnTo>
                    <a:lnTo>
                      <a:pt x="8" y="60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8" y="94"/>
                    </a:lnTo>
                    <a:lnTo>
                      <a:pt x="8" y="102"/>
                    </a:lnTo>
                    <a:lnTo>
                      <a:pt x="16" y="102"/>
                    </a:lnTo>
                    <a:lnTo>
                      <a:pt x="16" y="111"/>
                    </a:lnTo>
                    <a:lnTo>
                      <a:pt x="23" y="111"/>
                    </a:lnTo>
                    <a:lnTo>
                      <a:pt x="31" y="119"/>
                    </a:lnTo>
                    <a:lnTo>
                      <a:pt x="38" y="119"/>
                    </a:lnTo>
                    <a:lnTo>
                      <a:pt x="46" y="119"/>
                    </a:lnTo>
                    <a:lnTo>
                      <a:pt x="54" y="128"/>
                    </a:lnTo>
                    <a:lnTo>
                      <a:pt x="61" y="128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9" y="145"/>
                    </a:lnTo>
                    <a:lnTo>
                      <a:pt x="107" y="145"/>
                    </a:lnTo>
                    <a:lnTo>
                      <a:pt x="122" y="153"/>
                    </a:lnTo>
                    <a:lnTo>
                      <a:pt x="130" y="153"/>
                    </a:lnTo>
                    <a:lnTo>
                      <a:pt x="137" y="153"/>
                    </a:lnTo>
                    <a:lnTo>
                      <a:pt x="145" y="153"/>
                    </a:lnTo>
                    <a:lnTo>
                      <a:pt x="160" y="162"/>
                    </a:lnTo>
                    <a:lnTo>
                      <a:pt x="168" y="162"/>
                    </a:lnTo>
                    <a:lnTo>
                      <a:pt x="175" y="162"/>
                    </a:lnTo>
                    <a:lnTo>
                      <a:pt x="183" y="153"/>
                    </a:lnTo>
                    <a:lnTo>
                      <a:pt x="190" y="153"/>
                    </a:lnTo>
                    <a:lnTo>
                      <a:pt x="198" y="153"/>
                    </a:lnTo>
                    <a:lnTo>
                      <a:pt x="198" y="145"/>
                    </a:lnTo>
                    <a:lnTo>
                      <a:pt x="206" y="145"/>
                    </a:lnTo>
                    <a:lnTo>
                      <a:pt x="213" y="136"/>
                    </a:lnTo>
                    <a:lnTo>
                      <a:pt x="221" y="119"/>
                    </a:lnTo>
                    <a:lnTo>
                      <a:pt x="221" y="111"/>
                    </a:lnTo>
                    <a:lnTo>
                      <a:pt x="228" y="102"/>
                    </a:lnTo>
                    <a:lnTo>
                      <a:pt x="228" y="94"/>
                    </a:lnTo>
                    <a:lnTo>
                      <a:pt x="228" y="85"/>
                    </a:lnTo>
                    <a:lnTo>
                      <a:pt x="228" y="77"/>
                    </a:lnTo>
                    <a:lnTo>
                      <a:pt x="221" y="77"/>
                    </a:lnTo>
                    <a:lnTo>
                      <a:pt x="221" y="68"/>
                    </a:lnTo>
                    <a:lnTo>
                      <a:pt x="221" y="60"/>
                    </a:lnTo>
                    <a:lnTo>
                      <a:pt x="213" y="60"/>
                    </a:lnTo>
                    <a:lnTo>
                      <a:pt x="206" y="51"/>
                    </a:lnTo>
                    <a:lnTo>
                      <a:pt x="198" y="51"/>
                    </a:lnTo>
                    <a:lnTo>
                      <a:pt x="190" y="42"/>
                    </a:lnTo>
                    <a:lnTo>
                      <a:pt x="183" y="34"/>
                    </a:lnTo>
                    <a:lnTo>
                      <a:pt x="175" y="25"/>
                    </a:lnTo>
                    <a:lnTo>
                      <a:pt x="175" y="17"/>
                    </a:lnTo>
                    <a:lnTo>
                      <a:pt x="168" y="17"/>
                    </a:lnTo>
                    <a:lnTo>
                      <a:pt x="160" y="17"/>
                    </a:lnTo>
                    <a:lnTo>
                      <a:pt x="160" y="8"/>
                    </a:lnTo>
                    <a:lnTo>
                      <a:pt x="152" y="8"/>
                    </a:lnTo>
                    <a:lnTo>
                      <a:pt x="145" y="8"/>
                    </a:lnTo>
                    <a:lnTo>
                      <a:pt x="137" y="8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67"/>
            <p:cNvGrpSpPr>
              <a:grpSpLocks/>
            </p:cNvGrpSpPr>
            <p:nvPr/>
          </p:nvGrpSpPr>
          <p:grpSpPr bwMode="auto">
            <a:xfrm>
              <a:off x="3170238" y="1647825"/>
              <a:ext cx="169862" cy="122238"/>
              <a:chOff x="1997" y="1038"/>
              <a:chExt cx="107" cy="77"/>
            </a:xfrm>
          </p:grpSpPr>
          <p:sp>
            <p:nvSpPr>
              <p:cNvPr id="724" name="Freeform 68"/>
              <p:cNvSpPr>
                <a:spLocks/>
              </p:cNvSpPr>
              <p:nvPr/>
            </p:nvSpPr>
            <p:spPr bwMode="auto">
              <a:xfrm>
                <a:off x="1997" y="1038"/>
                <a:ext cx="107" cy="77"/>
              </a:xfrm>
              <a:custGeom>
                <a:avLst/>
                <a:gdLst>
                  <a:gd name="T0" fmla="*/ 38 w 107"/>
                  <a:gd name="T1" fmla="*/ 0 h 77"/>
                  <a:gd name="T2" fmla="*/ 23 w 107"/>
                  <a:gd name="T3" fmla="*/ 0 h 77"/>
                  <a:gd name="T4" fmla="*/ 15 w 107"/>
                  <a:gd name="T5" fmla="*/ 9 h 77"/>
                  <a:gd name="T6" fmla="*/ 0 w 107"/>
                  <a:gd name="T7" fmla="*/ 9 h 77"/>
                  <a:gd name="T8" fmla="*/ 0 w 107"/>
                  <a:gd name="T9" fmla="*/ 17 h 77"/>
                  <a:gd name="T10" fmla="*/ 0 w 107"/>
                  <a:gd name="T11" fmla="*/ 34 h 77"/>
                  <a:gd name="T12" fmla="*/ 0 w 107"/>
                  <a:gd name="T13" fmla="*/ 43 h 77"/>
                  <a:gd name="T14" fmla="*/ 0 w 107"/>
                  <a:gd name="T15" fmla="*/ 43 h 77"/>
                  <a:gd name="T16" fmla="*/ 8 w 107"/>
                  <a:gd name="T17" fmla="*/ 60 h 77"/>
                  <a:gd name="T18" fmla="*/ 15 w 107"/>
                  <a:gd name="T19" fmla="*/ 60 h 77"/>
                  <a:gd name="T20" fmla="*/ 15 w 107"/>
                  <a:gd name="T21" fmla="*/ 68 h 77"/>
                  <a:gd name="T22" fmla="*/ 23 w 107"/>
                  <a:gd name="T23" fmla="*/ 77 h 77"/>
                  <a:gd name="T24" fmla="*/ 38 w 107"/>
                  <a:gd name="T25" fmla="*/ 77 h 77"/>
                  <a:gd name="T26" fmla="*/ 46 w 107"/>
                  <a:gd name="T27" fmla="*/ 77 h 77"/>
                  <a:gd name="T28" fmla="*/ 61 w 107"/>
                  <a:gd name="T29" fmla="*/ 77 h 77"/>
                  <a:gd name="T30" fmla="*/ 69 w 107"/>
                  <a:gd name="T31" fmla="*/ 77 h 77"/>
                  <a:gd name="T32" fmla="*/ 76 w 107"/>
                  <a:gd name="T33" fmla="*/ 68 h 77"/>
                  <a:gd name="T34" fmla="*/ 76 w 107"/>
                  <a:gd name="T35" fmla="*/ 60 h 77"/>
                  <a:gd name="T36" fmla="*/ 76 w 107"/>
                  <a:gd name="T37" fmla="*/ 51 h 77"/>
                  <a:gd name="T38" fmla="*/ 84 w 107"/>
                  <a:gd name="T39" fmla="*/ 43 h 77"/>
                  <a:gd name="T40" fmla="*/ 84 w 107"/>
                  <a:gd name="T41" fmla="*/ 43 h 77"/>
                  <a:gd name="T42" fmla="*/ 92 w 107"/>
                  <a:gd name="T43" fmla="*/ 34 h 77"/>
                  <a:gd name="T44" fmla="*/ 107 w 107"/>
                  <a:gd name="T45" fmla="*/ 26 h 77"/>
                  <a:gd name="T46" fmla="*/ 107 w 107"/>
                  <a:gd name="T47" fmla="*/ 17 h 77"/>
                  <a:gd name="T48" fmla="*/ 107 w 107"/>
                  <a:gd name="T49" fmla="*/ 9 h 77"/>
                  <a:gd name="T50" fmla="*/ 92 w 107"/>
                  <a:gd name="T51" fmla="*/ 9 h 77"/>
                  <a:gd name="T52" fmla="*/ 84 w 107"/>
                  <a:gd name="T53" fmla="*/ 9 h 77"/>
                  <a:gd name="T54" fmla="*/ 76 w 107"/>
                  <a:gd name="T55" fmla="*/ 9 h 77"/>
                  <a:gd name="T56" fmla="*/ 69 w 107"/>
                  <a:gd name="T57" fmla="*/ 9 h 77"/>
                  <a:gd name="T58" fmla="*/ 54 w 107"/>
                  <a:gd name="T59" fmla="*/ 9 h 77"/>
                  <a:gd name="T60" fmla="*/ 46 w 107"/>
                  <a:gd name="T61" fmla="*/ 9 h 77"/>
                  <a:gd name="T62" fmla="*/ 38 w 107"/>
                  <a:gd name="T63" fmla="*/ 9 h 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77"/>
                  <a:gd name="T98" fmla="*/ 107 w 107"/>
                  <a:gd name="T99" fmla="*/ 77 h 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77">
                    <a:moveTo>
                      <a:pt x="38" y="9"/>
                    </a:moveTo>
                    <a:lnTo>
                      <a:pt x="38" y="0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5" y="9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8" y="60"/>
                    </a:lnTo>
                    <a:lnTo>
                      <a:pt x="15" y="60"/>
                    </a:lnTo>
                    <a:lnTo>
                      <a:pt x="15" y="68"/>
                    </a:lnTo>
                    <a:lnTo>
                      <a:pt x="23" y="68"/>
                    </a:lnTo>
                    <a:lnTo>
                      <a:pt x="23" y="77"/>
                    </a:lnTo>
                    <a:lnTo>
                      <a:pt x="31" y="77"/>
                    </a:lnTo>
                    <a:lnTo>
                      <a:pt x="38" y="77"/>
                    </a:lnTo>
                    <a:lnTo>
                      <a:pt x="46" y="77"/>
                    </a:lnTo>
                    <a:lnTo>
                      <a:pt x="54" y="77"/>
                    </a:lnTo>
                    <a:lnTo>
                      <a:pt x="61" y="77"/>
                    </a:lnTo>
                    <a:lnTo>
                      <a:pt x="69" y="77"/>
                    </a:lnTo>
                    <a:lnTo>
                      <a:pt x="69" y="68"/>
                    </a:lnTo>
                    <a:lnTo>
                      <a:pt x="76" y="68"/>
                    </a:lnTo>
                    <a:lnTo>
                      <a:pt x="76" y="60"/>
                    </a:lnTo>
                    <a:lnTo>
                      <a:pt x="76" y="51"/>
                    </a:lnTo>
                    <a:lnTo>
                      <a:pt x="84" y="43"/>
                    </a:lnTo>
                    <a:lnTo>
                      <a:pt x="92" y="43"/>
                    </a:lnTo>
                    <a:lnTo>
                      <a:pt x="92" y="34"/>
                    </a:lnTo>
                    <a:lnTo>
                      <a:pt x="99" y="34"/>
                    </a:lnTo>
                    <a:lnTo>
                      <a:pt x="107" y="26"/>
                    </a:lnTo>
                    <a:lnTo>
                      <a:pt x="107" y="17"/>
                    </a:lnTo>
                    <a:lnTo>
                      <a:pt x="107" y="9"/>
                    </a:lnTo>
                    <a:lnTo>
                      <a:pt x="99" y="9"/>
                    </a:lnTo>
                    <a:lnTo>
                      <a:pt x="92" y="9"/>
                    </a:lnTo>
                    <a:lnTo>
                      <a:pt x="84" y="9"/>
                    </a:lnTo>
                    <a:lnTo>
                      <a:pt x="76" y="9"/>
                    </a:lnTo>
                    <a:lnTo>
                      <a:pt x="69" y="9"/>
                    </a:lnTo>
                    <a:lnTo>
                      <a:pt x="61" y="9"/>
                    </a:lnTo>
                    <a:lnTo>
                      <a:pt x="54" y="9"/>
                    </a:lnTo>
                    <a:lnTo>
                      <a:pt x="46" y="9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97979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69"/>
              <p:cNvSpPr>
                <a:spLocks/>
              </p:cNvSpPr>
              <p:nvPr/>
            </p:nvSpPr>
            <p:spPr bwMode="auto">
              <a:xfrm>
                <a:off x="1997" y="1038"/>
                <a:ext cx="107" cy="77"/>
              </a:xfrm>
              <a:custGeom>
                <a:avLst/>
                <a:gdLst>
                  <a:gd name="T0" fmla="*/ 38 w 107"/>
                  <a:gd name="T1" fmla="*/ 9 h 77"/>
                  <a:gd name="T2" fmla="*/ 38 w 107"/>
                  <a:gd name="T3" fmla="*/ 0 h 77"/>
                  <a:gd name="T4" fmla="*/ 31 w 107"/>
                  <a:gd name="T5" fmla="*/ 0 h 77"/>
                  <a:gd name="T6" fmla="*/ 23 w 107"/>
                  <a:gd name="T7" fmla="*/ 0 h 77"/>
                  <a:gd name="T8" fmla="*/ 15 w 107"/>
                  <a:gd name="T9" fmla="*/ 9 h 77"/>
                  <a:gd name="T10" fmla="*/ 8 w 107"/>
                  <a:gd name="T11" fmla="*/ 9 h 77"/>
                  <a:gd name="T12" fmla="*/ 0 w 107"/>
                  <a:gd name="T13" fmla="*/ 9 h 77"/>
                  <a:gd name="T14" fmla="*/ 0 w 107"/>
                  <a:gd name="T15" fmla="*/ 17 h 77"/>
                  <a:gd name="T16" fmla="*/ 0 w 107"/>
                  <a:gd name="T17" fmla="*/ 26 h 77"/>
                  <a:gd name="T18" fmla="*/ 0 w 107"/>
                  <a:gd name="T19" fmla="*/ 34 h 77"/>
                  <a:gd name="T20" fmla="*/ 0 w 107"/>
                  <a:gd name="T21" fmla="*/ 43 h 77"/>
                  <a:gd name="T22" fmla="*/ 0 w 107"/>
                  <a:gd name="T23" fmla="*/ 51 h 77"/>
                  <a:gd name="T24" fmla="*/ 8 w 107"/>
                  <a:gd name="T25" fmla="*/ 60 h 77"/>
                  <a:gd name="T26" fmla="*/ 15 w 107"/>
                  <a:gd name="T27" fmla="*/ 60 h 77"/>
                  <a:gd name="T28" fmla="*/ 15 w 107"/>
                  <a:gd name="T29" fmla="*/ 68 h 77"/>
                  <a:gd name="T30" fmla="*/ 23 w 107"/>
                  <a:gd name="T31" fmla="*/ 68 h 77"/>
                  <a:gd name="T32" fmla="*/ 23 w 107"/>
                  <a:gd name="T33" fmla="*/ 77 h 77"/>
                  <a:gd name="T34" fmla="*/ 31 w 107"/>
                  <a:gd name="T35" fmla="*/ 77 h 77"/>
                  <a:gd name="T36" fmla="*/ 38 w 107"/>
                  <a:gd name="T37" fmla="*/ 77 h 77"/>
                  <a:gd name="T38" fmla="*/ 46 w 107"/>
                  <a:gd name="T39" fmla="*/ 77 h 77"/>
                  <a:gd name="T40" fmla="*/ 54 w 107"/>
                  <a:gd name="T41" fmla="*/ 77 h 77"/>
                  <a:gd name="T42" fmla="*/ 61 w 107"/>
                  <a:gd name="T43" fmla="*/ 77 h 77"/>
                  <a:gd name="T44" fmla="*/ 69 w 107"/>
                  <a:gd name="T45" fmla="*/ 77 h 77"/>
                  <a:gd name="T46" fmla="*/ 69 w 107"/>
                  <a:gd name="T47" fmla="*/ 68 h 77"/>
                  <a:gd name="T48" fmla="*/ 76 w 107"/>
                  <a:gd name="T49" fmla="*/ 68 h 77"/>
                  <a:gd name="T50" fmla="*/ 76 w 107"/>
                  <a:gd name="T51" fmla="*/ 60 h 77"/>
                  <a:gd name="T52" fmla="*/ 76 w 107"/>
                  <a:gd name="T53" fmla="*/ 51 h 77"/>
                  <a:gd name="T54" fmla="*/ 84 w 107"/>
                  <a:gd name="T55" fmla="*/ 43 h 77"/>
                  <a:gd name="T56" fmla="*/ 92 w 107"/>
                  <a:gd name="T57" fmla="*/ 43 h 77"/>
                  <a:gd name="T58" fmla="*/ 92 w 107"/>
                  <a:gd name="T59" fmla="*/ 34 h 77"/>
                  <a:gd name="T60" fmla="*/ 99 w 107"/>
                  <a:gd name="T61" fmla="*/ 34 h 77"/>
                  <a:gd name="T62" fmla="*/ 107 w 107"/>
                  <a:gd name="T63" fmla="*/ 26 h 77"/>
                  <a:gd name="T64" fmla="*/ 107 w 107"/>
                  <a:gd name="T65" fmla="*/ 17 h 77"/>
                  <a:gd name="T66" fmla="*/ 107 w 107"/>
                  <a:gd name="T67" fmla="*/ 9 h 77"/>
                  <a:gd name="T68" fmla="*/ 99 w 107"/>
                  <a:gd name="T69" fmla="*/ 9 h 77"/>
                  <a:gd name="T70" fmla="*/ 92 w 107"/>
                  <a:gd name="T71" fmla="*/ 9 h 77"/>
                  <a:gd name="T72" fmla="*/ 84 w 107"/>
                  <a:gd name="T73" fmla="*/ 9 h 77"/>
                  <a:gd name="T74" fmla="*/ 76 w 107"/>
                  <a:gd name="T75" fmla="*/ 9 h 77"/>
                  <a:gd name="T76" fmla="*/ 69 w 107"/>
                  <a:gd name="T77" fmla="*/ 9 h 77"/>
                  <a:gd name="T78" fmla="*/ 61 w 107"/>
                  <a:gd name="T79" fmla="*/ 9 h 77"/>
                  <a:gd name="T80" fmla="*/ 54 w 107"/>
                  <a:gd name="T81" fmla="*/ 9 h 77"/>
                  <a:gd name="T82" fmla="*/ 46 w 107"/>
                  <a:gd name="T83" fmla="*/ 9 h 77"/>
                  <a:gd name="T84" fmla="*/ 38 w 107"/>
                  <a:gd name="T85" fmla="*/ 9 h 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7"/>
                  <a:gd name="T130" fmla="*/ 0 h 77"/>
                  <a:gd name="T131" fmla="*/ 107 w 107"/>
                  <a:gd name="T132" fmla="*/ 77 h 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7" h="77">
                    <a:moveTo>
                      <a:pt x="38" y="9"/>
                    </a:moveTo>
                    <a:lnTo>
                      <a:pt x="38" y="0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5" y="9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8" y="60"/>
                    </a:lnTo>
                    <a:lnTo>
                      <a:pt x="15" y="60"/>
                    </a:lnTo>
                    <a:lnTo>
                      <a:pt x="15" y="68"/>
                    </a:lnTo>
                    <a:lnTo>
                      <a:pt x="23" y="68"/>
                    </a:lnTo>
                    <a:lnTo>
                      <a:pt x="23" y="77"/>
                    </a:lnTo>
                    <a:lnTo>
                      <a:pt x="31" y="77"/>
                    </a:lnTo>
                    <a:lnTo>
                      <a:pt x="38" y="77"/>
                    </a:lnTo>
                    <a:lnTo>
                      <a:pt x="46" y="77"/>
                    </a:lnTo>
                    <a:lnTo>
                      <a:pt x="54" y="77"/>
                    </a:lnTo>
                    <a:lnTo>
                      <a:pt x="61" y="77"/>
                    </a:lnTo>
                    <a:lnTo>
                      <a:pt x="69" y="77"/>
                    </a:lnTo>
                    <a:lnTo>
                      <a:pt x="69" y="68"/>
                    </a:lnTo>
                    <a:lnTo>
                      <a:pt x="76" y="68"/>
                    </a:lnTo>
                    <a:lnTo>
                      <a:pt x="76" y="60"/>
                    </a:lnTo>
                    <a:lnTo>
                      <a:pt x="76" y="51"/>
                    </a:lnTo>
                    <a:lnTo>
                      <a:pt x="84" y="43"/>
                    </a:lnTo>
                    <a:lnTo>
                      <a:pt x="92" y="43"/>
                    </a:lnTo>
                    <a:lnTo>
                      <a:pt x="92" y="34"/>
                    </a:lnTo>
                    <a:lnTo>
                      <a:pt x="99" y="34"/>
                    </a:lnTo>
                    <a:lnTo>
                      <a:pt x="107" y="26"/>
                    </a:lnTo>
                    <a:lnTo>
                      <a:pt x="107" y="17"/>
                    </a:lnTo>
                    <a:lnTo>
                      <a:pt x="107" y="9"/>
                    </a:lnTo>
                    <a:lnTo>
                      <a:pt x="99" y="9"/>
                    </a:lnTo>
                    <a:lnTo>
                      <a:pt x="92" y="9"/>
                    </a:lnTo>
                    <a:lnTo>
                      <a:pt x="84" y="9"/>
                    </a:lnTo>
                    <a:lnTo>
                      <a:pt x="76" y="9"/>
                    </a:lnTo>
                    <a:lnTo>
                      <a:pt x="69" y="9"/>
                    </a:lnTo>
                    <a:lnTo>
                      <a:pt x="61" y="9"/>
                    </a:lnTo>
                    <a:lnTo>
                      <a:pt x="54" y="9"/>
                    </a:lnTo>
                    <a:lnTo>
                      <a:pt x="46" y="9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97979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70"/>
            <p:cNvGrpSpPr>
              <a:grpSpLocks/>
            </p:cNvGrpSpPr>
            <p:nvPr/>
          </p:nvGrpSpPr>
          <p:grpSpPr bwMode="auto">
            <a:xfrm>
              <a:off x="3279775" y="1620838"/>
              <a:ext cx="385763" cy="271462"/>
              <a:chOff x="2066" y="1021"/>
              <a:chExt cx="243" cy="171"/>
            </a:xfrm>
          </p:grpSpPr>
          <p:sp>
            <p:nvSpPr>
              <p:cNvPr id="722" name="Freeform 71"/>
              <p:cNvSpPr>
                <a:spLocks/>
              </p:cNvSpPr>
              <p:nvPr/>
            </p:nvSpPr>
            <p:spPr bwMode="auto">
              <a:xfrm>
                <a:off x="2066" y="1021"/>
                <a:ext cx="243" cy="171"/>
              </a:xfrm>
              <a:custGeom>
                <a:avLst/>
                <a:gdLst>
                  <a:gd name="T0" fmla="*/ 0 w 243"/>
                  <a:gd name="T1" fmla="*/ 128 h 171"/>
                  <a:gd name="T2" fmla="*/ 7 w 243"/>
                  <a:gd name="T3" fmla="*/ 94 h 171"/>
                  <a:gd name="T4" fmla="*/ 30 w 243"/>
                  <a:gd name="T5" fmla="*/ 77 h 171"/>
                  <a:gd name="T6" fmla="*/ 45 w 243"/>
                  <a:gd name="T7" fmla="*/ 77 h 171"/>
                  <a:gd name="T8" fmla="*/ 61 w 243"/>
                  <a:gd name="T9" fmla="*/ 85 h 171"/>
                  <a:gd name="T10" fmla="*/ 76 w 243"/>
                  <a:gd name="T11" fmla="*/ 85 h 171"/>
                  <a:gd name="T12" fmla="*/ 83 w 243"/>
                  <a:gd name="T13" fmla="*/ 77 h 171"/>
                  <a:gd name="T14" fmla="*/ 83 w 243"/>
                  <a:gd name="T15" fmla="*/ 60 h 171"/>
                  <a:gd name="T16" fmla="*/ 83 w 243"/>
                  <a:gd name="T17" fmla="*/ 43 h 171"/>
                  <a:gd name="T18" fmla="*/ 99 w 243"/>
                  <a:gd name="T19" fmla="*/ 43 h 171"/>
                  <a:gd name="T20" fmla="*/ 114 w 243"/>
                  <a:gd name="T21" fmla="*/ 43 h 171"/>
                  <a:gd name="T22" fmla="*/ 137 w 243"/>
                  <a:gd name="T23" fmla="*/ 34 h 171"/>
                  <a:gd name="T24" fmla="*/ 144 w 243"/>
                  <a:gd name="T25" fmla="*/ 26 h 171"/>
                  <a:gd name="T26" fmla="*/ 159 w 243"/>
                  <a:gd name="T27" fmla="*/ 17 h 171"/>
                  <a:gd name="T28" fmla="*/ 175 w 243"/>
                  <a:gd name="T29" fmla="*/ 17 h 171"/>
                  <a:gd name="T30" fmla="*/ 190 w 243"/>
                  <a:gd name="T31" fmla="*/ 9 h 171"/>
                  <a:gd name="T32" fmla="*/ 205 w 243"/>
                  <a:gd name="T33" fmla="*/ 0 h 171"/>
                  <a:gd name="T34" fmla="*/ 213 w 243"/>
                  <a:gd name="T35" fmla="*/ 9 h 171"/>
                  <a:gd name="T36" fmla="*/ 220 w 243"/>
                  <a:gd name="T37" fmla="*/ 17 h 171"/>
                  <a:gd name="T38" fmla="*/ 228 w 243"/>
                  <a:gd name="T39" fmla="*/ 26 h 171"/>
                  <a:gd name="T40" fmla="*/ 235 w 243"/>
                  <a:gd name="T41" fmla="*/ 34 h 171"/>
                  <a:gd name="T42" fmla="*/ 235 w 243"/>
                  <a:gd name="T43" fmla="*/ 51 h 171"/>
                  <a:gd name="T44" fmla="*/ 243 w 243"/>
                  <a:gd name="T45" fmla="*/ 68 h 171"/>
                  <a:gd name="T46" fmla="*/ 243 w 243"/>
                  <a:gd name="T47" fmla="*/ 77 h 171"/>
                  <a:gd name="T48" fmla="*/ 243 w 243"/>
                  <a:gd name="T49" fmla="*/ 94 h 171"/>
                  <a:gd name="T50" fmla="*/ 235 w 243"/>
                  <a:gd name="T51" fmla="*/ 103 h 171"/>
                  <a:gd name="T52" fmla="*/ 228 w 243"/>
                  <a:gd name="T53" fmla="*/ 120 h 171"/>
                  <a:gd name="T54" fmla="*/ 228 w 243"/>
                  <a:gd name="T55" fmla="*/ 128 h 171"/>
                  <a:gd name="T56" fmla="*/ 235 w 243"/>
                  <a:gd name="T57" fmla="*/ 145 h 171"/>
                  <a:gd name="T58" fmla="*/ 235 w 243"/>
                  <a:gd name="T59" fmla="*/ 154 h 171"/>
                  <a:gd name="T60" fmla="*/ 228 w 243"/>
                  <a:gd name="T61" fmla="*/ 162 h 171"/>
                  <a:gd name="T62" fmla="*/ 220 w 243"/>
                  <a:gd name="T63" fmla="*/ 171 h 171"/>
                  <a:gd name="T64" fmla="*/ 190 w 243"/>
                  <a:gd name="T65" fmla="*/ 171 h 171"/>
                  <a:gd name="T66" fmla="*/ 175 w 243"/>
                  <a:gd name="T67" fmla="*/ 162 h 171"/>
                  <a:gd name="T68" fmla="*/ 167 w 243"/>
                  <a:gd name="T69" fmla="*/ 145 h 171"/>
                  <a:gd name="T70" fmla="*/ 144 w 243"/>
                  <a:gd name="T71" fmla="*/ 145 h 171"/>
                  <a:gd name="T72" fmla="*/ 137 w 243"/>
                  <a:gd name="T73" fmla="*/ 154 h 171"/>
                  <a:gd name="T74" fmla="*/ 121 w 243"/>
                  <a:gd name="T75" fmla="*/ 154 h 171"/>
                  <a:gd name="T76" fmla="*/ 106 w 243"/>
                  <a:gd name="T77" fmla="*/ 162 h 171"/>
                  <a:gd name="T78" fmla="*/ 91 w 243"/>
                  <a:gd name="T79" fmla="*/ 162 h 171"/>
                  <a:gd name="T80" fmla="*/ 76 w 243"/>
                  <a:gd name="T81" fmla="*/ 145 h 171"/>
                  <a:gd name="T82" fmla="*/ 61 w 243"/>
                  <a:gd name="T83" fmla="*/ 145 h 171"/>
                  <a:gd name="T84" fmla="*/ 45 w 243"/>
                  <a:gd name="T85" fmla="*/ 145 h 171"/>
                  <a:gd name="T86" fmla="*/ 38 w 243"/>
                  <a:gd name="T87" fmla="*/ 145 h 171"/>
                  <a:gd name="T88" fmla="*/ 23 w 243"/>
                  <a:gd name="T89" fmla="*/ 145 h 171"/>
                  <a:gd name="T90" fmla="*/ 7 w 243"/>
                  <a:gd name="T91" fmla="*/ 154 h 1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3"/>
                  <a:gd name="T139" fmla="*/ 0 h 171"/>
                  <a:gd name="T140" fmla="*/ 243 w 243"/>
                  <a:gd name="T141" fmla="*/ 171 h 1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3" h="171">
                    <a:moveTo>
                      <a:pt x="7" y="137"/>
                    </a:moveTo>
                    <a:lnTo>
                      <a:pt x="7" y="137"/>
                    </a:lnTo>
                    <a:lnTo>
                      <a:pt x="0" y="128"/>
                    </a:lnTo>
                    <a:lnTo>
                      <a:pt x="0" y="120"/>
                    </a:lnTo>
                    <a:lnTo>
                      <a:pt x="0" y="103"/>
                    </a:lnTo>
                    <a:lnTo>
                      <a:pt x="7" y="94"/>
                    </a:lnTo>
                    <a:lnTo>
                      <a:pt x="7" y="85"/>
                    </a:lnTo>
                    <a:lnTo>
                      <a:pt x="15" y="77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5" y="77"/>
                    </a:lnTo>
                    <a:lnTo>
                      <a:pt x="53" y="77"/>
                    </a:lnTo>
                    <a:lnTo>
                      <a:pt x="61" y="85"/>
                    </a:lnTo>
                    <a:lnTo>
                      <a:pt x="68" y="85"/>
                    </a:lnTo>
                    <a:lnTo>
                      <a:pt x="76" y="85"/>
                    </a:lnTo>
                    <a:lnTo>
                      <a:pt x="83" y="85"/>
                    </a:lnTo>
                    <a:lnTo>
                      <a:pt x="83" y="77"/>
                    </a:lnTo>
                    <a:lnTo>
                      <a:pt x="83" y="68"/>
                    </a:lnTo>
                    <a:lnTo>
                      <a:pt x="83" y="60"/>
                    </a:lnTo>
                    <a:lnTo>
                      <a:pt x="83" y="51"/>
                    </a:lnTo>
                    <a:lnTo>
                      <a:pt x="83" y="43"/>
                    </a:lnTo>
                    <a:lnTo>
                      <a:pt x="91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4" y="43"/>
                    </a:lnTo>
                    <a:lnTo>
                      <a:pt x="121" y="43"/>
                    </a:lnTo>
                    <a:lnTo>
                      <a:pt x="129" y="34"/>
                    </a:lnTo>
                    <a:lnTo>
                      <a:pt x="137" y="34"/>
                    </a:lnTo>
                    <a:lnTo>
                      <a:pt x="144" y="34"/>
                    </a:lnTo>
                    <a:lnTo>
                      <a:pt x="144" y="26"/>
                    </a:lnTo>
                    <a:lnTo>
                      <a:pt x="152" y="26"/>
                    </a:lnTo>
                    <a:lnTo>
                      <a:pt x="159" y="26"/>
                    </a:lnTo>
                    <a:lnTo>
                      <a:pt x="159" y="17"/>
                    </a:lnTo>
                    <a:lnTo>
                      <a:pt x="167" y="17"/>
                    </a:lnTo>
                    <a:lnTo>
                      <a:pt x="175" y="17"/>
                    </a:lnTo>
                    <a:lnTo>
                      <a:pt x="182" y="9"/>
                    </a:lnTo>
                    <a:lnTo>
                      <a:pt x="190" y="9"/>
                    </a:lnTo>
                    <a:lnTo>
                      <a:pt x="197" y="9"/>
                    </a:lnTo>
                    <a:lnTo>
                      <a:pt x="205" y="9"/>
                    </a:lnTo>
                    <a:lnTo>
                      <a:pt x="205" y="0"/>
                    </a:lnTo>
                    <a:lnTo>
                      <a:pt x="213" y="9"/>
                    </a:lnTo>
                    <a:lnTo>
                      <a:pt x="220" y="17"/>
                    </a:lnTo>
                    <a:lnTo>
                      <a:pt x="228" y="26"/>
                    </a:lnTo>
                    <a:lnTo>
                      <a:pt x="228" y="34"/>
                    </a:lnTo>
                    <a:lnTo>
                      <a:pt x="235" y="34"/>
                    </a:lnTo>
                    <a:lnTo>
                      <a:pt x="235" y="43"/>
                    </a:lnTo>
                    <a:lnTo>
                      <a:pt x="235" y="51"/>
                    </a:lnTo>
                    <a:lnTo>
                      <a:pt x="235" y="60"/>
                    </a:lnTo>
                    <a:lnTo>
                      <a:pt x="243" y="68"/>
                    </a:lnTo>
                    <a:lnTo>
                      <a:pt x="243" y="77"/>
                    </a:lnTo>
                    <a:lnTo>
                      <a:pt x="243" y="85"/>
                    </a:lnTo>
                    <a:lnTo>
                      <a:pt x="243" y="94"/>
                    </a:lnTo>
                    <a:lnTo>
                      <a:pt x="235" y="103"/>
                    </a:lnTo>
                    <a:lnTo>
                      <a:pt x="235" y="111"/>
                    </a:lnTo>
                    <a:lnTo>
                      <a:pt x="228" y="120"/>
                    </a:lnTo>
                    <a:lnTo>
                      <a:pt x="228" y="128"/>
                    </a:lnTo>
                    <a:lnTo>
                      <a:pt x="235" y="137"/>
                    </a:lnTo>
                    <a:lnTo>
                      <a:pt x="235" y="145"/>
                    </a:lnTo>
                    <a:lnTo>
                      <a:pt x="235" y="154"/>
                    </a:lnTo>
                    <a:lnTo>
                      <a:pt x="235" y="162"/>
                    </a:lnTo>
                    <a:lnTo>
                      <a:pt x="228" y="162"/>
                    </a:lnTo>
                    <a:lnTo>
                      <a:pt x="220" y="171"/>
                    </a:lnTo>
                    <a:lnTo>
                      <a:pt x="205" y="171"/>
                    </a:lnTo>
                    <a:lnTo>
                      <a:pt x="197" y="171"/>
                    </a:lnTo>
                    <a:lnTo>
                      <a:pt x="190" y="171"/>
                    </a:lnTo>
                    <a:lnTo>
                      <a:pt x="182" y="162"/>
                    </a:lnTo>
                    <a:lnTo>
                      <a:pt x="175" y="162"/>
                    </a:lnTo>
                    <a:lnTo>
                      <a:pt x="175" y="154"/>
                    </a:lnTo>
                    <a:lnTo>
                      <a:pt x="167" y="154"/>
                    </a:lnTo>
                    <a:lnTo>
                      <a:pt x="167" y="145"/>
                    </a:lnTo>
                    <a:lnTo>
                      <a:pt x="159" y="145"/>
                    </a:lnTo>
                    <a:lnTo>
                      <a:pt x="152" y="145"/>
                    </a:lnTo>
                    <a:lnTo>
                      <a:pt x="144" y="145"/>
                    </a:lnTo>
                    <a:lnTo>
                      <a:pt x="144" y="154"/>
                    </a:lnTo>
                    <a:lnTo>
                      <a:pt x="137" y="154"/>
                    </a:lnTo>
                    <a:lnTo>
                      <a:pt x="129" y="154"/>
                    </a:lnTo>
                    <a:lnTo>
                      <a:pt x="121" y="154"/>
                    </a:lnTo>
                    <a:lnTo>
                      <a:pt x="114" y="162"/>
                    </a:lnTo>
                    <a:lnTo>
                      <a:pt x="106" y="162"/>
                    </a:lnTo>
                    <a:lnTo>
                      <a:pt x="99" y="162"/>
                    </a:lnTo>
                    <a:lnTo>
                      <a:pt x="91" y="162"/>
                    </a:lnTo>
                    <a:lnTo>
                      <a:pt x="83" y="154"/>
                    </a:lnTo>
                    <a:lnTo>
                      <a:pt x="76" y="154"/>
                    </a:lnTo>
                    <a:lnTo>
                      <a:pt x="76" y="145"/>
                    </a:lnTo>
                    <a:lnTo>
                      <a:pt x="68" y="145"/>
                    </a:lnTo>
                    <a:lnTo>
                      <a:pt x="61" y="145"/>
                    </a:lnTo>
                    <a:lnTo>
                      <a:pt x="53" y="145"/>
                    </a:lnTo>
                    <a:lnTo>
                      <a:pt x="45" y="145"/>
                    </a:lnTo>
                    <a:lnTo>
                      <a:pt x="38" y="145"/>
                    </a:lnTo>
                    <a:lnTo>
                      <a:pt x="30" y="145"/>
                    </a:lnTo>
                    <a:lnTo>
                      <a:pt x="23" y="145"/>
                    </a:lnTo>
                    <a:lnTo>
                      <a:pt x="15" y="145"/>
                    </a:lnTo>
                    <a:lnTo>
                      <a:pt x="7" y="154"/>
                    </a:lnTo>
                    <a:lnTo>
                      <a:pt x="7" y="145"/>
                    </a:lnTo>
                    <a:lnTo>
                      <a:pt x="7" y="137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72"/>
              <p:cNvSpPr>
                <a:spLocks/>
              </p:cNvSpPr>
              <p:nvPr/>
            </p:nvSpPr>
            <p:spPr bwMode="auto">
              <a:xfrm>
                <a:off x="2066" y="1021"/>
                <a:ext cx="243" cy="171"/>
              </a:xfrm>
              <a:custGeom>
                <a:avLst/>
                <a:gdLst>
                  <a:gd name="T0" fmla="*/ 0 w 243"/>
                  <a:gd name="T1" fmla="*/ 128 h 171"/>
                  <a:gd name="T2" fmla="*/ 0 w 243"/>
                  <a:gd name="T3" fmla="*/ 103 h 171"/>
                  <a:gd name="T4" fmla="*/ 7 w 243"/>
                  <a:gd name="T5" fmla="*/ 85 h 171"/>
                  <a:gd name="T6" fmla="*/ 30 w 243"/>
                  <a:gd name="T7" fmla="*/ 77 h 171"/>
                  <a:gd name="T8" fmla="*/ 45 w 243"/>
                  <a:gd name="T9" fmla="*/ 77 h 171"/>
                  <a:gd name="T10" fmla="*/ 61 w 243"/>
                  <a:gd name="T11" fmla="*/ 85 h 171"/>
                  <a:gd name="T12" fmla="*/ 76 w 243"/>
                  <a:gd name="T13" fmla="*/ 85 h 171"/>
                  <a:gd name="T14" fmla="*/ 83 w 243"/>
                  <a:gd name="T15" fmla="*/ 77 h 171"/>
                  <a:gd name="T16" fmla="*/ 83 w 243"/>
                  <a:gd name="T17" fmla="*/ 60 h 171"/>
                  <a:gd name="T18" fmla="*/ 83 w 243"/>
                  <a:gd name="T19" fmla="*/ 43 h 171"/>
                  <a:gd name="T20" fmla="*/ 99 w 243"/>
                  <a:gd name="T21" fmla="*/ 43 h 171"/>
                  <a:gd name="T22" fmla="*/ 114 w 243"/>
                  <a:gd name="T23" fmla="*/ 43 h 171"/>
                  <a:gd name="T24" fmla="*/ 129 w 243"/>
                  <a:gd name="T25" fmla="*/ 34 h 171"/>
                  <a:gd name="T26" fmla="*/ 144 w 243"/>
                  <a:gd name="T27" fmla="*/ 34 h 171"/>
                  <a:gd name="T28" fmla="*/ 152 w 243"/>
                  <a:gd name="T29" fmla="*/ 26 h 171"/>
                  <a:gd name="T30" fmla="*/ 159 w 243"/>
                  <a:gd name="T31" fmla="*/ 17 h 171"/>
                  <a:gd name="T32" fmla="*/ 175 w 243"/>
                  <a:gd name="T33" fmla="*/ 17 h 171"/>
                  <a:gd name="T34" fmla="*/ 190 w 243"/>
                  <a:gd name="T35" fmla="*/ 9 h 171"/>
                  <a:gd name="T36" fmla="*/ 205 w 243"/>
                  <a:gd name="T37" fmla="*/ 9 h 171"/>
                  <a:gd name="T38" fmla="*/ 213 w 243"/>
                  <a:gd name="T39" fmla="*/ 9 h 171"/>
                  <a:gd name="T40" fmla="*/ 228 w 243"/>
                  <a:gd name="T41" fmla="*/ 26 h 171"/>
                  <a:gd name="T42" fmla="*/ 235 w 243"/>
                  <a:gd name="T43" fmla="*/ 34 h 171"/>
                  <a:gd name="T44" fmla="*/ 235 w 243"/>
                  <a:gd name="T45" fmla="*/ 51 h 171"/>
                  <a:gd name="T46" fmla="*/ 243 w 243"/>
                  <a:gd name="T47" fmla="*/ 68 h 171"/>
                  <a:gd name="T48" fmla="*/ 243 w 243"/>
                  <a:gd name="T49" fmla="*/ 85 h 171"/>
                  <a:gd name="T50" fmla="*/ 235 w 243"/>
                  <a:gd name="T51" fmla="*/ 103 h 171"/>
                  <a:gd name="T52" fmla="*/ 228 w 243"/>
                  <a:gd name="T53" fmla="*/ 120 h 171"/>
                  <a:gd name="T54" fmla="*/ 235 w 243"/>
                  <a:gd name="T55" fmla="*/ 137 h 171"/>
                  <a:gd name="T56" fmla="*/ 235 w 243"/>
                  <a:gd name="T57" fmla="*/ 154 h 171"/>
                  <a:gd name="T58" fmla="*/ 228 w 243"/>
                  <a:gd name="T59" fmla="*/ 162 h 171"/>
                  <a:gd name="T60" fmla="*/ 205 w 243"/>
                  <a:gd name="T61" fmla="*/ 171 h 171"/>
                  <a:gd name="T62" fmla="*/ 190 w 243"/>
                  <a:gd name="T63" fmla="*/ 171 h 171"/>
                  <a:gd name="T64" fmla="*/ 175 w 243"/>
                  <a:gd name="T65" fmla="*/ 162 h 171"/>
                  <a:gd name="T66" fmla="*/ 167 w 243"/>
                  <a:gd name="T67" fmla="*/ 154 h 171"/>
                  <a:gd name="T68" fmla="*/ 159 w 243"/>
                  <a:gd name="T69" fmla="*/ 145 h 171"/>
                  <a:gd name="T70" fmla="*/ 144 w 243"/>
                  <a:gd name="T71" fmla="*/ 145 h 171"/>
                  <a:gd name="T72" fmla="*/ 137 w 243"/>
                  <a:gd name="T73" fmla="*/ 154 h 171"/>
                  <a:gd name="T74" fmla="*/ 121 w 243"/>
                  <a:gd name="T75" fmla="*/ 154 h 171"/>
                  <a:gd name="T76" fmla="*/ 106 w 243"/>
                  <a:gd name="T77" fmla="*/ 162 h 171"/>
                  <a:gd name="T78" fmla="*/ 91 w 243"/>
                  <a:gd name="T79" fmla="*/ 162 h 171"/>
                  <a:gd name="T80" fmla="*/ 76 w 243"/>
                  <a:gd name="T81" fmla="*/ 154 h 171"/>
                  <a:gd name="T82" fmla="*/ 68 w 243"/>
                  <a:gd name="T83" fmla="*/ 145 h 171"/>
                  <a:gd name="T84" fmla="*/ 53 w 243"/>
                  <a:gd name="T85" fmla="*/ 145 h 171"/>
                  <a:gd name="T86" fmla="*/ 38 w 243"/>
                  <a:gd name="T87" fmla="*/ 145 h 171"/>
                  <a:gd name="T88" fmla="*/ 23 w 243"/>
                  <a:gd name="T89" fmla="*/ 145 h 171"/>
                  <a:gd name="T90" fmla="*/ 7 w 243"/>
                  <a:gd name="T91" fmla="*/ 154 h 171"/>
                  <a:gd name="T92" fmla="*/ 7 w 243"/>
                  <a:gd name="T93" fmla="*/ 137 h 1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43"/>
                  <a:gd name="T142" fmla="*/ 0 h 171"/>
                  <a:gd name="T143" fmla="*/ 243 w 243"/>
                  <a:gd name="T144" fmla="*/ 171 h 17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43" h="171">
                    <a:moveTo>
                      <a:pt x="7" y="137"/>
                    </a:moveTo>
                    <a:lnTo>
                      <a:pt x="0" y="128"/>
                    </a:lnTo>
                    <a:lnTo>
                      <a:pt x="0" y="120"/>
                    </a:lnTo>
                    <a:lnTo>
                      <a:pt x="0" y="103"/>
                    </a:lnTo>
                    <a:lnTo>
                      <a:pt x="7" y="94"/>
                    </a:lnTo>
                    <a:lnTo>
                      <a:pt x="7" y="85"/>
                    </a:lnTo>
                    <a:lnTo>
                      <a:pt x="15" y="77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5" y="77"/>
                    </a:lnTo>
                    <a:lnTo>
                      <a:pt x="53" y="77"/>
                    </a:lnTo>
                    <a:lnTo>
                      <a:pt x="61" y="85"/>
                    </a:lnTo>
                    <a:lnTo>
                      <a:pt x="68" y="85"/>
                    </a:lnTo>
                    <a:lnTo>
                      <a:pt x="76" y="85"/>
                    </a:lnTo>
                    <a:lnTo>
                      <a:pt x="83" y="85"/>
                    </a:lnTo>
                    <a:lnTo>
                      <a:pt x="83" y="77"/>
                    </a:lnTo>
                    <a:lnTo>
                      <a:pt x="83" y="68"/>
                    </a:lnTo>
                    <a:lnTo>
                      <a:pt x="83" y="60"/>
                    </a:lnTo>
                    <a:lnTo>
                      <a:pt x="83" y="51"/>
                    </a:lnTo>
                    <a:lnTo>
                      <a:pt x="83" y="43"/>
                    </a:lnTo>
                    <a:lnTo>
                      <a:pt x="91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4" y="43"/>
                    </a:lnTo>
                    <a:lnTo>
                      <a:pt x="121" y="43"/>
                    </a:lnTo>
                    <a:lnTo>
                      <a:pt x="129" y="34"/>
                    </a:lnTo>
                    <a:lnTo>
                      <a:pt x="137" y="34"/>
                    </a:lnTo>
                    <a:lnTo>
                      <a:pt x="144" y="34"/>
                    </a:lnTo>
                    <a:lnTo>
                      <a:pt x="144" y="26"/>
                    </a:lnTo>
                    <a:lnTo>
                      <a:pt x="152" y="26"/>
                    </a:lnTo>
                    <a:lnTo>
                      <a:pt x="159" y="26"/>
                    </a:lnTo>
                    <a:lnTo>
                      <a:pt x="159" y="17"/>
                    </a:lnTo>
                    <a:lnTo>
                      <a:pt x="167" y="17"/>
                    </a:lnTo>
                    <a:lnTo>
                      <a:pt x="175" y="17"/>
                    </a:lnTo>
                    <a:lnTo>
                      <a:pt x="182" y="9"/>
                    </a:lnTo>
                    <a:lnTo>
                      <a:pt x="190" y="9"/>
                    </a:lnTo>
                    <a:lnTo>
                      <a:pt x="197" y="9"/>
                    </a:lnTo>
                    <a:lnTo>
                      <a:pt x="205" y="9"/>
                    </a:lnTo>
                    <a:lnTo>
                      <a:pt x="205" y="0"/>
                    </a:lnTo>
                    <a:lnTo>
                      <a:pt x="213" y="9"/>
                    </a:lnTo>
                    <a:lnTo>
                      <a:pt x="220" y="17"/>
                    </a:lnTo>
                    <a:lnTo>
                      <a:pt x="228" y="26"/>
                    </a:lnTo>
                    <a:lnTo>
                      <a:pt x="228" y="34"/>
                    </a:lnTo>
                    <a:lnTo>
                      <a:pt x="235" y="34"/>
                    </a:lnTo>
                    <a:lnTo>
                      <a:pt x="235" y="43"/>
                    </a:lnTo>
                    <a:lnTo>
                      <a:pt x="235" y="51"/>
                    </a:lnTo>
                    <a:lnTo>
                      <a:pt x="235" y="60"/>
                    </a:lnTo>
                    <a:lnTo>
                      <a:pt x="243" y="68"/>
                    </a:lnTo>
                    <a:lnTo>
                      <a:pt x="243" y="77"/>
                    </a:lnTo>
                    <a:lnTo>
                      <a:pt x="243" y="85"/>
                    </a:lnTo>
                    <a:lnTo>
                      <a:pt x="243" y="94"/>
                    </a:lnTo>
                    <a:lnTo>
                      <a:pt x="235" y="103"/>
                    </a:lnTo>
                    <a:lnTo>
                      <a:pt x="235" y="111"/>
                    </a:lnTo>
                    <a:lnTo>
                      <a:pt x="228" y="120"/>
                    </a:lnTo>
                    <a:lnTo>
                      <a:pt x="228" y="128"/>
                    </a:lnTo>
                    <a:lnTo>
                      <a:pt x="235" y="137"/>
                    </a:lnTo>
                    <a:lnTo>
                      <a:pt x="235" y="145"/>
                    </a:lnTo>
                    <a:lnTo>
                      <a:pt x="235" y="154"/>
                    </a:lnTo>
                    <a:lnTo>
                      <a:pt x="235" y="162"/>
                    </a:lnTo>
                    <a:lnTo>
                      <a:pt x="228" y="162"/>
                    </a:lnTo>
                    <a:lnTo>
                      <a:pt x="220" y="171"/>
                    </a:lnTo>
                    <a:lnTo>
                      <a:pt x="205" y="171"/>
                    </a:lnTo>
                    <a:lnTo>
                      <a:pt x="197" y="171"/>
                    </a:lnTo>
                    <a:lnTo>
                      <a:pt x="190" y="171"/>
                    </a:lnTo>
                    <a:lnTo>
                      <a:pt x="182" y="162"/>
                    </a:lnTo>
                    <a:lnTo>
                      <a:pt x="175" y="162"/>
                    </a:lnTo>
                    <a:lnTo>
                      <a:pt x="175" y="154"/>
                    </a:lnTo>
                    <a:lnTo>
                      <a:pt x="167" y="154"/>
                    </a:lnTo>
                    <a:lnTo>
                      <a:pt x="167" y="145"/>
                    </a:lnTo>
                    <a:lnTo>
                      <a:pt x="159" y="145"/>
                    </a:lnTo>
                    <a:lnTo>
                      <a:pt x="152" y="145"/>
                    </a:lnTo>
                    <a:lnTo>
                      <a:pt x="144" y="145"/>
                    </a:lnTo>
                    <a:lnTo>
                      <a:pt x="144" y="154"/>
                    </a:lnTo>
                    <a:lnTo>
                      <a:pt x="137" y="154"/>
                    </a:lnTo>
                    <a:lnTo>
                      <a:pt x="129" y="154"/>
                    </a:lnTo>
                    <a:lnTo>
                      <a:pt x="121" y="154"/>
                    </a:lnTo>
                    <a:lnTo>
                      <a:pt x="114" y="162"/>
                    </a:lnTo>
                    <a:lnTo>
                      <a:pt x="106" y="162"/>
                    </a:lnTo>
                    <a:lnTo>
                      <a:pt x="99" y="162"/>
                    </a:lnTo>
                    <a:lnTo>
                      <a:pt x="91" y="162"/>
                    </a:lnTo>
                    <a:lnTo>
                      <a:pt x="83" y="154"/>
                    </a:lnTo>
                    <a:lnTo>
                      <a:pt x="76" y="154"/>
                    </a:lnTo>
                    <a:lnTo>
                      <a:pt x="76" y="145"/>
                    </a:lnTo>
                    <a:lnTo>
                      <a:pt x="68" y="145"/>
                    </a:lnTo>
                    <a:lnTo>
                      <a:pt x="61" y="145"/>
                    </a:lnTo>
                    <a:lnTo>
                      <a:pt x="53" y="145"/>
                    </a:lnTo>
                    <a:lnTo>
                      <a:pt x="45" y="145"/>
                    </a:lnTo>
                    <a:lnTo>
                      <a:pt x="38" y="145"/>
                    </a:lnTo>
                    <a:lnTo>
                      <a:pt x="30" y="145"/>
                    </a:lnTo>
                    <a:lnTo>
                      <a:pt x="23" y="145"/>
                    </a:lnTo>
                    <a:lnTo>
                      <a:pt x="15" y="145"/>
                    </a:lnTo>
                    <a:lnTo>
                      <a:pt x="7" y="154"/>
                    </a:lnTo>
                    <a:lnTo>
                      <a:pt x="7" y="145"/>
                    </a:lnTo>
                    <a:lnTo>
                      <a:pt x="7" y="137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73"/>
            <p:cNvGrpSpPr>
              <a:grpSpLocks/>
            </p:cNvGrpSpPr>
            <p:nvPr/>
          </p:nvGrpSpPr>
          <p:grpSpPr bwMode="auto">
            <a:xfrm>
              <a:off x="3702050" y="1784350"/>
              <a:ext cx="217488" cy="134938"/>
              <a:chOff x="2332" y="1124"/>
              <a:chExt cx="137" cy="85"/>
            </a:xfrm>
          </p:grpSpPr>
          <p:sp>
            <p:nvSpPr>
              <p:cNvPr id="720" name="Freeform 74"/>
              <p:cNvSpPr>
                <a:spLocks/>
              </p:cNvSpPr>
              <p:nvPr/>
            </p:nvSpPr>
            <p:spPr bwMode="auto">
              <a:xfrm>
                <a:off x="2332" y="1124"/>
                <a:ext cx="137" cy="85"/>
              </a:xfrm>
              <a:custGeom>
                <a:avLst/>
                <a:gdLst>
                  <a:gd name="T0" fmla="*/ 121 w 137"/>
                  <a:gd name="T1" fmla="*/ 42 h 85"/>
                  <a:gd name="T2" fmla="*/ 121 w 137"/>
                  <a:gd name="T3" fmla="*/ 34 h 85"/>
                  <a:gd name="T4" fmla="*/ 121 w 137"/>
                  <a:gd name="T5" fmla="*/ 25 h 85"/>
                  <a:gd name="T6" fmla="*/ 114 w 137"/>
                  <a:gd name="T7" fmla="*/ 17 h 85"/>
                  <a:gd name="T8" fmla="*/ 114 w 137"/>
                  <a:gd name="T9" fmla="*/ 8 h 85"/>
                  <a:gd name="T10" fmla="*/ 106 w 137"/>
                  <a:gd name="T11" fmla="*/ 8 h 85"/>
                  <a:gd name="T12" fmla="*/ 99 w 137"/>
                  <a:gd name="T13" fmla="*/ 0 h 85"/>
                  <a:gd name="T14" fmla="*/ 83 w 137"/>
                  <a:gd name="T15" fmla="*/ 0 h 85"/>
                  <a:gd name="T16" fmla="*/ 76 w 137"/>
                  <a:gd name="T17" fmla="*/ 0 h 85"/>
                  <a:gd name="T18" fmla="*/ 68 w 137"/>
                  <a:gd name="T19" fmla="*/ 0 h 85"/>
                  <a:gd name="T20" fmla="*/ 61 w 137"/>
                  <a:gd name="T21" fmla="*/ 8 h 85"/>
                  <a:gd name="T22" fmla="*/ 45 w 137"/>
                  <a:gd name="T23" fmla="*/ 8 h 85"/>
                  <a:gd name="T24" fmla="*/ 38 w 137"/>
                  <a:gd name="T25" fmla="*/ 8 h 85"/>
                  <a:gd name="T26" fmla="*/ 30 w 137"/>
                  <a:gd name="T27" fmla="*/ 17 h 85"/>
                  <a:gd name="T28" fmla="*/ 23 w 137"/>
                  <a:gd name="T29" fmla="*/ 17 h 85"/>
                  <a:gd name="T30" fmla="*/ 23 w 137"/>
                  <a:gd name="T31" fmla="*/ 34 h 85"/>
                  <a:gd name="T32" fmla="*/ 23 w 137"/>
                  <a:gd name="T33" fmla="*/ 42 h 85"/>
                  <a:gd name="T34" fmla="*/ 15 w 137"/>
                  <a:gd name="T35" fmla="*/ 42 h 85"/>
                  <a:gd name="T36" fmla="*/ 7 w 137"/>
                  <a:gd name="T37" fmla="*/ 51 h 85"/>
                  <a:gd name="T38" fmla="*/ 0 w 137"/>
                  <a:gd name="T39" fmla="*/ 59 h 85"/>
                  <a:gd name="T40" fmla="*/ 0 w 137"/>
                  <a:gd name="T41" fmla="*/ 68 h 85"/>
                  <a:gd name="T42" fmla="*/ 0 w 137"/>
                  <a:gd name="T43" fmla="*/ 68 h 85"/>
                  <a:gd name="T44" fmla="*/ 15 w 137"/>
                  <a:gd name="T45" fmla="*/ 76 h 85"/>
                  <a:gd name="T46" fmla="*/ 30 w 137"/>
                  <a:gd name="T47" fmla="*/ 76 h 85"/>
                  <a:gd name="T48" fmla="*/ 45 w 137"/>
                  <a:gd name="T49" fmla="*/ 68 h 85"/>
                  <a:gd name="T50" fmla="*/ 61 w 137"/>
                  <a:gd name="T51" fmla="*/ 59 h 85"/>
                  <a:gd name="T52" fmla="*/ 68 w 137"/>
                  <a:gd name="T53" fmla="*/ 68 h 85"/>
                  <a:gd name="T54" fmla="*/ 76 w 137"/>
                  <a:gd name="T55" fmla="*/ 68 h 85"/>
                  <a:gd name="T56" fmla="*/ 83 w 137"/>
                  <a:gd name="T57" fmla="*/ 76 h 85"/>
                  <a:gd name="T58" fmla="*/ 99 w 137"/>
                  <a:gd name="T59" fmla="*/ 85 h 85"/>
                  <a:gd name="T60" fmla="*/ 106 w 137"/>
                  <a:gd name="T61" fmla="*/ 85 h 85"/>
                  <a:gd name="T62" fmla="*/ 114 w 137"/>
                  <a:gd name="T63" fmla="*/ 85 h 85"/>
                  <a:gd name="T64" fmla="*/ 121 w 137"/>
                  <a:gd name="T65" fmla="*/ 85 h 85"/>
                  <a:gd name="T66" fmla="*/ 129 w 137"/>
                  <a:gd name="T67" fmla="*/ 76 h 85"/>
                  <a:gd name="T68" fmla="*/ 137 w 137"/>
                  <a:gd name="T69" fmla="*/ 68 h 85"/>
                  <a:gd name="T70" fmla="*/ 129 w 137"/>
                  <a:gd name="T71" fmla="*/ 59 h 85"/>
                  <a:gd name="T72" fmla="*/ 129 w 137"/>
                  <a:gd name="T73" fmla="*/ 51 h 85"/>
                  <a:gd name="T74" fmla="*/ 129 w 137"/>
                  <a:gd name="T75" fmla="*/ 42 h 85"/>
                  <a:gd name="T76" fmla="*/ 121 w 137"/>
                  <a:gd name="T77" fmla="*/ 51 h 8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7"/>
                  <a:gd name="T118" fmla="*/ 0 h 85"/>
                  <a:gd name="T119" fmla="*/ 137 w 137"/>
                  <a:gd name="T120" fmla="*/ 85 h 8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7" h="85">
                    <a:moveTo>
                      <a:pt x="121" y="51"/>
                    </a:moveTo>
                    <a:lnTo>
                      <a:pt x="121" y="42"/>
                    </a:lnTo>
                    <a:lnTo>
                      <a:pt x="121" y="34"/>
                    </a:lnTo>
                    <a:lnTo>
                      <a:pt x="121" y="25"/>
                    </a:lnTo>
                    <a:lnTo>
                      <a:pt x="121" y="17"/>
                    </a:lnTo>
                    <a:lnTo>
                      <a:pt x="114" y="17"/>
                    </a:lnTo>
                    <a:lnTo>
                      <a:pt x="114" y="8"/>
                    </a:lnTo>
                    <a:lnTo>
                      <a:pt x="106" y="8"/>
                    </a:lnTo>
                    <a:lnTo>
                      <a:pt x="99" y="0"/>
                    </a:lnTo>
                    <a:lnTo>
                      <a:pt x="91" y="0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61" y="8"/>
                    </a:lnTo>
                    <a:lnTo>
                      <a:pt x="53" y="8"/>
                    </a:lnTo>
                    <a:lnTo>
                      <a:pt x="45" y="8"/>
                    </a:lnTo>
                    <a:lnTo>
                      <a:pt x="38" y="8"/>
                    </a:lnTo>
                    <a:lnTo>
                      <a:pt x="30" y="17"/>
                    </a:lnTo>
                    <a:lnTo>
                      <a:pt x="23" y="17"/>
                    </a:lnTo>
                    <a:lnTo>
                      <a:pt x="23" y="25"/>
                    </a:lnTo>
                    <a:lnTo>
                      <a:pt x="23" y="34"/>
                    </a:lnTo>
                    <a:lnTo>
                      <a:pt x="23" y="42"/>
                    </a:lnTo>
                    <a:lnTo>
                      <a:pt x="15" y="42"/>
                    </a:lnTo>
                    <a:lnTo>
                      <a:pt x="15" y="51"/>
                    </a:lnTo>
                    <a:lnTo>
                      <a:pt x="7" y="51"/>
                    </a:lnTo>
                    <a:lnTo>
                      <a:pt x="7" y="59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7" y="76"/>
                    </a:lnTo>
                    <a:lnTo>
                      <a:pt x="15" y="76"/>
                    </a:lnTo>
                    <a:lnTo>
                      <a:pt x="23" y="76"/>
                    </a:lnTo>
                    <a:lnTo>
                      <a:pt x="30" y="76"/>
                    </a:lnTo>
                    <a:lnTo>
                      <a:pt x="38" y="68"/>
                    </a:lnTo>
                    <a:lnTo>
                      <a:pt x="45" y="68"/>
                    </a:lnTo>
                    <a:lnTo>
                      <a:pt x="53" y="68"/>
                    </a:lnTo>
                    <a:lnTo>
                      <a:pt x="61" y="59"/>
                    </a:lnTo>
                    <a:lnTo>
                      <a:pt x="68" y="68"/>
                    </a:lnTo>
                    <a:lnTo>
                      <a:pt x="76" y="68"/>
                    </a:lnTo>
                    <a:lnTo>
                      <a:pt x="83" y="76"/>
                    </a:lnTo>
                    <a:lnTo>
                      <a:pt x="91" y="76"/>
                    </a:lnTo>
                    <a:lnTo>
                      <a:pt x="99" y="85"/>
                    </a:lnTo>
                    <a:lnTo>
                      <a:pt x="106" y="85"/>
                    </a:lnTo>
                    <a:lnTo>
                      <a:pt x="114" y="85"/>
                    </a:lnTo>
                    <a:lnTo>
                      <a:pt x="121" y="85"/>
                    </a:lnTo>
                    <a:lnTo>
                      <a:pt x="129" y="76"/>
                    </a:lnTo>
                    <a:lnTo>
                      <a:pt x="129" y="68"/>
                    </a:lnTo>
                    <a:lnTo>
                      <a:pt x="137" y="68"/>
                    </a:lnTo>
                    <a:lnTo>
                      <a:pt x="137" y="59"/>
                    </a:lnTo>
                    <a:lnTo>
                      <a:pt x="129" y="59"/>
                    </a:lnTo>
                    <a:lnTo>
                      <a:pt x="129" y="51"/>
                    </a:lnTo>
                    <a:lnTo>
                      <a:pt x="129" y="42"/>
                    </a:lnTo>
                    <a:lnTo>
                      <a:pt x="121" y="51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75"/>
              <p:cNvSpPr>
                <a:spLocks/>
              </p:cNvSpPr>
              <p:nvPr/>
            </p:nvSpPr>
            <p:spPr bwMode="auto">
              <a:xfrm>
                <a:off x="2332" y="1124"/>
                <a:ext cx="137" cy="85"/>
              </a:xfrm>
              <a:custGeom>
                <a:avLst/>
                <a:gdLst>
                  <a:gd name="T0" fmla="*/ 121 w 137"/>
                  <a:gd name="T1" fmla="*/ 51 h 85"/>
                  <a:gd name="T2" fmla="*/ 121 w 137"/>
                  <a:gd name="T3" fmla="*/ 42 h 85"/>
                  <a:gd name="T4" fmla="*/ 121 w 137"/>
                  <a:gd name="T5" fmla="*/ 34 h 85"/>
                  <a:gd name="T6" fmla="*/ 121 w 137"/>
                  <a:gd name="T7" fmla="*/ 25 h 85"/>
                  <a:gd name="T8" fmla="*/ 121 w 137"/>
                  <a:gd name="T9" fmla="*/ 17 h 85"/>
                  <a:gd name="T10" fmla="*/ 114 w 137"/>
                  <a:gd name="T11" fmla="*/ 17 h 85"/>
                  <a:gd name="T12" fmla="*/ 114 w 137"/>
                  <a:gd name="T13" fmla="*/ 8 h 85"/>
                  <a:gd name="T14" fmla="*/ 106 w 137"/>
                  <a:gd name="T15" fmla="*/ 8 h 85"/>
                  <a:gd name="T16" fmla="*/ 99 w 137"/>
                  <a:gd name="T17" fmla="*/ 0 h 85"/>
                  <a:gd name="T18" fmla="*/ 91 w 137"/>
                  <a:gd name="T19" fmla="*/ 0 h 85"/>
                  <a:gd name="T20" fmla="*/ 83 w 137"/>
                  <a:gd name="T21" fmla="*/ 0 h 85"/>
                  <a:gd name="T22" fmla="*/ 76 w 137"/>
                  <a:gd name="T23" fmla="*/ 0 h 85"/>
                  <a:gd name="T24" fmla="*/ 68 w 137"/>
                  <a:gd name="T25" fmla="*/ 0 h 85"/>
                  <a:gd name="T26" fmla="*/ 61 w 137"/>
                  <a:gd name="T27" fmla="*/ 0 h 85"/>
                  <a:gd name="T28" fmla="*/ 61 w 137"/>
                  <a:gd name="T29" fmla="*/ 8 h 85"/>
                  <a:gd name="T30" fmla="*/ 53 w 137"/>
                  <a:gd name="T31" fmla="*/ 8 h 85"/>
                  <a:gd name="T32" fmla="*/ 45 w 137"/>
                  <a:gd name="T33" fmla="*/ 8 h 85"/>
                  <a:gd name="T34" fmla="*/ 38 w 137"/>
                  <a:gd name="T35" fmla="*/ 8 h 85"/>
                  <a:gd name="T36" fmla="*/ 30 w 137"/>
                  <a:gd name="T37" fmla="*/ 17 h 85"/>
                  <a:gd name="T38" fmla="*/ 23 w 137"/>
                  <a:gd name="T39" fmla="*/ 17 h 85"/>
                  <a:gd name="T40" fmla="*/ 23 w 137"/>
                  <a:gd name="T41" fmla="*/ 25 h 85"/>
                  <a:gd name="T42" fmla="*/ 23 w 137"/>
                  <a:gd name="T43" fmla="*/ 34 h 85"/>
                  <a:gd name="T44" fmla="*/ 23 w 137"/>
                  <a:gd name="T45" fmla="*/ 42 h 85"/>
                  <a:gd name="T46" fmla="*/ 15 w 137"/>
                  <a:gd name="T47" fmla="*/ 42 h 85"/>
                  <a:gd name="T48" fmla="*/ 15 w 137"/>
                  <a:gd name="T49" fmla="*/ 51 h 85"/>
                  <a:gd name="T50" fmla="*/ 7 w 137"/>
                  <a:gd name="T51" fmla="*/ 51 h 85"/>
                  <a:gd name="T52" fmla="*/ 7 w 137"/>
                  <a:gd name="T53" fmla="*/ 59 h 85"/>
                  <a:gd name="T54" fmla="*/ 0 w 137"/>
                  <a:gd name="T55" fmla="*/ 59 h 85"/>
                  <a:gd name="T56" fmla="*/ 0 w 137"/>
                  <a:gd name="T57" fmla="*/ 68 h 85"/>
                  <a:gd name="T58" fmla="*/ 7 w 137"/>
                  <a:gd name="T59" fmla="*/ 76 h 85"/>
                  <a:gd name="T60" fmla="*/ 15 w 137"/>
                  <a:gd name="T61" fmla="*/ 76 h 85"/>
                  <a:gd name="T62" fmla="*/ 23 w 137"/>
                  <a:gd name="T63" fmla="*/ 76 h 85"/>
                  <a:gd name="T64" fmla="*/ 30 w 137"/>
                  <a:gd name="T65" fmla="*/ 76 h 85"/>
                  <a:gd name="T66" fmla="*/ 38 w 137"/>
                  <a:gd name="T67" fmla="*/ 68 h 85"/>
                  <a:gd name="T68" fmla="*/ 45 w 137"/>
                  <a:gd name="T69" fmla="*/ 68 h 85"/>
                  <a:gd name="T70" fmla="*/ 53 w 137"/>
                  <a:gd name="T71" fmla="*/ 68 h 85"/>
                  <a:gd name="T72" fmla="*/ 61 w 137"/>
                  <a:gd name="T73" fmla="*/ 59 h 85"/>
                  <a:gd name="T74" fmla="*/ 68 w 137"/>
                  <a:gd name="T75" fmla="*/ 68 h 85"/>
                  <a:gd name="T76" fmla="*/ 76 w 137"/>
                  <a:gd name="T77" fmla="*/ 68 h 85"/>
                  <a:gd name="T78" fmla="*/ 83 w 137"/>
                  <a:gd name="T79" fmla="*/ 76 h 85"/>
                  <a:gd name="T80" fmla="*/ 91 w 137"/>
                  <a:gd name="T81" fmla="*/ 76 h 85"/>
                  <a:gd name="T82" fmla="*/ 99 w 137"/>
                  <a:gd name="T83" fmla="*/ 85 h 85"/>
                  <a:gd name="T84" fmla="*/ 106 w 137"/>
                  <a:gd name="T85" fmla="*/ 85 h 85"/>
                  <a:gd name="T86" fmla="*/ 114 w 137"/>
                  <a:gd name="T87" fmla="*/ 85 h 85"/>
                  <a:gd name="T88" fmla="*/ 121 w 137"/>
                  <a:gd name="T89" fmla="*/ 85 h 85"/>
                  <a:gd name="T90" fmla="*/ 129 w 137"/>
                  <a:gd name="T91" fmla="*/ 76 h 85"/>
                  <a:gd name="T92" fmla="*/ 129 w 137"/>
                  <a:gd name="T93" fmla="*/ 68 h 85"/>
                  <a:gd name="T94" fmla="*/ 137 w 137"/>
                  <a:gd name="T95" fmla="*/ 68 h 85"/>
                  <a:gd name="T96" fmla="*/ 137 w 137"/>
                  <a:gd name="T97" fmla="*/ 59 h 85"/>
                  <a:gd name="T98" fmla="*/ 129 w 137"/>
                  <a:gd name="T99" fmla="*/ 59 h 85"/>
                  <a:gd name="T100" fmla="*/ 129 w 137"/>
                  <a:gd name="T101" fmla="*/ 51 h 85"/>
                  <a:gd name="T102" fmla="*/ 129 w 137"/>
                  <a:gd name="T103" fmla="*/ 42 h 85"/>
                  <a:gd name="T104" fmla="*/ 121 w 137"/>
                  <a:gd name="T105" fmla="*/ 51 h 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7"/>
                  <a:gd name="T160" fmla="*/ 0 h 85"/>
                  <a:gd name="T161" fmla="*/ 137 w 137"/>
                  <a:gd name="T162" fmla="*/ 85 h 8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7" h="85">
                    <a:moveTo>
                      <a:pt x="121" y="51"/>
                    </a:moveTo>
                    <a:lnTo>
                      <a:pt x="121" y="42"/>
                    </a:lnTo>
                    <a:lnTo>
                      <a:pt x="121" y="34"/>
                    </a:lnTo>
                    <a:lnTo>
                      <a:pt x="121" y="25"/>
                    </a:lnTo>
                    <a:lnTo>
                      <a:pt x="121" y="17"/>
                    </a:lnTo>
                    <a:lnTo>
                      <a:pt x="114" y="17"/>
                    </a:lnTo>
                    <a:lnTo>
                      <a:pt x="114" y="8"/>
                    </a:lnTo>
                    <a:lnTo>
                      <a:pt x="106" y="8"/>
                    </a:lnTo>
                    <a:lnTo>
                      <a:pt x="99" y="0"/>
                    </a:lnTo>
                    <a:lnTo>
                      <a:pt x="91" y="0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61" y="8"/>
                    </a:lnTo>
                    <a:lnTo>
                      <a:pt x="53" y="8"/>
                    </a:lnTo>
                    <a:lnTo>
                      <a:pt x="45" y="8"/>
                    </a:lnTo>
                    <a:lnTo>
                      <a:pt x="38" y="8"/>
                    </a:lnTo>
                    <a:lnTo>
                      <a:pt x="30" y="17"/>
                    </a:lnTo>
                    <a:lnTo>
                      <a:pt x="23" y="17"/>
                    </a:lnTo>
                    <a:lnTo>
                      <a:pt x="23" y="25"/>
                    </a:lnTo>
                    <a:lnTo>
                      <a:pt x="23" y="34"/>
                    </a:lnTo>
                    <a:lnTo>
                      <a:pt x="23" y="42"/>
                    </a:lnTo>
                    <a:lnTo>
                      <a:pt x="15" y="42"/>
                    </a:lnTo>
                    <a:lnTo>
                      <a:pt x="15" y="51"/>
                    </a:lnTo>
                    <a:lnTo>
                      <a:pt x="7" y="51"/>
                    </a:lnTo>
                    <a:lnTo>
                      <a:pt x="7" y="59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7" y="76"/>
                    </a:lnTo>
                    <a:lnTo>
                      <a:pt x="15" y="76"/>
                    </a:lnTo>
                    <a:lnTo>
                      <a:pt x="23" y="76"/>
                    </a:lnTo>
                    <a:lnTo>
                      <a:pt x="30" y="76"/>
                    </a:lnTo>
                    <a:lnTo>
                      <a:pt x="38" y="68"/>
                    </a:lnTo>
                    <a:lnTo>
                      <a:pt x="45" y="68"/>
                    </a:lnTo>
                    <a:lnTo>
                      <a:pt x="53" y="68"/>
                    </a:lnTo>
                    <a:lnTo>
                      <a:pt x="61" y="59"/>
                    </a:lnTo>
                    <a:lnTo>
                      <a:pt x="68" y="68"/>
                    </a:lnTo>
                    <a:lnTo>
                      <a:pt x="76" y="68"/>
                    </a:lnTo>
                    <a:lnTo>
                      <a:pt x="83" y="76"/>
                    </a:lnTo>
                    <a:lnTo>
                      <a:pt x="91" y="76"/>
                    </a:lnTo>
                    <a:lnTo>
                      <a:pt x="99" y="85"/>
                    </a:lnTo>
                    <a:lnTo>
                      <a:pt x="106" y="85"/>
                    </a:lnTo>
                    <a:lnTo>
                      <a:pt x="114" y="85"/>
                    </a:lnTo>
                    <a:lnTo>
                      <a:pt x="121" y="85"/>
                    </a:lnTo>
                    <a:lnTo>
                      <a:pt x="129" y="76"/>
                    </a:lnTo>
                    <a:lnTo>
                      <a:pt x="129" y="68"/>
                    </a:lnTo>
                    <a:lnTo>
                      <a:pt x="137" y="68"/>
                    </a:lnTo>
                    <a:lnTo>
                      <a:pt x="137" y="59"/>
                    </a:lnTo>
                    <a:lnTo>
                      <a:pt x="129" y="59"/>
                    </a:lnTo>
                    <a:lnTo>
                      <a:pt x="129" y="51"/>
                    </a:lnTo>
                    <a:lnTo>
                      <a:pt x="129" y="42"/>
                    </a:lnTo>
                    <a:lnTo>
                      <a:pt x="121" y="51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76"/>
            <p:cNvGrpSpPr>
              <a:grpSpLocks/>
            </p:cNvGrpSpPr>
            <p:nvPr/>
          </p:nvGrpSpPr>
          <p:grpSpPr bwMode="auto">
            <a:xfrm>
              <a:off x="2832100" y="1471613"/>
              <a:ext cx="301625" cy="271462"/>
              <a:chOff x="1784" y="927"/>
              <a:chExt cx="190" cy="171"/>
            </a:xfrm>
          </p:grpSpPr>
          <p:sp>
            <p:nvSpPr>
              <p:cNvPr id="718" name="Freeform 77"/>
              <p:cNvSpPr>
                <a:spLocks/>
              </p:cNvSpPr>
              <p:nvPr/>
            </p:nvSpPr>
            <p:spPr bwMode="auto">
              <a:xfrm>
                <a:off x="1784" y="927"/>
                <a:ext cx="190" cy="171"/>
              </a:xfrm>
              <a:custGeom>
                <a:avLst/>
                <a:gdLst>
                  <a:gd name="T0" fmla="*/ 145 w 190"/>
                  <a:gd name="T1" fmla="*/ 26 h 171"/>
                  <a:gd name="T2" fmla="*/ 145 w 190"/>
                  <a:gd name="T3" fmla="*/ 17 h 171"/>
                  <a:gd name="T4" fmla="*/ 130 w 190"/>
                  <a:gd name="T5" fmla="*/ 17 h 171"/>
                  <a:gd name="T6" fmla="*/ 122 w 190"/>
                  <a:gd name="T7" fmla="*/ 17 h 171"/>
                  <a:gd name="T8" fmla="*/ 114 w 190"/>
                  <a:gd name="T9" fmla="*/ 17 h 171"/>
                  <a:gd name="T10" fmla="*/ 99 w 190"/>
                  <a:gd name="T11" fmla="*/ 17 h 171"/>
                  <a:gd name="T12" fmla="*/ 84 w 190"/>
                  <a:gd name="T13" fmla="*/ 9 h 171"/>
                  <a:gd name="T14" fmla="*/ 76 w 190"/>
                  <a:gd name="T15" fmla="*/ 9 h 171"/>
                  <a:gd name="T16" fmla="*/ 69 w 190"/>
                  <a:gd name="T17" fmla="*/ 9 h 171"/>
                  <a:gd name="T18" fmla="*/ 61 w 190"/>
                  <a:gd name="T19" fmla="*/ 0 h 171"/>
                  <a:gd name="T20" fmla="*/ 54 w 190"/>
                  <a:gd name="T21" fmla="*/ 0 h 171"/>
                  <a:gd name="T22" fmla="*/ 46 w 190"/>
                  <a:gd name="T23" fmla="*/ 9 h 171"/>
                  <a:gd name="T24" fmla="*/ 38 w 190"/>
                  <a:gd name="T25" fmla="*/ 17 h 171"/>
                  <a:gd name="T26" fmla="*/ 31 w 190"/>
                  <a:gd name="T27" fmla="*/ 17 h 171"/>
                  <a:gd name="T28" fmla="*/ 31 w 190"/>
                  <a:gd name="T29" fmla="*/ 26 h 171"/>
                  <a:gd name="T30" fmla="*/ 23 w 190"/>
                  <a:gd name="T31" fmla="*/ 34 h 171"/>
                  <a:gd name="T32" fmla="*/ 16 w 190"/>
                  <a:gd name="T33" fmla="*/ 43 h 171"/>
                  <a:gd name="T34" fmla="*/ 16 w 190"/>
                  <a:gd name="T35" fmla="*/ 52 h 171"/>
                  <a:gd name="T36" fmla="*/ 8 w 190"/>
                  <a:gd name="T37" fmla="*/ 60 h 171"/>
                  <a:gd name="T38" fmla="*/ 8 w 190"/>
                  <a:gd name="T39" fmla="*/ 69 h 171"/>
                  <a:gd name="T40" fmla="*/ 8 w 190"/>
                  <a:gd name="T41" fmla="*/ 77 h 171"/>
                  <a:gd name="T42" fmla="*/ 8 w 190"/>
                  <a:gd name="T43" fmla="*/ 86 h 171"/>
                  <a:gd name="T44" fmla="*/ 0 w 190"/>
                  <a:gd name="T45" fmla="*/ 94 h 171"/>
                  <a:gd name="T46" fmla="*/ 0 w 190"/>
                  <a:gd name="T47" fmla="*/ 111 h 171"/>
                  <a:gd name="T48" fmla="*/ 0 w 190"/>
                  <a:gd name="T49" fmla="*/ 120 h 171"/>
                  <a:gd name="T50" fmla="*/ 0 w 190"/>
                  <a:gd name="T51" fmla="*/ 137 h 171"/>
                  <a:gd name="T52" fmla="*/ 16 w 190"/>
                  <a:gd name="T53" fmla="*/ 137 h 171"/>
                  <a:gd name="T54" fmla="*/ 23 w 190"/>
                  <a:gd name="T55" fmla="*/ 145 h 171"/>
                  <a:gd name="T56" fmla="*/ 31 w 190"/>
                  <a:gd name="T57" fmla="*/ 137 h 171"/>
                  <a:gd name="T58" fmla="*/ 46 w 190"/>
                  <a:gd name="T59" fmla="*/ 137 h 171"/>
                  <a:gd name="T60" fmla="*/ 54 w 190"/>
                  <a:gd name="T61" fmla="*/ 137 h 171"/>
                  <a:gd name="T62" fmla="*/ 61 w 190"/>
                  <a:gd name="T63" fmla="*/ 145 h 171"/>
                  <a:gd name="T64" fmla="*/ 61 w 190"/>
                  <a:gd name="T65" fmla="*/ 154 h 171"/>
                  <a:gd name="T66" fmla="*/ 69 w 190"/>
                  <a:gd name="T67" fmla="*/ 154 h 171"/>
                  <a:gd name="T68" fmla="*/ 84 w 190"/>
                  <a:gd name="T69" fmla="*/ 154 h 171"/>
                  <a:gd name="T70" fmla="*/ 107 w 190"/>
                  <a:gd name="T71" fmla="*/ 154 h 171"/>
                  <a:gd name="T72" fmla="*/ 114 w 190"/>
                  <a:gd name="T73" fmla="*/ 154 h 171"/>
                  <a:gd name="T74" fmla="*/ 122 w 190"/>
                  <a:gd name="T75" fmla="*/ 154 h 171"/>
                  <a:gd name="T76" fmla="*/ 130 w 190"/>
                  <a:gd name="T77" fmla="*/ 154 h 171"/>
                  <a:gd name="T78" fmla="*/ 145 w 190"/>
                  <a:gd name="T79" fmla="*/ 154 h 171"/>
                  <a:gd name="T80" fmla="*/ 160 w 190"/>
                  <a:gd name="T81" fmla="*/ 162 h 171"/>
                  <a:gd name="T82" fmla="*/ 168 w 190"/>
                  <a:gd name="T83" fmla="*/ 171 h 171"/>
                  <a:gd name="T84" fmla="*/ 183 w 190"/>
                  <a:gd name="T85" fmla="*/ 171 h 171"/>
                  <a:gd name="T86" fmla="*/ 183 w 190"/>
                  <a:gd name="T87" fmla="*/ 154 h 171"/>
                  <a:gd name="T88" fmla="*/ 190 w 190"/>
                  <a:gd name="T89" fmla="*/ 145 h 171"/>
                  <a:gd name="T90" fmla="*/ 190 w 190"/>
                  <a:gd name="T91" fmla="*/ 128 h 171"/>
                  <a:gd name="T92" fmla="*/ 190 w 190"/>
                  <a:gd name="T93" fmla="*/ 111 h 171"/>
                  <a:gd name="T94" fmla="*/ 190 w 190"/>
                  <a:gd name="T95" fmla="*/ 94 h 171"/>
                  <a:gd name="T96" fmla="*/ 183 w 190"/>
                  <a:gd name="T97" fmla="*/ 86 h 171"/>
                  <a:gd name="T98" fmla="*/ 175 w 190"/>
                  <a:gd name="T99" fmla="*/ 86 h 171"/>
                  <a:gd name="T100" fmla="*/ 168 w 190"/>
                  <a:gd name="T101" fmla="*/ 77 h 171"/>
                  <a:gd name="T102" fmla="*/ 168 w 190"/>
                  <a:gd name="T103" fmla="*/ 69 h 171"/>
                  <a:gd name="T104" fmla="*/ 160 w 190"/>
                  <a:gd name="T105" fmla="*/ 60 h 171"/>
                  <a:gd name="T106" fmla="*/ 160 w 190"/>
                  <a:gd name="T107" fmla="*/ 52 h 171"/>
                  <a:gd name="T108" fmla="*/ 152 w 190"/>
                  <a:gd name="T109" fmla="*/ 43 h 171"/>
                  <a:gd name="T110" fmla="*/ 152 w 190"/>
                  <a:gd name="T111" fmla="*/ 43 h 171"/>
                  <a:gd name="T112" fmla="*/ 145 w 190"/>
                  <a:gd name="T113" fmla="*/ 34 h 171"/>
                  <a:gd name="T114" fmla="*/ 145 w 190"/>
                  <a:gd name="T115" fmla="*/ 26 h 171"/>
                  <a:gd name="T116" fmla="*/ 145 w 190"/>
                  <a:gd name="T117" fmla="*/ 26 h 171"/>
                  <a:gd name="T118" fmla="*/ 145 w 190"/>
                  <a:gd name="T119" fmla="*/ 26 h 1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0"/>
                  <a:gd name="T181" fmla="*/ 0 h 171"/>
                  <a:gd name="T182" fmla="*/ 190 w 190"/>
                  <a:gd name="T183" fmla="*/ 171 h 1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0" h="171">
                    <a:moveTo>
                      <a:pt x="145" y="26"/>
                    </a:moveTo>
                    <a:lnTo>
                      <a:pt x="145" y="26"/>
                    </a:lnTo>
                    <a:lnTo>
                      <a:pt x="145" y="17"/>
                    </a:lnTo>
                    <a:lnTo>
                      <a:pt x="137" y="17"/>
                    </a:lnTo>
                    <a:lnTo>
                      <a:pt x="130" y="17"/>
                    </a:lnTo>
                    <a:lnTo>
                      <a:pt x="122" y="17"/>
                    </a:lnTo>
                    <a:lnTo>
                      <a:pt x="114" y="17"/>
                    </a:lnTo>
                    <a:lnTo>
                      <a:pt x="107" y="17"/>
                    </a:lnTo>
                    <a:lnTo>
                      <a:pt x="99" y="17"/>
                    </a:lnTo>
                    <a:lnTo>
                      <a:pt x="92" y="9"/>
                    </a:lnTo>
                    <a:lnTo>
                      <a:pt x="84" y="9"/>
                    </a:lnTo>
                    <a:lnTo>
                      <a:pt x="76" y="9"/>
                    </a:lnTo>
                    <a:lnTo>
                      <a:pt x="69" y="9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6" y="9"/>
                    </a:lnTo>
                    <a:lnTo>
                      <a:pt x="38" y="9"/>
                    </a:lnTo>
                    <a:lnTo>
                      <a:pt x="38" y="17"/>
                    </a:lnTo>
                    <a:lnTo>
                      <a:pt x="31" y="17"/>
                    </a:lnTo>
                    <a:lnTo>
                      <a:pt x="31" y="26"/>
                    </a:lnTo>
                    <a:lnTo>
                      <a:pt x="23" y="26"/>
                    </a:lnTo>
                    <a:lnTo>
                      <a:pt x="23" y="34"/>
                    </a:lnTo>
                    <a:lnTo>
                      <a:pt x="16" y="34"/>
                    </a:lnTo>
                    <a:lnTo>
                      <a:pt x="16" y="43"/>
                    </a:lnTo>
                    <a:lnTo>
                      <a:pt x="16" y="52"/>
                    </a:lnTo>
                    <a:lnTo>
                      <a:pt x="8" y="52"/>
                    </a:lnTo>
                    <a:lnTo>
                      <a:pt x="8" y="60"/>
                    </a:lnTo>
                    <a:lnTo>
                      <a:pt x="8" y="69"/>
                    </a:lnTo>
                    <a:lnTo>
                      <a:pt x="8" y="77"/>
                    </a:lnTo>
                    <a:lnTo>
                      <a:pt x="8" y="86"/>
                    </a:lnTo>
                    <a:lnTo>
                      <a:pt x="8" y="94"/>
                    </a:lnTo>
                    <a:lnTo>
                      <a:pt x="0" y="94"/>
                    </a:lnTo>
                    <a:lnTo>
                      <a:pt x="0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8"/>
                    </a:lnTo>
                    <a:lnTo>
                      <a:pt x="0" y="137"/>
                    </a:lnTo>
                    <a:lnTo>
                      <a:pt x="8" y="137"/>
                    </a:lnTo>
                    <a:lnTo>
                      <a:pt x="16" y="137"/>
                    </a:lnTo>
                    <a:lnTo>
                      <a:pt x="16" y="145"/>
                    </a:lnTo>
                    <a:lnTo>
                      <a:pt x="23" y="145"/>
                    </a:lnTo>
                    <a:lnTo>
                      <a:pt x="31" y="137"/>
                    </a:lnTo>
                    <a:lnTo>
                      <a:pt x="38" y="137"/>
                    </a:lnTo>
                    <a:lnTo>
                      <a:pt x="46" y="137"/>
                    </a:lnTo>
                    <a:lnTo>
                      <a:pt x="54" y="137"/>
                    </a:lnTo>
                    <a:lnTo>
                      <a:pt x="54" y="145"/>
                    </a:lnTo>
                    <a:lnTo>
                      <a:pt x="61" y="145"/>
                    </a:lnTo>
                    <a:lnTo>
                      <a:pt x="61" y="154"/>
                    </a:lnTo>
                    <a:lnTo>
                      <a:pt x="69" y="154"/>
                    </a:lnTo>
                    <a:lnTo>
                      <a:pt x="76" y="154"/>
                    </a:lnTo>
                    <a:lnTo>
                      <a:pt x="84" y="154"/>
                    </a:lnTo>
                    <a:lnTo>
                      <a:pt x="92" y="154"/>
                    </a:lnTo>
                    <a:lnTo>
                      <a:pt x="107" y="154"/>
                    </a:lnTo>
                    <a:lnTo>
                      <a:pt x="114" y="154"/>
                    </a:lnTo>
                    <a:lnTo>
                      <a:pt x="122" y="154"/>
                    </a:lnTo>
                    <a:lnTo>
                      <a:pt x="130" y="154"/>
                    </a:lnTo>
                    <a:lnTo>
                      <a:pt x="137" y="154"/>
                    </a:lnTo>
                    <a:lnTo>
                      <a:pt x="145" y="154"/>
                    </a:lnTo>
                    <a:lnTo>
                      <a:pt x="152" y="154"/>
                    </a:lnTo>
                    <a:lnTo>
                      <a:pt x="160" y="162"/>
                    </a:lnTo>
                    <a:lnTo>
                      <a:pt x="168" y="171"/>
                    </a:lnTo>
                    <a:lnTo>
                      <a:pt x="175" y="171"/>
                    </a:lnTo>
                    <a:lnTo>
                      <a:pt x="183" y="171"/>
                    </a:lnTo>
                    <a:lnTo>
                      <a:pt x="183" y="162"/>
                    </a:lnTo>
                    <a:lnTo>
                      <a:pt x="183" y="154"/>
                    </a:lnTo>
                    <a:lnTo>
                      <a:pt x="190" y="154"/>
                    </a:lnTo>
                    <a:lnTo>
                      <a:pt x="190" y="145"/>
                    </a:lnTo>
                    <a:lnTo>
                      <a:pt x="190" y="137"/>
                    </a:lnTo>
                    <a:lnTo>
                      <a:pt x="190" y="128"/>
                    </a:lnTo>
                    <a:lnTo>
                      <a:pt x="190" y="120"/>
                    </a:lnTo>
                    <a:lnTo>
                      <a:pt x="190" y="111"/>
                    </a:lnTo>
                    <a:lnTo>
                      <a:pt x="190" y="103"/>
                    </a:lnTo>
                    <a:lnTo>
                      <a:pt x="190" y="94"/>
                    </a:lnTo>
                    <a:lnTo>
                      <a:pt x="183" y="86"/>
                    </a:lnTo>
                    <a:lnTo>
                      <a:pt x="175" y="86"/>
                    </a:lnTo>
                    <a:lnTo>
                      <a:pt x="175" y="77"/>
                    </a:lnTo>
                    <a:lnTo>
                      <a:pt x="168" y="77"/>
                    </a:lnTo>
                    <a:lnTo>
                      <a:pt x="168" y="69"/>
                    </a:lnTo>
                    <a:lnTo>
                      <a:pt x="168" y="60"/>
                    </a:lnTo>
                    <a:lnTo>
                      <a:pt x="160" y="60"/>
                    </a:lnTo>
                    <a:lnTo>
                      <a:pt x="160" y="52"/>
                    </a:lnTo>
                    <a:lnTo>
                      <a:pt x="160" y="43"/>
                    </a:lnTo>
                    <a:lnTo>
                      <a:pt x="152" y="43"/>
                    </a:lnTo>
                    <a:lnTo>
                      <a:pt x="145" y="34"/>
                    </a:lnTo>
                    <a:lnTo>
                      <a:pt x="145" y="26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78"/>
              <p:cNvSpPr>
                <a:spLocks/>
              </p:cNvSpPr>
              <p:nvPr/>
            </p:nvSpPr>
            <p:spPr bwMode="auto">
              <a:xfrm>
                <a:off x="1784" y="927"/>
                <a:ext cx="190" cy="171"/>
              </a:xfrm>
              <a:custGeom>
                <a:avLst/>
                <a:gdLst>
                  <a:gd name="T0" fmla="*/ 145 w 190"/>
                  <a:gd name="T1" fmla="*/ 17 h 171"/>
                  <a:gd name="T2" fmla="*/ 130 w 190"/>
                  <a:gd name="T3" fmla="*/ 17 h 171"/>
                  <a:gd name="T4" fmla="*/ 114 w 190"/>
                  <a:gd name="T5" fmla="*/ 17 h 171"/>
                  <a:gd name="T6" fmla="*/ 99 w 190"/>
                  <a:gd name="T7" fmla="*/ 17 h 171"/>
                  <a:gd name="T8" fmla="*/ 84 w 190"/>
                  <a:gd name="T9" fmla="*/ 9 h 171"/>
                  <a:gd name="T10" fmla="*/ 69 w 190"/>
                  <a:gd name="T11" fmla="*/ 9 h 171"/>
                  <a:gd name="T12" fmla="*/ 61 w 190"/>
                  <a:gd name="T13" fmla="*/ 0 h 171"/>
                  <a:gd name="T14" fmla="*/ 46 w 190"/>
                  <a:gd name="T15" fmla="*/ 9 h 171"/>
                  <a:gd name="T16" fmla="*/ 38 w 190"/>
                  <a:gd name="T17" fmla="*/ 17 h 171"/>
                  <a:gd name="T18" fmla="*/ 31 w 190"/>
                  <a:gd name="T19" fmla="*/ 26 h 171"/>
                  <a:gd name="T20" fmla="*/ 23 w 190"/>
                  <a:gd name="T21" fmla="*/ 34 h 171"/>
                  <a:gd name="T22" fmla="*/ 16 w 190"/>
                  <a:gd name="T23" fmla="*/ 43 h 171"/>
                  <a:gd name="T24" fmla="*/ 8 w 190"/>
                  <a:gd name="T25" fmla="*/ 52 h 171"/>
                  <a:gd name="T26" fmla="*/ 8 w 190"/>
                  <a:gd name="T27" fmla="*/ 69 h 171"/>
                  <a:gd name="T28" fmla="*/ 8 w 190"/>
                  <a:gd name="T29" fmla="*/ 86 h 171"/>
                  <a:gd name="T30" fmla="*/ 0 w 190"/>
                  <a:gd name="T31" fmla="*/ 94 h 171"/>
                  <a:gd name="T32" fmla="*/ 0 w 190"/>
                  <a:gd name="T33" fmla="*/ 111 h 171"/>
                  <a:gd name="T34" fmla="*/ 0 w 190"/>
                  <a:gd name="T35" fmla="*/ 128 h 171"/>
                  <a:gd name="T36" fmla="*/ 8 w 190"/>
                  <a:gd name="T37" fmla="*/ 137 h 171"/>
                  <a:gd name="T38" fmla="*/ 16 w 190"/>
                  <a:gd name="T39" fmla="*/ 145 h 171"/>
                  <a:gd name="T40" fmla="*/ 31 w 190"/>
                  <a:gd name="T41" fmla="*/ 137 h 171"/>
                  <a:gd name="T42" fmla="*/ 46 w 190"/>
                  <a:gd name="T43" fmla="*/ 137 h 171"/>
                  <a:gd name="T44" fmla="*/ 54 w 190"/>
                  <a:gd name="T45" fmla="*/ 145 h 171"/>
                  <a:gd name="T46" fmla="*/ 61 w 190"/>
                  <a:gd name="T47" fmla="*/ 154 h 171"/>
                  <a:gd name="T48" fmla="*/ 76 w 190"/>
                  <a:gd name="T49" fmla="*/ 154 h 171"/>
                  <a:gd name="T50" fmla="*/ 92 w 190"/>
                  <a:gd name="T51" fmla="*/ 154 h 171"/>
                  <a:gd name="T52" fmla="*/ 114 w 190"/>
                  <a:gd name="T53" fmla="*/ 154 h 171"/>
                  <a:gd name="T54" fmla="*/ 130 w 190"/>
                  <a:gd name="T55" fmla="*/ 154 h 171"/>
                  <a:gd name="T56" fmla="*/ 145 w 190"/>
                  <a:gd name="T57" fmla="*/ 154 h 171"/>
                  <a:gd name="T58" fmla="*/ 160 w 190"/>
                  <a:gd name="T59" fmla="*/ 162 h 171"/>
                  <a:gd name="T60" fmla="*/ 175 w 190"/>
                  <a:gd name="T61" fmla="*/ 171 h 171"/>
                  <a:gd name="T62" fmla="*/ 183 w 190"/>
                  <a:gd name="T63" fmla="*/ 162 h 171"/>
                  <a:gd name="T64" fmla="*/ 190 w 190"/>
                  <a:gd name="T65" fmla="*/ 154 h 171"/>
                  <a:gd name="T66" fmla="*/ 190 w 190"/>
                  <a:gd name="T67" fmla="*/ 137 h 171"/>
                  <a:gd name="T68" fmla="*/ 190 w 190"/>
                  <a:gd name="T69" fmla="*/ 120 h 171"/>
                  <a:gd name="T70" fmla="*/ 190 w 190"/>
                  <a:gd name="T71" fmla="*/ 103 h 171"/>
                  <a:gd name="T72" fmla="*/ 183 w 190"/>
                  <a:gd name="T73" fmla="*/ 86 h 171"/>
                  <a:gd name="T74" fmla="*/ 175 w 190"/>
                  <a:gd name="T75" fmla="*/ 77 h 171"/>
                  <a:gd name="T76" fmla="*/ 168 w 190"/>
                  <a:gd name="T77" fmla="*/ 69 h 171"/>
                  <a:gd name="T78" fmla="*/ 160 w 190"/>
                  <a:gd name="T79" fmla="*/ 60 h 171"/>
                  <a:gd name="T80" fmla="*/ 160 w 190"/>
                  <a:gd name="T81" fmla="*/ 43 h 171"/>
                  <a:gd name="T82" fmla="*/ 145 w 190"/>
                  <a:gd name="T83" fmla="*/ 34 h 17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0"/>
                  <a:gd name="T127" fmla="*/ 0 h 171"/>
                  <a:gd name="T128" fmla="*/ 190 w 190"/>
                  <a:gd name="T129" fmla="*/ 171 h 17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0" h="171">
                    <a:moveTo>
                      <a:pt x="145" y="26"/>
                    </a:moveTo>
                    <a:lnTo>
                      <a:pt x="145" y="17"/>
                    </a:lnTo>
                    <a:lnTo>
                      <a:pt x="137" y="17"/>
                    </a:lnTo>
                    <a:lnTo>
                      <a:pt x="130" y="17"/>
                    </a:lnTo>
                    <a:lnTo>
                      <a:pt x="122" y="17"/>
                    </a:lnTo>
                    <a:lnTo>
                      <a:pt x="114" y="17"/>
                    </a:lnTo>
                    <a:lnTo>
                      <a:pt x="107" y="17"/>
                    </a:lnTo>
                    <a:lnTo>
                      <a:pt x="99" y="17"/>
                    </a:lnTo>
                    <a:lnTo>
                      <a:pt x="92" y="9"/>
                    </a:lnTo>
                    <a:lnTo>
                      <a:pt x="84" y="9"/>
                    </a:lnTo>
                    <a:lnTo>
                      <a:pt x="76" y="9"/>
                    </a:lnTo>
                    <a:lnTo>
                      <a:pt x="69" y="9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6" y="9"/>
                    </a:lnTo>
                    <a:lnTo>
                      <a:pt x="38" y="9"/>
                    </a:lnTo>
                    <a:lnTo>
                      <a:pt x="38" y="17"/>
                    </a:lnTo>
                    <a:lnTo>
                      <a:pt x="31" y="17"/>
                    </a:lnTo>
                    <a:lnTo>
                      <a:pt x="31" y="26"/>
                    </a:lnTo>
                    <a:lnTo>
                      <a:pt x="23" y="26"/>
                    </a:lnTo>
                    <a:lnTo>
                      <a:pt x="23" y="34"/>
                    </a:lnTo>
                    <a:lnTo>
                      <a:pt x="16" y="34"/>
                    </a:lnTo>
                    <a:lnTo>
                      <a:pt x="16" y="43"/>
                    </a:lnTo>
                    <a:lnTo>
                      <a:pt x="16" y="52"/>
                    </a:lnTo>
                    <a:lnTo>
                      <a:pt x="8" y="52"/>
                    </a:lnTo>
                    <a:lnTo>
                      <a:pt x="8" y="60"/>
                    </a:lnTo>
                    <a:lnTo>
                      <a:pt x="8" y="69"/>
                    </a:lnTo>
                    <a:lnTo>
                      <a:pt x="8" y="77"/>
                    </a:lnTo>
                    <a:lnTo>
                      <a:pt x="8" y="86"/>
                    </a:lnTo>
                    <a:lnTo>
                      <a:pt x="8" y="94"/>
                    </a:lnTo>
                    <a:lnTo>
                      <a:pt x="0" y="94"/>
                    </a:lnTo>
                    <a:lnTo>
                      <a:pt x="0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8"/>
                    </a:lnTo>
                    <a:lnTo>
                      <a:pt x="0" y="137"/>
                    </a:lnTo>
                    <a:lnTo>
                      <a:pt x="8" y="137"/>
                    </a:lnTo>
                    <a:lnTo>
                      <a:pt x="16" y="137"/>
                    </a:lnTo>
                    <a:lnTo>
                      <a:pt x="16" y="145"/>
                    </a:lnTo>
                    <a:lnTo>
                      <a:pt x="23" y="145"/>
                    </a:lnTo>
                    <a:lnTo>
                      <a:pt x="31" y="137"/>
                    </a:lnTo>
                    <a:lnTo>
                      <a:pt x="38" y="137"/>
                    </a:lnTo>
                    <a:lnTo>
                      <a:pt x="46" y="137"/>
                    </a:lnTo>
                    <a:lnTo>
                      <a:pt x="54" y="137"/>
                    </a:lnTo>
                    <a:lnTo>
                      <a:pt x="54" y="145"/>
                    </a:lnTo>
                    <a:lnTo>
                      <a:pt x="61" y="145"/>
                    </a:lnTo>
                    <a:lnTo>
                      <a:pt x="61" y="154"/>
                    </a:lnTo>
                    <a:lnTo>
                      <a:pt x="69" y="154"/>
                    </a:lnTo>
                    <a:lnTo>
                      <a:pt x="76" y="154"/>
                    </a:lnTo>
                    <a:lnTo>
                      <a:pt x="84" y="154"/>
                    </a:lnTo>
                    <a:lnTo>
                      <a:pt x="92" y="154"/>
                    </a:lnTo>
                    <a:lnTo>
                      <a:pt x="107" y="154"/>
                    </a:lnTo>
                    <a:lnTo>
                      <a:pt x="114" y="154"/>
                    </a:lnTo>
                    <a:lnTo>
                      <a:pt x="122" y="154"/>
                    </a:lnTo>
                    <a:lnTo>
                      <a:pt x="130" y="154"/>
                    </a:lnTo>
                    <a:lnTo>
                      <a:pt x="137" y="154"/>
                    </a:lnTo>
                    <a:lnTo>
                      <a:pt x="145" y="154"/>
                    </a:lnTo>
                    <a:lnTo>
                      <a:pt x="152" y="154"/>
                    </a:lnTo>
                    <a:lnTo>
                      <a:pt x="160" y="162"/>
                    </a:lnTo>
                    <a:lnTo>
                      <a:pt x="168" y="171"/>
                    </a:lnTo>
                    <a:lnTo>
                      <a:pt x="175" y="171"/>
                    </a:lnTo>
                    <a:lnTo>
                      <a:pt x="183" y="171"/>
                    </a:lnTo>
                    <a:lnTo>
                      <a:pt x="183" y="162"/>
                    </a:lnTo>
                    <a:lnTo>
                      <a:pt x="183" y="154"/>
                    </a:lnTo>
                    <a:lnTo>
                      <a:pt x="190" y="154"/>
                    </a:lnTo>
                    <a:lnTo>
                      <a:pt x="190" y="145"/>
                    </a:lnTo>
                    <a:lnTo>
                      <a:pt x="190" y="137"/>
                    </a:lnTo>
                    <a:lnTo>
                      <a:pt x="190" y="128"/>
                    </a:lnTo>
                    <a:lnTo>
                      <a:pt x="190" y="120"/>
                    </a:lnTo>
                    <a:lnTo>
                      <a:pt x="190" y="111"/>
                    </a:lnTo>
                    <a:lnTo>
                      <a:pt x="190" y="103"/>
                    </a:lnTo>
                    <a:lnTo>
                      <a:pt x="190" y="94"/>
                    </a:lnTo>
                    <a:lnTo>
                      <a:pt x="183" y="86"/>
                    </a:lnTo>
                    <a:lnTo>
                      <a:pt x="175" y="86"/>
                    </a:lnTo>
                    <a:lnTo>
                      <a:pt x="175" y="77"/>
                    </a:lnTo>
                    <a:lnTo>
                      <a:pt x="168" y="77"/>
                    </a:lnTo>
                    <a:lnTo>
                      <a:pt x="168" y="69"/>
                    </a:lnTo>
                    <a:lnTo>
                      <a:pt x="168" y="60"/>
                    </a:lnTo>
                    <a:lnTo>
                      <a:pt x="160" y="60"/>
                    </a:lnTo>
                    <a:lnTo>
                      <a:pt x="160" y="52"/>
                    </a:lnTo>
                    <a:lnTo>
                      <a:pt x="160" y="43"/>
                    </a:lnTo>
                    <a:lnTo>
                      <a:pt x="152" y="43"/>
                    </a:lnTo>
                    <a:lnTo>
                      <a:pt x="145" y="34"/>
                    </a:lnTo>
                    <a:lnTo>
                      <a:pt x="145" y="26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79"/>
            <p:cNvGrpSpPr>
              <a:grpSpLocks/>
            </p:cNvGrpSpPr>
            <p:nvPr/>
          </p:nvGrpSpPr>
          <p:grpSpPr bwMode="auto">
            <a:xfrm>
              <a:off x="3109913" y="1728788"/>
              <a:ext cx="508000" cy="244475"/>
              <a:chOff x="1959" y="1089"/>
              <a:chExt cx="320" cy="154"/>
            </a:xfrm>
          </p:grpSpPr>
          <p:sp>
            <p:nvSpPr>
              <p:cNvPr id="716" name="Freeform 80"/>
              <p:cNvSpPr>
                <a:spLocks/>
              </p:cNvSpPr>
              <p:nvPr/>
            </p:nvSpPr>
            <p:spPr bwMode="auto">
              <a:xfrm>
                <a:off x="1959" y="1089"/>
                <a:ext cx="320" cy="154"/>
              </a:xfrm>
              <a:custGeom>
                <a:avLst/>
                <a:gdLst>
                  <a:gd name="T0" fmla="*/ 69 w 320"/>
                  <a:gd name="T1" fmla="*/ 26 h 154"/>
                  <a:gd name="T2" fmla="*/ 46 w 320"/>
                  <a:gd name="T3" fmla="*/ 52 h 154"/>
                  <a:gd name="T4" fmla="*/ 15 w 320"/>
                  <a:gd name="T5" fmla="*/ 77 h 154"/>
                  <a:gd name="T6" fmla="*/ 0 w 320"/>
                  <a:gd name="T7" fmla="*/ 86 h 154"/>
                  <a:gd name="T8" fmla="*/ 0 w 320"/>
                  <a:gd name="T9" fmla="*/ 103 h 154"/>
                  <a:gd name="T10" fmla="*/ 8 w 320"/>
                  <a:gd name="T11" fmla="*/ 111 h 154"/>
                  <a:gd name="T12" fmla="*/ 31 w 320"/>
                  <a:gd name="T13" fmla="*/ 128 h 154"/>
                  <a:gd name="T14" fmla="*/ 46 w 320"/>
                  <a:gd name="T15" fmla="*/ 137 h 154"/>
                  <a:gd name="T16" fmla="*/ 76 w 320"/>
                  <a:gd name="T17" fmla="*/ 137 h 154"/>
                  <a:gd name="T18" fmla="*/ 99 w 320"/>
                  <a:gd name="T19" fmla="*/ 137 h 154"/>
                  <a:gd name="T20" fmla="*/ 122 w 320"/>
                  <a:gd name="T21" fmla="*/ 137 h 154"/>
                  <a:gd name="T22" fmla="*/ 152 w 320"/>
                  <a:gd name="T23" fmla="*/ 145 h 154"/>
                  <a:gd name="T24" fmla="*/ 183 w 320"/>
                  <a:gd name="T25" fmla="*/ 145 h 154"/>
                  <a:gd name="T26" fmla="*/ 206 w 320"/>
                  <a:gd name="T27" fmla="*/ 154 h 154"/>
                  <a:gd name="T28" fmla="*/ 213 w 320"/>
                  <a:gd name="T29" fmla="*/ 145 h 154"/>
                  <a:gd name="T30" fmla="*/ 236 w 320"/>
                  <a:gd name="T31" fmla="*/ 128 h 154"/>
                  <a:gd name="T32" fmla="*/ 251 w 320"/>
                  <a:gd name="T33" fmla="*/ 120 h 154"/>
                  <a:gd name="T34" fmla="*/ 266 w 320"/>
                  <a:gd name="T35" fmla="*/ 120 h 154"/>
                  <a:gd name="T36" fmla="*/ 282 w 320"/>
                  <a:gd name="T37" fmla="*/ 120 h 154"/>
                  <a:gd name="T38" fmla="*/ 304 w 320"/>
                  <a:gd name="T39" fmla="*/ 111 h 154"/>
                  <a:gd name="T40" fmla="*/ 320 w 320"/>
                  <a:gd name="T41" fmla="*/ 86 h 154"/>
                  <a:gd name="T42" fmla="*/ 320 w 320"/>
                  <a:gd name="T43" fmla="*/ 77 h 154"/>
                  <a:gd name="T44" fmla="*/ 304 w 320"/>
                  <a:gd name="T45" fmla="*/ 69 h 154"/>
                  <a:gd name="T46" fmla="*/ 289 w 320"/>
                  <a:gd name="T47" fmla="*/ 60 h 154"/>
                  <a:gd name="T48" fmla="*/ 266 w 320"/>
                  <a:gd name="T49" fmla="*/ 69 h 154"/>
                  <a:gd name="T50" fmla="*/ 259 w 320"/>
                  <a:gd name="T51" fmla="*/ 69 h 154"/>
                  <a:gd name="T52" fmla="*/ 244 w 320"/>
                  <a:gd name="T53" fmla="*/ 60 h 154"/>
                  <a:gd name="T54" fmla="*/ 228 w 320"/>
                  <a:gd name="T55" fmla="*/ 52 h 154"/>
                  <a:gd name="T56" fmla="*/ 213 w 320"/>
                  <a:gd name="T57" fmla="*/ 43 h 154"/>
                  <a:gd name="T58" fmla="*/ 190 w 320"/>
                  <a:gd name="T59" fmla="*/ 35 h 154"/>
                  <a:gd name="T60" fmla="*/ 175 w 320"/>
                  <a:gd name="T61" fmla="*/ 26 h 154"/>
                  <a:gd name="T62" fmla="*/ 160 w 320"/>
                  <a:gd name="T63" fmla="*/ 17 h 154"/>
                  <a:gd name="T64" fmla="*/ 137 w 320"/>
                  <a:gd name="T65" fmla="*/ 9 h 154"/>
                  <a:gd name="T66" fmla="*/ 122 w 320"/>
                  <a:gd name="T67" fmla="*/ 0 h 154"/>
                  <a:gd name="T68" fmla="*/ 114 w 320"/>
                  <a:gd name="T69" fmla="*/ 0 h 154"/>
                  <a:gd name="T70" fmla="*/ 107 w 320"/>
                  <a:gd name="T71" fmla="*/ 0 h 154"/>
                  <a:gd name="T72" fmla="*/ 99 w 320"/>
                  <a:gd name="T73" fmla="*/ 0 h 154"/>
                  <a:gd name="T74" fmla="*/ 92 w 320"/>
                  <a:gd name="T75" fmla="*/ 0 h 154"/>
                  <a:gd name="T76" fmla="*/ 76 w 320"/>
                  <a:gd name="T77" fmla="*/ 9 h 154"/>
                  <a:gd name="T78" fmla="*/ 69 w 320"/>
                  <a:gd name="T79" fmla="*/ 17 h 154"/>
                  <a:gd name="T80" fmla="*/ 69 w 320"/>
                  <a:gd name="T81" fmla="*/ 17 h 1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0"/>
                  <a:gd name="T124" fmla="*/ 0 h 154"/>
                  <a:gd name="T125" fmla="*/ 320 w 320"/>
                  <a:gd name="T126" fmla="*/ 154 h 1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0" h="154">
                    <a:moveTo>
                      <a:pt x="69" y="17"/>
                    </a:moveTo>
                    <a:lnTo>
                      <a:pt x="69" y="26"/>
                    </a:lnTo>
                    <a:lnTo>
                      <a:pt x="61" y="35"/>
                    </a:lnTo>
                    <a:lnTo>
                      <a:pt x="46" y="52"/>
                    </a:lnTo>
                    <a:lnTo>
                      <a:pt x="31" y="69"/>
                    </a:lnTo>
                    <a:lnTo>
                      <a:pt x="15" y="77"/>
                    </a:lnTo>
                    <a:lnTo>
                      <a:pt x="8" y="77"/>
                    </a:lnTo>
                    <a:lnTo>
                      <a:pt x="0" y="86"/>
                    </a:lnTo>
                    <a:lnTo>
                      <a:pt x="0" y="94"/>
                    </a:lnTo>
                    <a:lnTo>
                      <a:pt x="0" y="103"/>
                    </a:lnTo>
                    <a:lnTo>
                      <a:pt x="8" y="103"/>
                    </a:lnTo>
                    <a:lnTo>
                      <a:pt x="8" y="111"/>
                    </a:lnTo>
                    <a:lnTo>
                      <a:pt x="15" y="120"/>
                    </a:lnTo>
                    <a:lnTo>
                      <a:pt x="31" y="128"/>
                    </a:lnTo>
                    <a:lnTo>
                      <a:pt x="38" y="137"/>
                    </a:lnTo>
                    <a:lnTo>
                      <a:pt x="46" y="137"/>
                    </a:lnTo>
                    <a:lnTo>
                      <a:pt x="61" y="137"/>
                    </a:lnTo>
                    <a:lnTo>
                      <a:pt x="76" y="137"/>
                    </a:lnTo>
                    <a:lnTo>
                      <a:pt x="84" y="137"/>
                    </a:lnTo>
                    <a:lnTo>
                      <a:pt x="99" y="137"/>
                    </a:lnTo>
                    <a:lnTo>
                      <a:pt x="114" y="137"/>
                    </a:lnTo>
                    <a:lnTo>
                      <a:pt x="122" y="137"/>
                    </a:lnTo>
                    <a:lnTo>
                      <a:pt x="137" y="145"/>
                    </a:lnTo>
                    <a:lnTo>
                      <a:pt x="152" y="145"/>
                    </a:lnTo>
                    <a:lnTo>
                      <a:pt x="168" y="145"/>
                    </a:lnTo>
                    <a:lnTo>
                      <a:pt x="183" y="145"/>
                    </a:lnTo>
                    <a:lnTo>
                      <a:pt x="190" y="154"/>
                    </a:lnTo>
                    <a:lnTo>
                      <a:pt x="206" y="154"/>
                    </a:lnTo>
                    <a:lnTo>
                      <a:pt x="213" y="145"/>
                    </a:lnTo>
                    <a:lnTo>
                      <a:pt x="221" y="137"/>
                    </a:lnTo>
                    <a:lnTo>
                      <a:pt x="236" y="128"/>
                    </a:lnTo>
                    <a:lnTo>
                      <a:pt x="244" y="128"/>
                    </a:lnTo>
                    <a:lnTo>
                      <a:pt x="251" y="120"/>
                    </a:lnTo>
                    <a:lnTo>
                      <a:pt x="259" y="120"/>
                    </a:lnTo>
                    <a:lnTo>
                      <a:pt x="266" y="120"/>
                    </a:lnTo>
                    <a:lnTo>
                      <a:pt x="274" y="120"/>
                    </a:lnTo>
                    <a:lnTo>
                      <a:pt x="282" y="120"/>
                    </a:lnTo>
                    <a:lnTo>
                      <a:pt x="289" y="120"/>
                    </a:lnTo>
                    <a:lnTo>
                      <a:pt x="304" y="111"/>
                    </a:lnTo>
                    <a:lnTo>
                      <a:pt x="312" y="94"/>
                    </a:lnTo>
                    <a:lnTo>
                      <a:pt x="320" y="86"/>
                    </a:lnTo>
                    <a:lnTo>
                      <a:pt x="320" y="77"/>
                    </a:lnTo>
                    <a:lnTo>
                      <a:pt x="312" y="77"/>
                    </a:lnTo>
                    <a:lnTo>
                      <a:pt x="304" y="69"/>
                    </a:lnTo>
                    <a:lnTo>
                      <a:pt x="297" y="60"/>
                    </a:lnTo>
                    <a:lnTo>
                      <a:pt x="289" y="60"/>
                    </a:lnTo>
                    <a:lnTo>
                      <a:pt x="274" y="60"/>
                    </a:lnTo>
                    <a:lnTo>
                      <a:pt x="266" y="69"/>
                    </a:lnTo>
                    <a:lnTo>
                      <a:pt x="259" y="69"/>
                    </a:lnTo>
                    <a:lnTo>
                      <a:pt x="244" y="69"/>
                    </a:lnTo>
                    <a:lnTo>
                      <a:pt x="244" y="60"/>
                    </a:lnTo>
                    <a:lnTo>
                      <a:pt x="236" y="60"/>
                    </a:lnTo>
                    <a:lnTo>
                      <a:pt x="228" y="52"/>
                    </a:lnTo>
                    <a:lnTo>
                      <a:pt x="221" y="52"/>
                    </a:lnTo>
                    <a:lnTo>
                      <a:pt x="213" y="43"/>
                    </a:lnTo>
                    <a:lnTo>
                      <a:pt x="206" y="43"/>
                    </a:lnTo>
                    <a:lnTo>
                      <a:pt x="190" y="35"/>
                    </a:lnTo>
                    <a:lnTo>
                      <a:pt x="183" y="35"/>
                    </a:lnTo>
                    <a:lnTo>
                      <a:pt x="175" y="26"/>
                    </a:lnTo>
                    <a:lnTo>
                      <a:pt x="168" y="17"/>
                    </a:lnTo>
                    <a:lnTo>
                      <a:pt x="160" y="17"/>
                    </a:lnTo>
                    <a:lnTo>
                      <a:pt x="145" y="9"/>
                    </a:lnTo>
                    <a:lnTo>
                      <a:pt x="137" y="9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9" y="0"/>
                    </a:lnTo>
                    <a:lnTo>
                      <a:pt x="92" y="0"/>
                    </a:lnTo>
                    <a:lnTo>
                      <a:pt x="84" y="9"/>
                    </a:lnTo>
                    <a:lnTo>
                      <a:pt x="76" y="9"/>
                    </a:lnTo>
                    <a:lnTo>
                      <a:pt x="69" y="9"/>
                    </a:lnTo>
                    <a:lnTo>
                      <a:pt x="69" y="17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81"/>
              <p:cNvSpPr>
                <a:spLocks/>
              </p:cNvSpPr>
              <p:nvPr/>
            </p:nvSpPr>
            <p:spPr bwMode="auto">
              <a:xfrm>
                <a:off x="1959" y="1089"/>
                <a:ext cx="320" cy="154"/>
              </a:xfrm>
              <a:custGeom>
                <a:avLst/>
                <a:gdLst>
                  <a:gd name="T0" fmla="*/ 69 w 320"/>
                  <a:gd name="T1" fmla="*/ 26 h 154"/>
                  <a:gd name="T2" fmla="*/ 46 w 320"/>
                  <a:gd name="T3" fmla="*/ 52 h 154"/>
                  <a:gd name="T4" fmla="*/ 15 w 320"/>
                  <a:gd name="T5" fmla="*/ 77 h 154"/>
                  <a:gd name="T6" fmla="*/ 0 w 320"/>
                  <a:gd name="T7" fmla="*/ 86 h 154"/>
                  <a:gd name="T8" fmla="*/ 0 w 320"/>
                  <a:gd name="T9" fmla="*/ 103 h 154"/>
                  <a:gd name="T10" fmla="*/ 8 w 320"/>
                  <a:gd name="T11" fmla="*/ 111 h 154"/>
                  <a:gd name="T12" fmla="*/ 31 w 320"/>
                  <a:gd name="T13" fmla="*/ 128 h 154"/>
                  <a:gd name="T14" fmla="*/ 46 w 320"/>
                  <a:gd name="T15" fmla="*/ 137 h 154"/>
                  <a:gd name="T16" fmla="*/ 76 w 320"/>
                  <a:gd name="T17" fmla="*/ 137 h 154"/>
                  <a:gd name="T18" fmla="*/ 99 w 320"/>
                  <a:gd name="T19" fmla="*/ 137 h 154"/>
                  <a:gd name="T20" fmla="*/ 122 w 320"/>
                  <a:gd name="T21" fmla="*/ 137 h 154"/>
                  <a:gd name="T22" fmla="*/ 152 w 320"/>
                  <a:gd name="T23" fmla="*/ 145 h 154"/>
                  <a:gd name="T24" fmla="*/ 183 w 320"/>
                  <a:gd name="T25" fmla="*/ 145 h 154"/>
                  <a:gd name="T26" fmla="*/ 206 w 320"/>
                  <a:gd name="T27" fmla="*/ 154 h 154"/>
                  <a:gd name="T28" fmla="*/ 221 w 320"/>
                  <a:gd name="T29" fmla="*/ 137 h 154"/>
                  <a:gd name="T30" fmla="*/ 244 w 320"/>
                  <a:gd name="T31" fmla="*/ 128 h 154"/>
                  <a:gd name="T32" fmla="*/ 259 w 320"/>
                  <a:gd name="T33" fmla="*/ 120 h 154"/>
                  <a:gd name="T34" fmla="*/ 274 w 320"/>
                  <a:gd name="T35" fmla="*/ 120 h 154"/>
                  <a:gd name="T36" fmla="*/ 289 w 320"/>
                  <a:gd name="T37" fmla="*/ 120 h 154"/>
                  <a:gd name="T38" fmla="*/ 312 w 320"/>
                  <a:gd name="T39" fmla="*/ 94 h 154"/>
                  <a:gd name="T40" fmla="*/ 320 w 320"/>
                  <a:gd name="T41" fmla="*/ 77 h 154"/>
                  <a:gd name="T42" fmla="*/ 304 w 320"/>
                  <a:gd name="T43" fmla="*/ 69 h 154"/>
                  <a:gd name="T44" fmla="*/ 289 w 320"/>
                  <a:gd name="T45" fmla="*/ 60 h 154"/>
                  <a:gd name="T46" fmla="*/ 266 w 320"/>
                  <a:gd name="T47" fmla="*/ 69 h 154"/>
                  <a:gd name="T48" fmla="*/ 244 w 320"/>
                  <a:gd name="T49" fmla="*/ 69 h 154"/>
                  <a:gd name="T50" fmla="*/ 236 w 320"/>
                  <a:gd name="T51" fmla="*/ 60 h 154"/>
                  <a:gd name="T52" fmla="*/ 221 w 320"/>
                  <a:gd name="T53" fmla="*/ 52 h 154"/>
                  <a:gd name="T54" fmla="*/ 206 w 320"/>
                  <a:gd name="T55" fmla="*/ 43 h 154"/>
                  <a:gd name="T56" fmla="*/ 183 w 320"/>
                  <a:gd name="T57" fmla="*/ 35 h 154"/>
                  <a:gd name="T58" fmla="*/ 168 w 320"/>
                  <a:gd name="T59" fmla="*/ 17 h 154"/>
                  <a:gd name="T60" fmla="*/ 145 w 320"/>
                  <a:gd name="T61" fmla="*/ 9 h 154"/>
                  <a:gd name="T62" fmla="*/ 130 w 320"/>
                  <a:gd name="T63" fmla="*/ 0 h 154"/>
                  <a:gd name="T64" fmla="*/ 114 w 320"/>
                  <a:gd name="T65" fmla="*/ 0 h 154"/>
                  <a:gd name="T66" fmla="*/ 99 w 320"/>
                  <a:gd name="T67" fmla="*/ 0 h 154"/>
                  <a:gd name="T68" fmla="*/ 84 w 320"/>
                  <a:gd name="T69" fmla="*/ 9 h 154"/>
                  <a:gd name="T70" fmla="*/ 69 w 320"/>
                  <a:gd name="T71" fmla="*/ 9 h 1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0"/>
                  <a:gd name="T109" fmla="*/ 0 h 154"/>
                  <a:gd name="T110" fmla="*/ 320 w 320"/>
                  <a:gd name="T111" fmla="*/ 154 h 1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0" h="154">
                    <a:moveTo>
                      <a:pt x="69" y="17"/>
                    </a:moveTo>
                    <a:lnTo>
                      <a:pt x="69" y="26"/>
                    </a:lnTo>
                    <a:lnTo>
                      <a:pt x="61" y="35"/>
                    </a:lnTo>
                    <a:lnTo>
                      <a:pt x="46" y="52"/>
                    </a:lnTo>
                    <a:lnTo>
                      <a:pt x="31" y="69"/>
                    </a:lnTo>
                    <a:lnTo>
                      <a:pt x="15" y="77"/>
                    </a:lnTo>
                    <a:lnTo>
                      <a:pt x="8" y="77"/>
                    </a:lnTo>
                    <a:lnTo>
                      <a:pt x="0" y="86"/>
                    </a:lnTo>
                    <a:lnTo>
                      <a:pt x="0" y="94"/>
                    </a:lnTo>
                    <a:lnTo>
                      <a:pt x="0" y="103"/>
                    </a:lnTo>
                    <a:lnTo>
                      <a:pt x="8" y="103"/>
                    </a:lnTo>
                    <a:lnTo>
                      <a:pt x="8" y="111"/>
                    </a:lnTo>
                    <a:lnTo>
                      <a:pt x="15" y="120"/>
                    </a:lnTo>
                    <a:lnTo>
                      <a:pt x="31" y="128"/>
                    </a:lnTo>
                    <a:lnTo>
                      <a:pt x="38" y="137"/>
                    </a:lnTo>
                    <a:lnTo>
                      <a:pt x="46" y="137"/>
                    </a:lnTo>
                    <a:lnTo>
                      <a:pt x="61" y="137"/>
                    </a:lnTo>
                    <a:lnTo>
                      <a:pt x="76" y="137"/>
                    </a:lnTo>
                    <a:lnTo>
                      <a:pt x="84" y="137"/>
                    </a:lnTo>
                    <a:lnTo>
                      <a:pt x="99" y="137"/>
                    </a:lnTo>
                    <a:lnTo>
                      <a:pt x="114" y="137"/>
                    </a:lnTo>
                    <a:lnTo>
                      <a:pt x="122" y="137"/>
                    </a:lnTo>
                    <a:lnTo>
                      <a:pt x="137" y="145"/>
                    </a:lnTo>
                    <a:lnTo>
                      <a:pt x="152" y="145"/>
                    </a:lnTo>
                    <a:lnTo>
                      <a:pt x="168" y="145"/>
                    </a:lnTo>
                    <a:lnTo>
                      <a:pt x="183" y="145"/>
                    </a:lnTo>
                    <a:lnTo>
                      <a:pt x="190" y="154"/>
                    </a:lnTo>
                    <a:lnTo>
                      <a:pt x="206" y="154"/>
                    </a:lnTo>
                    <a:lnTo>
                      <a:pt x="213" y="145"/>
                    </a:lnTo>
                    <a:lnTo>
                      <a:pt x="221" y="137"/>
                    </a:lnTo>
                    <a:lnTo>
                      <a:pt x="236" y="128"/>
                    </a:lnTo>
                    <a:lnTo>
                      <a:pt x="244" y="128"/>
                    </a:lnTo>
                    <a:lnTo>
                      <a:pt x="251" y="120"/>
                    </a:lnTo>
                    <a:lnTo>
                      <a:pt x="259" y="120"/>
                    </a:lnTo>
                    <a:lnTo>
                      <a:pt x="266" y="120"/>
                    </a:lnTo>
                    <a:lnTo>
                      <a:pt x="274" y="120"/>
                    </a:lnTo>
                    <a:lnTo>
                      <a:pt x="282" y="120"/>
                    </a:lnTo>
                    <a:lnTo>
                      <a:pt x="289" y="120"/>
                    </a:lnTo>
                    <a:lnTo>
                      <a:pt x="304" y="111"/>
                    </a:lnTo>
                    <a:lnTo>
                      <a:pt x="312" y="94"/>
                    </a:lnTo>
                    <a:lnTo>
                      <a:pt x="320" y="86"/>
                    </a:lnTo>
                    <a:lnTo>
                      <a:pt x="320" y="77"/>
                    </a:lnTo>
                    <a:lnTo>
                      <a:pt x="312" y="77"/>
                    </a:lnTo>
                    <a:lnTo>
                      <a:pt x="304" y="69"/>
                    </a:lnTo>
                    <a:lnTo>
                      <a:pt x="297" y="60"/>
                    </a:lnTo>
                    <a:lnTo>
                      <a:pt x="289" y="60"/>
                    </a:lnTo>
                    <a:lnTo>
                      <a:pt x="274" y="60"/>
                    </a:lnTo>
                    <a:lnTo>
                      <a:pt x="266" y="69"/>
                    </a:lnTo>
                    <a:lnTo>
                      <a:pt x="259" y="69"/>
                    </a:lnTo>
                    <a:lnTo>
                      <a:pt x="244" y="69"/>
                    </a:lnTo>
                    <a:lnTo>
                      <a:pt x="244" y="60"/>
                    </a:lnTo>
                    <a:lnTo>
                      <a:pt x="236" y="60"/>
                    </a:lnTo>
                    <a:lnTo>
                      <a:pt x="228" y="52"/>
                    </a:lnTo>
                    <a:lnTo>
                      <a:pt x="221" y="52"/>
                    </a:lnTo>
                    <a:lnTo>
                      <a:pt x="213" y="43"/>
                    </a:lnTo>
                    <a:lnTo>
                      <a:pt x="206" y="43"/>
                    </a:lnTo>
                    <a:lnTo>
                      <a:pt x="190" y="35"/>
                    </a:lnTo>
                    <a:lnTo>
                      <a:pt x="183" y="35"/>
                    </a:lnTo>
                    <a:lnTo>
                      <a:pt x="175" y="26"/>
                    </a:lnTo>
                    <a:lnTo>
                      <a:pt x="168" y="17"/>
                    </a:lnTo>
                    <a:lnTo>
                      <a:pt x="160" y="17"/>
                    </a:lnTo>
                    <a:lnTo>
                      <a:pt x="145" y="9"/>
                    </a:lnTo>
                    <a:lnTo>
                      <a:pt x="137" y="9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9" y="0"/>
                    </a:lnTo>
                    <a:lnTo>
                      <a:pt x="92" y="0"/>
                    </a:lnTo>
                    <a:lnTo>
                      <a:pt x="84" y="9"/>
                    </a:lnTo>
                    <a:lnTo>
                      <a:pt x="76" y="9"/>
                    </a:lnTo>
                    <a:lnTo>
                      <a:pt x="69" y="9"/>
                    </a:lnTo>
                    <a:lnTo>
                      <a:pt x="69" y="17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2"/>
            <p:cNvGrpSpPr>
              <a:grpSpLocks/>
            </p:cNvGrpSpPr>
            <p:nvPr/>
          </p:nvGrpSpPr>
          <p:grpSpPr bwMode="auto">
            <a:xfrm>
              <a:off x="2590800" y="1647825"/>
              <a:ext cx="266700" cy="244475"/>
              <a:chOff x="1632" y="1038"/>
              <a:chExt cx="168" cy="154"/>
            </a:xfrm>
          </p:grpSpPr>
          <p:sp>
            <p:nvSpPr>
              <p:cNvPr id="714" name="Freeform 83"/>
              <p:cNvSpPr>
                <a:spLocks/>
              </p:cNvSpPr>
              <p:nvPr/>
            </p:nvSpPr>
            <p:spPr bwMode="auto">
              <a:xfrm>
                <a:off x="1632" y="1038"/>
                <a:ext cx="168" cy="154"/>
              </a:xfrm>
              <a:custGeom>
                <a:avLst/>
                <a:gdLst>
                  <a:gd name="T0" fmla="*/ 16 w 168"/>
                  <a:gd name="T1" fmla="*/ 145 h 154"/>
                  <a:gd name="T2" fmla="*/ 8 w 168"/>
                  <a:gd name="T3" fmla="*/ 128 h 154"/>
                  <a:gd name="T4" fmla="*/ 0 w 168"/>
                  <a:gd name="T5" fmla="*/ 103 h 154"/>
                  <a:gd name="T6" fmla="*/ 8 w 168"/>
                  <a:gd name="T7" fmla="*/ 68 h 154"/>
                  <a:gd name="T8" fmla="*/ 16 w 168"/>
                  <a:gd name="T9" fmla="*/ 43 h 154"/>
                  <a:gd name="T10" fmla="*/ 38 w 168"/>
                  <a:gd name="T11" fmla="*/ 26 h 154"/>
                  <a:gd name="T12" fmla="*/ 61 w 168"/>
                  <a:gd name="T13" fmla="*/ 17 h 154"/>
                  <a:gd name="T14" fmla="*/ 84 w 168"/>
                  <a:gd name="T15" fmla="*/ 9 h 154"/>
                  <a:gd name="T16" fmla="*/ 99 w 168"/>
                  <a:gd name="T17" fmla="*/ 9 h 154"/>
                  <a:gd name="T18" fmla="*/ 114 w 168"/>
                  <a:gd name="T19" fmla="*/ 17 h 154"/>
                  <a:gd name="T20" fmla="*/ 137 w 168"/>
                  <a:gd name="T21" fmla="*/ 34 h 154"/>
                  <a:gd name="T22" fmla="*/ 152 w 168"/>
                  <a:gd name="T23" fmla="*/ 43 h 154"/>
                  <a:gd name="T24" fmla="*/ 152 w 168"/>
                  <a:gd name="T25" fmla="*/ 60 h 154"/>
                  <a:gd name="T26" fmla="*/ 160 w 168"/>
                  <a:gd name="T27" fmla="*/ 77 h 154"/>
                  <a:gd name="T28" fmla="*/ 168 w 168"/>
                  <a:gd name="T29" fmla="*/ 86 h 154"/>
                  <a:gd name="T30" fmla="*/ 168 w 168"/>
                  <a:gd name="T31" fmla="*/ 103 h 154"/>
                  <a:gd name="T32" fmla="*/ 160 w 168"/>
                  <a:gd name="T33" fmla="*/ 111 h 154"/>
                  <a:gd name="T34" fmla="*/ 152 w 168"/>
                  <a:gd name="T35" fmla="*/ 111 h 154"/>
                  <a:gd name="T36" fmla="*/ 145 w 168"/>
                  <a:gd name="T37" fmla="*/ 103 h 154"/>
                  <a:gd name="T38" fmla="*/ 137 w 168"/>
                  <a:gd name="T39" fmla="*/ 103 h 154"/>
                  <a:gd name="T40" fmla="*/ 130 w 168"/>
                  <a:gd name="T41" fmla="*/ 94 h 154"/>
                  <a:gd name="T42" fmla="*/ 114 w 168"/>
                  <a:gd name="T43" fmla="*/ 94 h 154"/>
                  <a:gd name="T44" fmla="*/ 107 w 168"/>
                  <a:gd name="T45" fmla="*/ 94 h 154"/>
                  <a:gd name="T46" fmla="*/ 92 w 168"/>
                  <a:gd name="T47" fmla="*/ 103 h 154"/>
                  <a:gd name="T48" fmla="*/ 76 w 168"/>
                  <a:gd name="T49" fmla="*/ 120 h 154"/>
                  <a:gd name="T50" fmla="*/ 69 w 168"/>
                  <a:gd name="T51" fmla="*/ 128 h 154"/>
                  <a:gd name="T52" fmla="*/ 61 w 168"/>
                  <a:gd name="T53" fmla="*/ 145 h 154"/>
                  <a:gd name="T54" fmla="*/ 54 w 168"/>
                  <a:gd name="T55" fmla="*/ 145 h 154"/>
                  <a:gd name="T56" fmla="*/ 54 w 168"/>
                  <a:gd name="T57" fmla="*/ 154 h 154"/>
                  <a:gd name="T58" fmla="*/ 46 w 168"/>
                  <a:gd name="T59" fmla="*/ 154 h 154"/>
                  <a:gd name="T60" fmla="*/ 31 w 168"/>
                  <a:gd name="T61" fmla="*/ 154 h 154"/>
                  <a:gd name="T62" fmla="*/ 23 w 168"/>
                  <a:gd name="T63" fmla="*/ 154 h 154"/>
                  <a:gd name="T64" fmla="*/ 16 w 168"/>
                  <a:gd name="T65" fmla="*/ 145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8"/>
                  <a:gd name="T100" fmla="*/ 0 h 154"/>
                  <a:gd name="T101" fmla="*/ 168 w 168"/>
                  <a:gd name="T102" fmla="*/ 154 h 1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8" h="154">
                    <a:moveTo>
                      <a:pt x="16" y="145"/>
                    </a:moveTo>
                    <a:lnTo>
                      <a:pt x="16" y="145"/>
                    </a:lnTo>
                    <a:lnTo>
                      <a:pt x="8" y="137"/>
                    </a:lnTo>
                    <a:lnTo>
                      <a:pt x="8" y="128"/>
                    </a:lnTo>
                    <a:lnTo>
                      <a:pt x="0" y="111"/>
                    </a:lnTo>
                    <a:lnTo>
                      <a:pt x="0" y="103"/>
                    </a:lnTo>
                    <a:lnTo>
                      <a:pt x="8" y="86"/>
                    </a:lnTo>
                    <a:lnTo>
                      <a:pt x="8" y="68"/>
                    </a:lnTo>
                    <a:lnTo>
                      <a:pt x="16" y="51"/>
                    </a:lnTo>
                    <a:lnTo>
                      <a:pt x="16" y="43"/>
                    </a:lnTo>
                    <a:lnTo>
                      <a:pt x="31" y="34"/>
                    </a:lnTo>
                    <a:lnTo>
                      <a:pt x="38" y="26"/>
                    </a:lnTo>
                    <a:lnTo>
                      <a:pt x="54" y="17"/>
                    </a:lnTo>
                    <a:lnTo>
                      <a:pt x="61" y="17"/>
                    </a:lnTo>
                    <a:lnTo>
                      <a:pt x="69" y="9"/>
                    </a:lnTo>
                    <a:lnTo>
                      <a:pt x="84" y="9"/>
                    </a:lnTo>
                    <a:lnTo>
                      <a:pt x="92" y="0"/>
                    </a:lnTo>
                    <a:lnTo>
                      <a:pt x="99" y="9"/>
                    </a:lnTo>
                    <a:lnTo>
                      <a:pt x="107" y="9"/>
                    </a:lnTo>
                    <a:lnTo>
                      <a:pt x="114" y="17"/>
                    </a:lnTo>
                    <a:lnTo>
                      <a:pt x="130" y="26"/>
                    </a:lnTo>
                    <a:lnTo>
                      <a:pt x="137" y="34"/>
                    </a:lnTo>
                    <a:lnTo>
                      <a:pt x="145" y="43"/>
                    </a:lnTo>
                    <a:lnTo>
                      <a:pt x="152" y="43"/>
                    </a:lnTo>
                    <a:lnTo>
                      <a:pt x="152" y="51"/>
                    </a:lnTo>
                    <a:lnTo>
                      <a:pt x="152" y="60"/>
                    </a:lnTo>
                    <a:lnTo>
                      <a:pt x="152" y="68"/>
                    </a:lnTo>
                    <a:lnTo>
                      <a:pt x="160" y="77"/>
                    </a:lnTo>
                    <a:lnTo>
                      <a:pt x="160" y="86"/>
                    </a:lnTo>
                    <a:lnTo>
                      <a:pt x="168" y="86"/>
                    </a:lnTo>
                    <a:lnTo>
                      <a:pt x="168" y="94"/>
                    </a:lnTo>
                    <a:lnTo>
                      <a:pt x="168" y="103"/>
                    </a:lnTo>
                    <a:lnTo>
                      <a:pt x="160" y="111"/>
                    </a:lnTo>
                    <a:lnTo>
                      <a:pt x="152" y="111"/>
                    </a:lnTo>
                    <a:lnTo>
                      <a:pt x="145" y="103"/>
                    </a:lnTo>
                    <a:lnTo>
                      <a:pt x="137" y="103"/>
                    </a:lnTo>
                    <a:lnTo>
                      <a:pt x="130" y="94"/>
                    </a:lnTo>
                    <a:lnTo>
                      <a:pt x="122" y="94"/>
                    </a:lnTo>
                    <a:lnTo>
                      <a:pt x="114" y="94"/>
                    </a:lnTo>
                    <a:lnTo>
                      <a:pt x="107" y="94"/>
                    </a:lnTo>
                    <a:lnTo>
                      <a:pt x="99" y="103"/>
                    </a:lnTo>
                    <a:lnTo>
                      <a:pt x="92" y="103"/>
                    </a:lnTo>
                    <a:lnTo>
                      <a:pt x="84" y="111"/>
                    </a:lnTo>
                    <a:lnTo>
                      <a:pt x="76" y="120"/>
                    </a:lnTo>
                    <a:lnTo>
                      <a:pt x="76" y="128"/>
                    </a:lnTo>
                    <a:lnTo>
                      <a:pt x="69" y="128"/>
                    </a:lnTo>
                    <a:lnTo>
                      <a:pt x="61" y="137"/>
                    </a:lnTo>
                    <a:lnTo>
                      <a:pt x="61" y="145"/>
                    </a:lnTo>
                    <a:lnTo>
                      <a:pt x="54" y="145"/>
                    </a:lnTo>
                    <a:lnTo>
                      <a:pt x="54" y="154"/>
                    </a:lnTo>
                    <a:lnTo>
                      <a:pt x="46" y="154"/>
                    </a:lnTo>
                    <a:lnTo>
                      <a:pt x="38" y="154"/>
                    </a:lnTo>
                    <a:lnTo>
                      <a:pt x="31" y="154"/>
                    </a:lnTo>
                    <a:lnTo>
                      <a:pt x="23" y="154"/>
                    </a:lnTo>
                    <a:lnTo>
                      <a:pt x="16" y="145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84"/>
              <p:cNvSpPr>
                <a:spLocks/>
              </p:cNvSpPr>
              <p:nvPr/>
            </p:nvSpPr>
            <p:spPr bwMode="auto">
              <a:xfrm>
                <a:off x="1632" y="1038"/>
                <a:ext cx="168" cy="154"/>
              </a:xfrm>
              <a:custGeom>
                <a:avLst/>
                <a:gdLst>
                  <a:gd name="T0" fmla="*/ 16 w 168"/>
                  <a:gd name="T1" fmla="*/ 145 h 154"/>
                  <a:gd name="T2" fmla="*/ 8 w 168"/>
                  <a:gd name="T3" fmla="*/ 137 h 154"/>
                  <a:gd name="T4" fmla="*/ 8 w 168"/>
                  <a:gd name="T5" fmla="*/ 128 h 154"/>
                  <a:gd name="T6" fmla="*/ 0 w 168"/>
                  <a:gd name="T7" fmla="*/ 111 h 154"/>
                  <a:gd name="T8" fmla="*/ 0 w 168"/>
                  <a:gd name="T9" fmla="*/ 103 h 154"/>
                  <a:gd name="T10" fmla="*/ 8 w 168"/>
                  <a:gd name="T11" fmla="*/ 86 h 154"/>
                  <a:gd name="T12" fmla="*/ 8 w 168"/>
                  <a:gd name="T13" fmla="*/ 68 h 154"/>
                  <a:gd name="T14" fmla="*/ 16 w 168"/>
                  <a:gd name="T15" fmla="*/ 51 h 154"/>
                  <a:gd name="T16" fmla="*/ 16 w 168"/>
                  <a:gd name="T17" fmla="*/ 43 h 154"/>
                  <a:gd name="T18" fmla="*/ 31 w 168"/>
                  <a:gd name="T19" fmla="*/ 34 h 154"/>
                  <a:gd name="T20" fmla="*/ 38 w 168"/>
                  <a:gd name="T21" fmla="*/ 26 h 154"/>
                  <a:gd name="T22" fmla="*/ 54 w 168"/>
                  <a:gd name="T23" fmla="*/ 17 h 154"/>
                  <a:gd name="T24" fmla="*/ 61 w 168"/>
                  <a:gd name="T25" fmla="*/ 17 h 154"/>
                  <a:gd name="T26" fmla="*/ 69 w 168"/>
                  <a:gd name="T27" fmla="*/ 9 h 154"/>
                  <a:gd name="T28" fmla="*/ 84 w 168"/>
                  <a:gd name="T29" fmla="*/ 9 h 154"/>
                  <a:gd name="T30" fmla="*/ 92 w 168"/>
                  <a:gd name="T31" fmla="*/ 0 h 154"/>
                  <a:gd name="T32" fmla="*/ 99 w 168"/>
                  <a:gd name="T33" fmla="*/ 9 h 154"/>
                  <a:gd name="T34" fmla="*/ 107 w 168"/>
                  <a:gd name="T35" fmla="*/ 9 h 154"/>
                  <a:gd name="T36" fmla="*/ 114 w 168"/>
                  <a:gd name="T37" fmla="*/ 17 h 154"/>
                  <a:gd name="T38" fmla="*/ 130 w 168"/>
                  <a:gd name="T39" fmla="*/ 26 h 154"/>
                  <a:gd name="T40" fmla="*/ 137 w 168"/>
                  <a:gd name="T41" fmla="*/ 34 h 154"/>
                  <a:gd name="T42" fmla="*/ 145 w 168"/>
                  <a:gd name="T43" fmla="*/ 43 h 154"/>
                  <a:gd name="T44" fmla="*/ 152 w 168"/>
                  <a:gd name="T45" fmla="*/ 43 h 154"/>
                  <a:gd name="T46" fmla="*/ 152 w 168"/>
                  <a:gd name="T47" fmla="*/ 51 h 154"/>
                  <a:gd name="T48" fmla="*/ 152 w 168"/>
                  <a:gd name="T49" fmla="*/ 60 h 154"/>
                  <a:gd name="T50" fmla="*/ 152 w 168"/>
                  <a:gd name="T51" fmla="*/ 68 h 154"/>
                  <a:gd name="T52" fmla="*/ 160 w 168"/>
                  <a:gd name="T53" fmla="*/ 77 h 154"/>
                  <a:gd name="T54" fmla="*/ 160 w 168"/>
                  <a:gd name="T55" fmla="*/ 86 h 154"/>
                  <a:gd name="T56" fmla="*/ 168 w 168"/>
                  <a:gd name="T57" fmla="*/ 86 h 154"/>
                  <a:gd name="T58" fmla="*/ 168 w 168"/>
                  <a:gd name="T59" fmla="*/ 94 h 154"/>
                  <a:gd name="T60" fmla="*/ 168 w 168"/>
                  <a:gd name="T61" fmla="*/ 103 h 154"/>
                  <a:gd name="T62" fmla="*/ 160 w 168"/>
                  <a:gd name="T63" fmla="*/ 111 h 154"/>
                  <a:gd name="T64" fmla="*/ 152 w 168"/>
                  <a:gd name="T65" fmla="*/ 111 h 154"/>
                  <a:gd name="T66" fmla="*/ 145 w 168"/>
                  <a:gd name="T67" fmla="*/ 103 h 154"/>
                  <a:gd name="T68" fmla="*/ 137 w 168"/>
                  <a:gd name="T69" fmla="*/ 103 h 154"/>
                  <a:gd name="T70" fmla="*/ 130 w 168"/>
                  <a:gd name="T71" fmla="*/ 94 h 154"/>
                  <a:gd name="T72" fmla="*/ 122 w 168"/>
                  <a:gd name="T73" fmla="*/ 94 h 154"/>
                  <a:gd name="T74" fmla="*/ 114 w 168"/>
                  <a:gd name="T75" fmla="*/ 94 h 154"/>
                  <a:gd name="T76" fmla="*/ 107 w 168"/>
                  <a:gd name="T77" fmla="*/ 94 h 154"/>
                  <a:gd name="T78" fmla="*/ 99 w 168"/>
                  <a:gd name="T79" fmla="*/ 103 h 154"/>
                  <a:gd name="T80" fmla="*/ 92 w 168"/>
                  <a:gd name="T81" fmla="*/ 103 h 154"/>
                  <a:gd name="T82" fmla="*/ 84 w 168"/>
                  <a:gd name="T83" fmla="*/ 111 h 154"/>
                  <a:gd name="T84" fmla="*/ 76 w 168"/>
                  <a:gd name="T85" fmla="*/ 120 h 154"/>
                  <a:gd name="T86" fmla="*/ 76 w 168"/>
                  <a:gd name="T87" fmla="*/ 128 h 154"/>
                  <a:gd name="T88" fmla="*/ 69 w 168"/>
                  <a:gd name="T89" fmla="*/ 128 h 154"/>
                  <a:gd name="T90" fmla="*/ 61 w 168"/>
                  <a:gd name="T91" fmla="*/ 137 h 154"/>
                  <a:gd name="T92" fmla="*/ 61 w 168"/>
                  <a:gd name="T93" fmla="*/ 145 h 154"/>
                  <a:gd name="T94" fmla="*/ 54 w 168"/>
                  <a:gd name="T95" fmla="*/ 145 h 154"/>
                  <a:gd name="T96" fmla="*/ 54 w 168"/>
                  <a:gd name="T97" fmla="*/ 154 h 154"/>
                  <a:gd name="T98" fmla="*/ 46 w 168"/>
                  <a:gd name="T99" fmla="*/ 154 h 154"/>
                  <a:gd name="T100" fmla="*/ 38 w 168"/>
                  <a:gd name="T101" fmla="*/ 154 h 154"/>
                  <a:gd name="T102" fmla="*/ 31 w 168"/>
                  <a:gd name="T103" fmla="*/ 154 h 154"/>
                  <a:gd name="T104" fmla="*/ 23 w 168"/>
                  <a:gd name="T105" fmla="*/ 154 h 154"/>
                  <a:gd name="T106" fmla="*/ 16 w 168"/>
                  <a:gd name="T107" fmla="*/ 145 h 1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8"/>
                  <a:gd name="T163" fmla="*/ 0 h 154"/>
                  <a:gd name="T164" fmla="*/ 168 w 168"/>
                  <a:gd name="T165" fmla="*/ 154 h 15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8" h="154">
                    <a:moveTo>
                      <a:pt x="16" y="145"/>
                    </a:moveTo>
                    <a:lnTo>
                      <a:pt x="8" y="137"/>
                    </a:lnTo>
                    <a:lnTo>
                      <a:pt x="8" y="128"/>
                    </a:lnTo>
                    <a:lnTo>
                      <a:pt x="0" y="111"/>
                    </a:lnTo>
                    <a:lnTo>
                      <a:pt x="0" y="103"/>
                    </a:lnTo>
                    <a:lnTo>
                      <a:pt x="8" y="86"/>
                    </a:lnTo>
                    <a:lnTo>
                      <a:pt x="8" y="68"/>
                    </a:lnTo>
                    <a:lnTo>
                      <a:pt x="16" y="51"/>
                    </a:lnTo>
                    <a:lnTo>
                      <a:pt x="16" y="43"/>
                    </a:lnTo>
                    <a:lnTo>
                      <a:pt x="31" y="34"/>
                    </a:lnTo>
                    <a:lnTo>
                      <a:pt x="38" y="26"/>
                    </a:lnTo>
                    <a:lnTo>
                      <a:pt x="54" y="17"/>
                    </a:lnTo>
                    <a:lnTo>
                      <a:pt x="61" y="17"/>
                    </a:lnTo>
                    <a:lnTo>
                      <a:pt x="69" y="9"/>
                    </a:lnTo>
                    <a:lnTo>
                      <a:pt x="84" y="9"/>
                    </a:lnTo>
                    <a:lnTo>
                      <a:pt x="92" y="0"/>
                    </a:lnTo>
                    <a:lnTo>
                      <a:pt x="99" y="9"/>
                    </a:lnTo>
                    <a:lnTo>
                      <a:pt x="107" y="9"/>
                    </a:lnTo>
                    <a:lnTo>
                      <a:pt x="114" y="17"/>
                    </a:lnTo>
                    <a:lnTo>
                      <a:pt x="130" y="26"/>
                    </a:lnTo>
                    <a:lnTo>
                      <a:pt x="137" y="34"/>
                    </a:lnTo>
                    <a:lnTo>
                      <a:pt x="145" y="43"/>
                    </a:lnTo>
                    <a:lnTo>
                      <a:pt x="152" y="43"/>
                    </a:lnTo>
                    <a:lnTo>
                      <a:pt x="152" y="51"/>
                    </a:lnTo>
                    <a:lnTo>
                      <a:pt x="152" y="60"/>
                    </a:lnTo>
                    <a:lnTo>
                      <a:pt x="152" y="68"/>
                    </a:lnTo>
                    <a:lnTo>
                      <a:pt x="160" y="77"/>
                    </a:lnTo>
                    <a:lnTo>
                      <a:pt x="160" y="86"/>
                    </a:lnTo>
                    <a:lnTo>
                      <a:pt x="168" y="86"/>
                    </a:lnTo>
                    <a:lnTo>
                      <a:pt x="168" y="94"/>
                    </a:lnTo>
                    <a:lnTo>
                      <a:pt x="168" y="103"/>
                    </a:lnTo>
                    <a:lnTo>
                      <a:pt x="160" y="111"/>
                    </a:lnTo>
                    <a:lnTo>
                      <a:pt x="152" y="111"/>
                    </a:lnTo>
                    <a:lnTo>
                      <a:pt x="145" y="103"/>
                    </a:lnTo>
                    <a:lnTo>
                      <a:pt x="137" y="103"/>
                    </a:lnTo>
                    <a:lnTo>
                      <a:pt x="130" y="94"/>
                    </a:lnTo>
                    <a:lnTo>
                      <a:pt x="122" y="94"/>
                    </a:lnTo>
                    <a:lnTo>
                      <a:pt x="114" y="94"/>
                    </a:lnTo>
                    <a:lnTo>
                      <a:pt x="107" y="94"/>
                    </a:lnTo>
                    <a:lnTo>
                      <a:pt x="99" y="103"/>
                    </a:lnTo>
                    <a:lnTo>
                      <a:pt x="92" y="103"/>
                    </a:lnTo>
                    <a:lnTo>
                      <a:pt x="84" y="111"/>
                    </a:lnTo>
                    <a:lnTo>
                      <a:pt x="76" y="120"/>
                    </a:lnTo>
                    <a:lnTo>
                      <a:pt x="76" y="128"/>
                    </a:lnTo>
                    <a:lnTo>
                      <a:pt x="69" y="128"/>
                    </a:lnTo>
                    <a:lnTo>
                      <a:pt x="61" y="137"/>
                    </a:lnTo>
                    <a:lnTo>
                      <a:pt x="61" y="145"/>
                    </a:lnTo>
                    <a:lnTo>
                      <a:pt x="54" y="145"/>
                    </a:lnTo>
                    <a:lnTo>
                      <a:pt x="54" y="154"/>
                    </a:lnTo>
                    <a:lnTo>
                      <a:pt x="46" y="154"/>
                    </a:lnTo>
                    <a:lnTo>
                      <a:pt x="38" y="154"/>
                    </a:lnTo>
                    <a:lnTo>
                      <a:pt x="31" y="154"/>
                    </a:lnTo>
                    <a:lnTo>
                      <a:pt x="23" y="154"/>
                    </a:lnTo>
                    <a:lnTo>
                      <a:pt x="16" y="145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85"/>
            <p:cNvGrpSpPr>
              <a:grpSpLocks/>
            </p:cNvGrpSpPr>
            <p:nvPr/>
          </p:nvGrpSpPr>
          <p:grpSpPr bwMode="auto">
            <a:xfrm>
              <a:off x="3170238" y="1566863"/>
              <a:ext cx="241300" cy="257175"/>
              <a:chOff x="1997" y="987"/>
              <a:chExt cx="152" cy="162"/>
            </a:xfrm>
          </p:grpSpPr>
          <p:sp>
            <p:nvSpPr>
              <p:cNvPr id="712" name="Freeform 86"/>
              <p:cNvSpPr>
                <a:spLocks/>
              </p:cNvSpPr>
              <p:nvPr/>
            </p:nvSpPr>
            <p:spPr bwMode="auto">
              <a:xfrm>
                <a:off x="1997" y="987"/>
                <a:ext cx="152" cy="162"/>
              </a:xfrm>
              <a:custGeom>
                <a:avLst/>
                <a:gdLst>
                  <a:gd name="T0" fmla="*/ 8 w 152"/>
                  <a:gd name="T1" fmla="*/ 60 h 162"/>
                  <a:gd name="T2" fmla="*/ 0 w 152"/>
                  <a:gd name="T3" fmla="*/ 51 h 162"/>
                  <a:gd name="T4" fmla="*/ 8 w 152"/>
                  <a:gd name="T5" fmla="*/ 34 h 162"/>
                  <a:gd name="T6" fmla="*/ 15 w 152"/>
                  <a:gd name="T7" fmla="*/ 17 h 162"/>
                  <a:gd name="T8" fmla="*/ 31 w 152"/>
                  <a:gd name="T9" fmla="*/ 9 h 162"/>
                  <a:gd name="T10" fmla="*/ 54 w 152"/>
                  <a:gd name="T11" fmla="*/ 0 h 162"/>
                  <a:gd name="T12" fmla="*/ 69 w 152"/>
                  <a:gd name="T13" fmla="*/ 0 h 162"/>
                  <a:gd name="T14" fmla="*/ 92 w 152"/>
                  <a:gd name="T15" fmla="*/ 17 h 162"/>
                  <a:gd name="T16" fmla="*/ 92 w 152"/>
                  <a:gd name="T17" fmla="*/ 26 h 162"/>
                  <a:gd name="T18" fmla="*/ 99 w 152"/>
                  <a:gd name="T19" fmla="*/ 43 h 162"/>
                  <a:gd name="T20" fmla="*/ 99 w 152"/>
                  <a:gd name="T21" fmla="*/ 51 h 162"/>
                  <a:gd name="T22" fmla="*/ 107 w 152"/>
                  <a:gd name="T23" fmla="*/ 60 h 162"/>
                  <a:gd name="T24" fmla="*/ 107 w 152"/>
                  <a:gd name="T25" fmla="*/ 68 h 162"/>
                  <a:gd name="T26" fmla="*/ 122 w 152"/>
                  <a:gd name="T27" fmla="*/ 68 h 162"/>
                  <a:gd name="T28" fmla="*/ 130 w 152"/>
                  <a:gd name="T29" fmla="*/ 68 h 162"/>
                  <a:gd name="T30" fmla="*/ 137 w 152"/>
                  <a:gd name="T31" fmla="*/ 85 h 162"/>
                  <a:gd name="T32" fmla="*/ 137 w 152"/>
                  <a:gd name="T33" fmla="*/ 94 h 162"/>
                  <a:gd name="T34" fmla="*/ 137 w 152"/>
                  <a:gd name="T35" fmla="*/ 111 h 162"/>
                  <a:gd name="T36" fmla="*/ 130 w 152"/>
                  <a:gd name="T37" fmla="*/ 119 h 162"/>
                  <a:gd name="T38" fmla="*/ 137 w 152"/>
                  <a:gd name="T39" fmla="*/ 128 h 162"/>
                  <a:gd name="T40" fmla="*/ 145 w 152"/>
                  <a:gd name="T41" fmla="*/ 145 h 162"/>
                  <a:gd name="T42" fmla="*/ 152 w 152"/>
                  <a:gd name="T43" fmla="*/ 154 h 162"/>
                  <a:gd name="T44" fmla="*/ 145 w 152"/>
                  <a:gd name="T45" fmla="*/ 154 h 162"/>
                  <a:gd name="T46" fmla="*/ 137 w 152"/>
                  <a:gd name="T47" fmla="*/ 162 h 162"/>
                  <a:gd name="T48" fmla="*/ 122 w 152"/>
                  <a:gd name="T49" fmla="*/ 162 h 162"/>
                  <a:gd name="T50" fmla="*/ 114 w 152"/>
                  <a:gd name="T51" fmla="*/ 154 h 162"/>
                  <a:gd name="T52" fmla="*/ 107 w 152"/>
                  <a:gd name="T53" fmla="*/ 154 h 162"/>
                  <a:gd name="T54" fmla="*/ 99 w 152"/>
                  <a:gd name="T55" fmla="*/ 145 h 162"/>
                  <a:gd name="T56" fmla="*/ 92 w 152"/>
                  <a:gd name="T57" fmla="*/ 137 h 162"/>
                  <a:gd name="T58" fmla="*/ 84 w 152"/>
                  <a:gd name="T59" fmla="*/ 128 h 162"/>
                  <a:gd name="T60" fmla="*/ 76 w 152"/>
                  <a:gd name="T61" fmla="*/ 128 h 162"/>
                  <a:gd name="T62" fmla="*/ 69 w 152"/>
                  <a:gd name="T63" fmla="*/ 128 h 162"/>
                  <a:gd name="T64" fmla="*/ 61 w 152"/>
                  <a:gd name="T65" fmla="*/ 128 h 162"/>
                  <a:gd name="T66" fmla="*/ 54 w 152"/>
                  <a:gd name="T67" fmla="*/ 128 h 162"/>
                  <a:gd name="T68" fmla="*/ 38 w 152"/>
                  <a:gd name="T69" fmla="*/ 128 h 162"/>
                  <a:gd name="T70" fmla="*/ 31 w 152"/>
                  <a:gd name="T71" fmla="*/ 128 h 162"/>
                  <a:gd name="T72" fmla="*/ 15 w 152"/>
                  <a:gd name="T73" fmla="*/ 119 h 162"/>
                  <a:gd name="T74" fmla="*/ 8 w 152"/>
                  <a:gd name="T75" fmla="*/ 119 h 162"/>
                  <a:gd name="T76" fmla="*/ 0 w 152"/>
                  <a:gd name="T77" fmla="*/ 102 h 162"/>
                  <a:gd name="T78" fmla="*/ 0 w 152"/>
                  <a:gd name="T79" fmla="*/ 94 h 162"/>
                  <a:gd name="T80" fmla="*/ 0 w 152"/>
                  <a:gd name="T81" fmla="*/ 85 h 162"/>
                  <a:gd name="T82" fmla="*/ 0 w 152"/>
                  <a:gd name="T83" fmla="*/ 68 h 162"/>
                  <a:gd name="T84" fmla="*/ 0 w 152"/>
                  <a:gd name="T85" fmla="*/ 60 h 162"/>
                  <a:gd name="T86" fmla="*/ 8 w 152"/>
                  <a:gd name="T87" fmla="*/ 60 h 1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2"/>
                  <a:gd name="T133" fmla="*/ 0 h 162"/>
                  <a:gd name="T134" fmla="*/ 152 w 152"/>
                  <a:gd name="T135" fmla="*/ 162 h 1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2" h="162">
                    <a:moveTo>
                      <a:pt x="8" y="60"/>
                    </a:moveTo>
                    <a:lnTo>
                      <a:pt x="8" y="60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8" y="43"/>
                    </a:lnTo>
                    <a:lnTo>
                      <a:pt x="8" y="34"/>
                    </a:lnTo>
                    <a:lnTo>
                      <a:pt x="8" y="26"/>
                    </a:lnTo>
                    <a:lnTo>
                      <a:pt x="15" y="17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6" y="9"/>
                    </a:lnTo>
                    <a:lnTo>
                      <a:pt x="92" y="17"/>
                    </a:lnTo>
                    <a:lnTo>
                      <a:pt x="92" y="26"/>
                    </a:lnTo>
                    <a:lnTo>
                      <a:pt x="99" y="34"/>
                    </a:lnTo>
                    <a:lnTo>
                      <a:pt x="99" y="43"/>
                    </a:lnTo>
                    <a:lnTo>
                      <a:pt x="99" y="51"/>
                    </a:lnTo>
                    <a:lnTo>
                      <a:pt x="99" y="60"/>
                    </a:lnTo>
                    <a:lnTo>
                      <a:pt x="107" y="60"/>
                    </a:lnTo>
                    <a:lnTo>
                      <a:pt x="107" y="68"/>
                    </a:lnTo>
                    <a:lnTo>
                      <a:pt x="114" y="68"/>
                    </a:lnTo>
                    <a:lnTo>
                      <a:pt x="122" y="68"/>
                    </a:lnTo>
                    <a:lnTo>
                      <a:pt x="130" y="68"/>
                    </a:lnTo>
                    <a:lnTo>
                      <a:pt x="137" y="77"/>
                    </a:lnTo>
                    <a:lnTo>
                      <a:pt x="137" y="85"/>
                    </a:lnTo>
                    <a:lnTo>
                      <a:pt x="137" y="94"/>
                    </a:lnTo>
                    <a:lnTo>
                      <a:pt x="137" y="102"/>
                    </a:lnTo>
                    <a:lnTo>
                      <a:pt x="137" y="111"/>
                    </a:lnTo>
                    <a:lnTo>
                      <a:pt x="130" y="119"/>
                    </a:lnTo>
                    <a:lnTo>
                      <a:pt x="137" y="128"/>
                    </a:lnTo>
                    <a:lnTo>
                      <a:pt x="137" y="137"/>
                    </a:lnTo>
                    <a:lnTo>
                      <a:pt x="145" y="145"/>
                    </a:lnTo>
                    <a:lnTo>
                      <a:pt x="145" y="154"/>
                    </a:lnTo>
                    <a:lnTo>
                      <a:pt x="152" y="154"/>
                    </a:lnTo>
                    <a:lnTo>
                      <a:pt x="145" y="154"/>
                    </a:lnTo>
                    <a:lnTo>
                      <a:pt x="137" y="162"/>
                    </a:lnTo>
                    <a:lnTo>
                      <a:pt x="130" y="162"/>
                    </a:lnTo>
                    <a:lnTo>
                      <a:pt x="122" y="162"/>
                    </a:lnTo>
                    <a:lnTo>
                      <a:pt x="114" y="154"/>
                    </a:lnTo>
                    <a:lnTo>
                      <a:pt x="107" y="154"/>
                    </a:lnTo>
                    <a:lnTo>
                      <a:pt x="99" y="154"/>
                    </a:lnTo>
                    <a:lnTo>
                      <a:pt x="99" y="145"/>
                    </a:lnTo>
                    <a:lnTo>
                      <a:pt x="92" y="145"/>
                    </a:lnTo>
                    <a:lnTo>
                      <a:pt x="92" y="137"/>
                    </a:lnTo>
                    <a:lnTo>
                      <a:pt x="84" y="128"/>
                    </a:lnTo>
                    <a:lnTo>
                      <a:pt x="76" y="128"/>
                    </a:lnTo>
                    <a:lnTo>
                      <a:pt x="69" y="128"/>
                    </a:lnTo>
                    <a:lnTo>
                      <a:pt x="61" y="128"/>
                    </a:lnTo>
                    <a:lnTo>
                      <a:pt x="54" y="128"/>
                    </a:lnTo>
                    <a:lnTo>
                      <a:pt x="46" y="128"/>
                    </a:lnTo>
                    <a:lnTo>
                      <a:pt x="38" y="128"/>
                    </a:lnTo>
                    <a:lnTo>
                      <a:pt x="31" y="128"/>
                    </a:lnTo>
                    <a:lnTo>
                      <a:pt x="23" y="128"/>
                    </a:lnTo>
                    <a:lnTo>
                      <a:pt x="15" y="119"/>
                    </a:lnTo>
                    <a:lnTo>
                      <a:pt x="8" y="119"/>
                    </a:lnTo>
                    <a:lnTo>
                      <a:pt x="0" y="111"/>
                    </a:lnTo>
                    <a:lnTo>
                      <a:pt x="0" y="102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0" y="77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8" y="60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87"/>
              <p:cNvSpPr>
                <a:spLocks/>
              </p:cNvSpPr>
              <p:nvPr/>
            </p:nvSpPr>
            <p:spPr bwMode="auto">
              <a:xfrm>
                <a:off x="1997" y="987"/>
                <a:ext cx="152" cy="162"/>
              </a:xfrm>
              <a:custGeom>
                <a:avLst/>
                <a:gdLst>
                  <a:gd name="T0" fmla="*/ 0 w 152"/>
                  <a:gd name="T1" fmla="*/ 60 h 162"/>
                  <a:gd name="T2" fmla="*/ 8 w 152"/>
                  <a:gd name="T3" fmla="*/ 43 h 162"/>
                  <a:gd name="T4" fmla="*/ 8 w 152"/>
                  <a:gd name="T5" fmla="*/ 26 h 162"/>
                  <a:gd name="T6" fmla="*/ 23 w 152"/>
                  <a:gd name="T7" fmla="*/ 9 h 162"/>
                  <a:gd name="T8" fmla="*/ 46 w 152"/>
                  <a:gd name="T9" fmla="*/ 0 h 162"/>
                  <a:gd name="T10" fmla="*/ 61 w 152"/>
                  <a:gd name="T11" fmla="*/ 0 h 162"/>
                  <a:gd name="T12" fmla="*/ 76 w 152"/>
                  <a:gd name="T13" fmla="*/ 9 h 162"/>
                  <a:gd name="T14" fmla="*/ 92 w 152"/>
                  <a:gd name="T15" fmla="*/ 26 h 162"/>
                  <a:gd name="T16" fmla="*/ 99 w 152"/>
                  <a:gd name="T17" fmla="*/ 43 h 162"/>
                  <a:gd name="T18" fmla="*/ 99 w 152"/>
                  <a:gd name="T19" fmla="*/ 60 h 162"/>
                  <a:gd name="T20" fmla="*/ 107 w 152"/>
                  <a:gd name="T21" fmla="*/ 68 h 162"/>
                  <a:gd name="T22" fmla="*/ 122 w 152"/>
                  <a:gd name="T23" fmla="*/ 68 h 162"/>
                  <a:gd name="T24" fmla="*/ 137 w 152"/>
                  <a:gd name="T25" fmla="*/ 77 h 162"/>
                  <a:gd name="T26" fmla="*/ 137 w 152"/>
                  <a:gd name="T27" fmla="*/ 94 h 162"/>
                  <a:gd name="T28" fmla="*/ 137 w 152"/>
                  <a:gd name="T29" fmla="*/ 111 h 162"/>
                  <a:gd name="T30" fmla="*/ 137 w 152"/>
                  <a:gd name="T31" fmla="*/ 128 h 162"/>
                  <a:gd name="T32" fmla="*/ 145 w 152"/>
                  <a:gd name="T33" fmla="*/ 145 h 162"/>
                  <a:gd name="T34" fmla="*/ 152 w 152"/>
                  <a:gd name="T35" fmla="*/ 154 h 162"/>
                  <a:gd name="T36" fmla="*/ 137 w 152"/>
                  <a:gd name="T37" fmla="*/ 162 h 162"/>
                  <a:gd name="T38" fmla="*/ 122 w 152"/>
                  <a:gd name="T39" fmla="*/ 162 h 162"/>
                  <a:gd name="T40" fmla="*/ 107 w 152"/>
                  <a:gd name="T41" fmla="*/ 154 h 162"/>
                  <a:gd name="T42" fmla="*/ 99 w 152"/>
                  <a:gd name="T43" fmla="*/ 145 h 162"/>
                  <a:gd name="T44" fmla="*/ 92 w 152"/>
                  <a:gd name="T45" fmla="*/ 137 h 162"/>
                  <a:gd name="T46" fmla="*/ 76 w 152"/>
                  <a:gd name="T47" fmla="*/ 128 h 162"/>
                  <a:gd name="T48" fmla="*/ 61 w 152"/>
                  <a:gd name="T49" fmla="*/ 128 h 162"/>
                  <a:gd name="T50" fmla="*/ 46 w 152"/>
                  <a:gd name="T51" fmla="*/ 128 h 162"/>
                  <a:gd name="T52" fmla="*/ 31 w 152"/>
                  <a:gd name="T53" fmla="*/ 128 h 162"/>
                  <a:gd name="T54" fmla="*/ 15 w 152"/>
                  <a:gd name="T55" fmla="*/ 119 h 162"/>
                  <a:gd name="T56" fmla="*/ 0 w 152"/>
                  <a:gd name="T57" fmla="*/ 111 h 162"/>
                  <a:gd name="T58" fmla="*/ 0 w 152"/>
                  <a:gd name="T59" fmla="*/ 94 h 162"/>
                  <a:gd name="T60" fmla="*/ 0 w 152"/>
                  <a:gd name="T61" fmla="*/ 77 h 162"/>
                  <a:gd name="T62" fmla="*/ 0 w 152"/>
                  <a:gd name="T63" fmla="*/ 60 h 16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2"/>
                  <a:gd name="T97" fmla="*/ 0 h 162"/>
                  <a:gd name="T98" fmla="*/ 152 w 152"/>
                  <a:gd name="T99" fmla="*/ 162 h 16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2" h="162">
                    <a:moveTo>
                      <a:pt x="8" y="60"/>
                    </a:moveTo>
                    <a:lnTo>
                      <a:pt x="0" y="60"/>
                    </a:lnTo>
                    <a:lnTo>
                      <a:pt x="0" y="51"/>
                    </a:lnTo>
                    <a:lnTo>
                      <a:pt x="8" y="43"/>
                    </a:lnTo>
                    <a:lnTo>
                      <a:pt x="8" y="34"/>
                    </a:lnTo>
                    <a:lnTo>
                      <a:pt x="8" y="26"/>
                    </a:lnTo>
                    <a:lnTo>
                      <a:pt x="15" y="17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6" y="9"/>
                    </a:lnTo>
                    <a:lnTo>
                      <a:pt x="92" y="17"/>
                    </a:lnTo>
                    <a:lnTo>
                      <a:pt x="92" y="26"/>
                    </a:lnTo>
                    <a:lnTo>
                      <a:pt x="99" y="34"/>
                    </a:lnTo>
                    <a:lnTo>
                      <a:pt x="99" y="43"/>
                    </a:lnTo>
                    <a:lnTo>
                      <a:pt x="99" y="51"/>
                    </a:lnTo>
                    <a:lnTo>
                      <a:pt x="99" y="60"/>
                    </a:lnTo>
                    <a:lnTo>
                      <a:pt x="107" y="60"/>
                    </a:lnTo>
                    <a:lnTo>
                      <a:pt x="107" y="68"/>
                    </a:lnTo>
                    <a:lnTo>
                      <a:pt x="114" y="68"/>
                    </a:lnTo>
                    <a:lnTo>
                      <a:pt x="122" y="68"/>
                    </a:lnTo>
                    <a:lnTo>
                      <a:pt x="130" y="68"/>
                    </a:lnTo>
                    <a:lnTo>
                      <a:pt x="137" y="77"/>
                    </a:lnTo>
                    <a:lnTo>
                      <a:pt x="137" y="85"/>
                    </a:lnTo>
                    <a:lnTo>
                      <a:pt x="137" y="94"/>
                    </a:lnTo>
                    <a:lnTo>
                      <a:pt x="137" y="102"/>
                    </a:lnTo>
                    <a:lnTo>
                      <a:pt x="137" y="111"/>
                    </a:lnTo>
                    <a:lnTo>
                      <a:pt x="130" y="119"/>
                    </a:lnTo>
                    <a:lnTo>
                      <a:pt x="137" y="128"/>
                    </a:lnTo>
                    <a:lnTo>
                      <a:pt x="137" y="137"/>
                    </a:lnTo>
                    <a:lnTo>
                      <a:pt x="145" y="145"/>
                    </a:lnTo>
                    <a:lnTo>
                      <a:pt x="145" y="154"/>
                    </a:lnTo>
                    <a:lnTo>
                      <a:pt x="152" y="154"/>
                    </a:lnTo>
                    <a:lnTo>
                      <a:pt x="145" y="154"/>
                    </a:lnTo>
                    <a:lnTo>
                      <a:pt x="137" y="162"/>
                    </a:lnTo>
                    <a:lnTo>
                      <a:pt x="130" y="162"/>
                    </a:lnTo>
                    <a:lnTo>
                      <a:pt x="122" y="162"/>
                    </a:lnTo>
                    <a:lnTo>
                      <a:pt x="114" y="154"/>
                    </a:lnTo>
                    <a:lnTo>
                      <a:pt x="107" y="154"/>
                    </a:lnTo>
                    <a:lnTo>
                      <a:pt x="99" y="154"/>
                    </a:lnTo>
                    <a:lnTo>
                      <a:pt x="99" y="145"/>
                    </a:lnTo>
                    <a:lnTo>
                      <a:pt x="92" y="145"/>
                    </a:lnTo>
                    <a:lnTo>
                      <a:pt x="92" y="137"/>
                    </a:lnTo>
                    <a:lnTo>
                      <a:pt x="84" y="128"/>
                    </a:lnTo>
                    <a:lnTo>
                      <a:pt x="76" y="128"/>
                    </a:lnTo>
                    <a:lnTo>
                      <a:pt x="69" y="128"/>
                    </a:lnTo>
                    <a:lnTo>
                      <a:pt x="61" y="128"/>
                    </a:lnTo>
                    <a:lnTo>
                      <a:pt x="54" y="128"/>
                    </a:lnTo>
                    <a:lnTo>
                      <a:pt x="46" y="128"/>
                    </a:lnTo>
                    <a:lnTo>
                      <a:pt x="38" y="128"/>
                    </a:lnTo>
                    <a:lnTo>
                      <a:pt x="31" y="128"/>
                    </a:lnTo>
                    <a:lnTo>
                      <a:pt x="23" y="128"/>
                    </a:lnTo>
                    <a:lnTo>
                      <a:pt x="15" y="119"/>
                    </a:lnTo>
                    <a:lnTo>
                      <a:pt x="8" y="119"/>
                    </a:lnTo>
                    <a:lnTo>
                      <a:pt x="0" y="111"/>
                    </a:lnTo>
                    <a:lnTo>
                      <a:pt x="0" y="102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0" y="77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8" y="60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88"/>
            <p:cNvGrpSpPr>
              <a:grpSpLocks/>
            </p:cNvGrpSpPr>
            <p:nvPr/>
          </p:nvGrpSpPr>
          <p:grpSpPr bwMode="auto">
            <a:xfrm>
              <a:off x="3279775" y="1512888"/>
              <a:ext cx="277813" cy="203200"/>
              <a:chOff x="2066" y="953"/>
              <a:chExt cx="175" cy="128"/>
            </a:xfrm>
          </p:grpSpPr>
          <p:sp>
            <p:nvSpPr>
              <p:cNvPr id="710" name="Freeform 89"/>
              <p:cNvSpPr>
                <a:spLocks/>
              </p:cNvSpPr>
              <p:nvPr/>
            </p:nvSpPr>
            <p:spPr bwMode="auto">
              <a:xfrm>
                <a:off x="2066" y="953"/>
                <a:ext cx="175" cy="128"/>
              </a:xfrm>
              <a:custGeom>
                <a:avLst/>
                <a:gdLst>
                  <a:gd name="T0" fmla="*/ 7 w 175"/>
                  <a:gd name="T1" fmla="*/ 111 h 128"/>
                  <a:gd name="T2" fmla="*/ 0 w 175"/>
                  <a:gd name="T3" fmla="*/ 111 h 128"/>
                  <a:gd name="T4" fmla="*/ 0 w 175"/>
                  <a:gd name="T5" fmla="*/ 85 h 128"/>
                  <a:gd name="T6" fmla="*/ 15 w 175"/>
                  <a:gd name="T7" fmla="*/ 60 h 128"/>
                  <a:gd name="T8" fmla="*/ 30 w 175"/>
                  <a:gd name="T9" fmla="*/ 43 h 128"/>
                  <a:gd name="T10" fmla="*/ 53 w 175"/>
                  <a:gd name="T11" fmla="*/ 26 h 128"/>
                  <a:gd name="T12" fmla="*/ 68 w 175"/>
                  <a:gd name="T13" fmla="*/ 8 h 128"/>
                  <a:gd name="T14" fmla="*/ 83 w 175"/>
                  <a:gd name="T15" fmla="*/ 0 h 128"/>
                  <a:gd name="T16" fmla="*/ 99 w 175"/>
                  <a:gd name="T17" fmla="*/ 0 h 128"/>
                  <a:gd name="T18" fmla="*/ 129 w 175"/>
                  <a:gd name="T19" fmla="*/ 8 h 128"/>
                  <a:gd name="T20" fmla="*/ 137 w 175"/>
                  <a:gd name="T21" fmla="*/ 17 h 128"/>
                  <a:gd name="T22" fmla="*/ 152 w 175"/>
                  <a:gd name="T23" fmla="*/ 26 h 128"/>
                  <a:gd name="T24" fmla="*/ 152 w 175"/>
                  <a:gd name="T25" fmla="*/ 43 h 128"/>
                  <a:gd name="T26" fmla="*/ 159 w 175"/>
                  <a:gd name="T27" fmla="*/ 51 h 128"/>
                  <a:gd name="T28" fmla="*/ 159 w 175"/>
                  <a:gd name="T29" fmla="*/ 68 h 128"/>
                  <a:gd name="T30" fmla="*/ 167 w 175"/>
                  <a:gd name="T31" fmla="*/ 85 h 128"/>
                  <a:gd name="T32" fmla="*/ 175 w 175"/>
                  <a:gd name="T33" fmla="*/ 102 h 128"/>
                  <a:gd name="T34" fmla="*/ 167 w 175"/>
                  <a:gd name="T35" fmla="*/ 128 h 128"/>
                  <a:gd name="T36" fmla="*/ 167 w 175"/>
                  <a:gd name="T37" fmla="*/ 128 h 128"/>
                  <a:gd name="T38" fmla="*/ 167 w 175"/>
                  <a:gd name="T39" fmla="*/ 119 h 128"/>
                  <a:gd name="T40" fmla="*/ 159 w 175"/>
                  <a:gd name="T41" fmla="*/ 111 h 128"/>
                  <a:gd name="T42" fmla="*/ 152 w 175"/>
                  <a:gd name="T43" fmla="*/ 111 h 128"/>
                  <a:gd name="T44" fmla="*/ 144 w 175"/>
                  <a:gd name="T45" fmla="*/ 111 h 128"/>
                  <a:gd name="T46" fmla="*/ 137 w 175"/>
                  <a:gd name="T47" fmla="*/ 111 h 128"/>
                  <a:gd name="T48" fmla="*/ 137 w 175"/>
                  <a:gd name="T49" fmla="*/ 119 h 128"/>
                  <a:gd name="T50" fmla="*/ 129 w 175"/>
                  <a:gd name="T51" fmla="*/ 111 h 128"/>
                  <a:gd name="T52" fmla="*/ 121 w 175"/>
                  <a:gd name="T53" fmla="*/ 102 h 128"/>
                  <a:gd name="T54" fmla="*/ 121 w 175"/>
                  <a:gd name="T55" fmla="*/ 94 h 128"/>
                  <a:gd name="T56" fmla="*/ 114 w 175"/>
                  <a:gd name="T57" fmla="*/ 85 h 128"/>
                  <a:gd name="T58" fmla="*/ 106 w 175"/>
                  <a:gd name="T59" fmla="*/ 85 h 128"/>
                  <a:gd name="T60" fmla="*/ 91 w 175"/>
                  <a:gd name="T61" fmla="*/ 94 h 128"/>
                  <a:gd name="T62" fmla="*/ 76 w 175"/>
                  <a:gd name="T63" fmla="*/ 102 h 128"/>
                  <a:gd name="T64" fmla="*/ 76 w 175"/>
                  <a:gd name="T65" fmla="*/ 111 h 128"/>
                  <a:gd name="T66" fmla="*/ 68 w 175"/>
                  <a:gd name="T67" fmla="*/ 119 h 128"/>
                  <a:gd name="T68" fmla="*/ 61 w 175"/>
                  <a:gd name="T69" fmla="*/ 111 h 128"/>
                  <a:gd name="T70" fmla="*/ 45 w 175"/>
                  <a:gd name="T71" fmla="*/ 102 h 128"/>
                  <a:gd name="T72" fmla="*/ 38 w 175"/>
                  <a:gd name="T73" fmla="*/ 102 h 128"/>
                  <a:gd name="T74" fmla="*/ 23 w 175"/>
                  <a:gd name="T75" fmla="*/ 102 h 128"/>
                  <a:gd name="T76" fmla="*/ 23 w 175"/>
                  <a:gd name="T77" fmla="*/ 102 h 128"/>
                  <a:gd name="T78" fmla="*/ 15 w 175"/>
                  <a:gd name="T79" fmla="*/ 102 h 128"/>
                  <a:gd name="T80" fmla="*/ 7 w 175"/>
                  <a:gd name="T81" fmla="*/ 111 h 1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5"/>
                  <a:gd name="T124" fmla="*/ 0 h 128"/>
                  <a:gd name="T125" fmla="*/ 175 w 175"/>
                  <a:gd name="T126" fmla="*/ 128 h 12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5" h="128">
                    <a:moveTo>
                      <a:pt x="7" y="111"/>
                    </a:moveTo>
                    <a:lnTo>
                      <a:pt x="7" y="111"/>
                    </a:lnTo>
                    <a:lnTo>
                      <a:pt x="0" y="111"/>
                    </a:lnTo>
                    <a:lnTo>
                      <a:pt x="0" y="102"/>
                    </a:lnTo>
                    <a:lnTo>
                      <a:pt x="0" y="85"/>
                    </a:lnTo>
                    <a:lnTo>
                      <a:pt x="7" y="77"/>
                    </a:lnTo>
                    <a:lnTo>
                      <a:pt x="15" y="60"/>
                    </a:lnTo>
                    <a:lnTo>
                      <a:pt x="23" y="51"/>
                    </a:lnTo>
                    <a:lnTo>
                      <a:pt x="30" y="43"/>
                    </a:lnTo>
                    <a:lnTo>
                      <a:pt x="45" y="34"/>
                    </a:lnTo>
                    <a:lnTo>
                      <a:pt x="53" y="26"/>
                    </a:lnTo>
                    <a:lnTo>
                      <a:pt x="61" y="17"/>
                    </a:lnTo>
                    <a:lnTo>
                      <a:pt x="68" y="8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99" y="0"/>
                    </a:lnTo>
                    <a:lnTo>
                      <a:pt x="114" y="0"/>
                    </a:lnTo>
                    <a:lnTo>
                      <a:pt x="129" y="8"/>
                    </a:lnTo>
                    <a:lnTo>
                      <a:pt x="137" y="8"/>
                    </a:lnTo>
                    <a:lnTo>
                      <a:pt x="137" y="17"/>
                    </a:lnTo>
                    <a:lnTo>
                      <a:pt x="144" y="17"/>
                    </a:lnTo>
                    <a:lnTo>
                      <a:pt x="152" y="26"/>
                    </a:lnTo>
                    <a:lnTo>
                      <a:pt x="152" y="34"/>
                    </a:lnTo>
                    <a:lnTo>
                      <a:pt x="152" y="43"/>
                    </a:lnTo>
                    <a:lnTo>
                      <a:pt x="159" y="43"/>
                    </a:lnTo>
                    <a:lnTo>
                      <a:pt x="159" y="51"/>
                    </a:lnTo>
                    <a:lnTo>
                      <a:pt x="159" y="60"/>
                    </a:lnTo>
                    <a:lnTo>
                      <a:pt x="159" y="68"/>
                    </a:lnTo>
                    <a:lnTo>
                      <a:pt x="167" y="77"/>
                    </a:lnTo>
                    <a:lnTo>
                      <a:pt x="167" y="85"/>
                    </a:lnTo>
                    <a:lnTo>
                      <a:pt x="175" y="94"/>
                    </a:lnTo>
                    <a:lnTo>
                      <a:pt x="175" y="102"/>
                    </a:lnTo>
                    <a:lnTo>
                      <a:pt x="167" y="119"/>
                    </a:lnTo>
                    <a:lnTo>
                      <a:pt x="167" y="128"/>
                    </a:lnTo>
                    <a:lnTo>
                      <a:pt x="167" y="119"/>
                    </a:lnTo>
                    <a:lnTo>
                      <a:pt x="167" y="111"/>
                    </a:lnTo>
                    <a:lnTo>
                      <a:pt x="159" y="111"/>
                    </a:lnTo>
                    <a:lnTo>
                      <a:pt x="152" y="111"/>
                    </a:lnTo>
                    <a:lnTo>
                      <a:pt x="144" y="111"/>
                    </a:lnTo>
                    <a:lnTo>
                      <a:pt x="137" y="111"/>
                    </a:lnTo>
                    <a:lnTo>
                      <a:pt x="137" y="119"/>
                    </a:lnTo>
                    <a:lnTo>
                      <a:pt x="129" y="119"/>
                    </a:lnTo>
                    <a:lnTo>
                      <a:pt x="129" y="111"/>
                    </a:lnTo>
                    <a:lnTo>
                      <a:pt x="121" y="102"/>
                    </a:lnTo>
                    <a:lnTo>
                      <a:pt x="121" y="94"/>
                    </a:lnTo>
                    <a:lnTo>
                      <a:pt x="114" y="85"/>
                    </a:lnTo>
                    <a:lnTo>
                      <a:pt x="106" y="85"/>
                    </a:lnTo>
                    <a:lnTo>
                      <a:pt x="99" y="94"/>
                    </a:lnTo>
                    <a:lnTo>
                      <a:pt x="91" y="94"/>
                    </a:lnTo>
                    <a:lnTo>
                      <a:pt x="83" y="94"/>
                    </a:lnTo>
                    <a:lnTo>
                      <a:pt x="76" y="102"/>
                    </a:lnTo>
                    <a:lnTo>
                      <a:pt x="76" y="111"/>
                    </a:lnTo>
                    <a:lnTo>
                      <a:pt x="68" y="119"/>
                    </a:lnTo>
                    <a:lnTo>
                      <a:pt x="61" y="111"/>
                    </a:lnTo>
                    <a:lnTo>
                      <a:pt x="53" y="111"/>
                    </a:lnTo>
                    <a:lnTo>
                      <a:pt x="45" y="102"/>
                    </a:lnTo>
                    <a:lnTo>
                      <a:pt x="38" y="102"/>
                    </a:lnTo>
                    <a:lnTo>
                      <a:pt x="30" y="102"/>
                    </a:lnTo>
                    <a:lnTo>
                      <a:pt x="23" y="102"/>
                    </a:lnTo>
                    <a:lnTo>
                      <a:pt x="15" y="102"/>
                    </a:lnTo>
                    <a:lnTo>
                      <a:pt x="15" y="111"/>
                    </a:lnTo>
                    <a:lnTo>
                      <a:pt x="7" y="11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90"/>
              <p:cNvSpPr>
                <a:spLocks/>
              </p:cNvSpPr>
              <p:nvPr/>
            </p:nvSpPr>
            <p:spPr bwMode="auto">
              <a:xfrm>
                <a:off x="2066" y="953"/>
                <a:ext cx="175" cy="128"/>
              </a:xfrm>
              <a:custGeom>
                <a:avLst/>
                <a:gdLst>
                  <a:gd name="T0" fmla="*/ 7 w 175"/>
                  <a:gd name="T1" fmla="*/ 111 h 128"/>
                  <a:gd name="T2" fmla="*/ 0 w 175"/>
                  <a:gd name="T3" fmla="*/ 111 h 128"/>
                  <a:gd name="T4" fmla="*/ 0 w 175"/>
                  <a:gd name="T5" fmla="*/ 102 h 128"/>
                  <a:gd name="T6" fmla="*/ 0 w 175"/>
                  <a:gd name="T7" fmla="*/ 85 h 128"/>
                  <a:gd name="T8" fmla="*/ 7 w 175"/>
                  <a:gd name="T9" fmla="*/ 77 h 128"/>
                  <a:gd name="T10" fmla="*/ 15 w 175"/>
                  <a:gd name="T11" fmla="*/ 60 h 128"/>
                  <a:gd name="T12" fmla="*/ 23 w 175"/>
                  <a:gd name="T13" fmla="*/ 51 h 128"/>
                  <a:gd name="T14" fmla="*/ 30 w 175"/>
                  <a:gd name="T15" fmla="*/ 43 h 128"/>
                  <a:gd name="T16" fmla="*/ 45 w 175"/>
                  <a:gd name="T17" fmla="*/ 34 h 128"/>
                  <a:gd name="T18" fmla="*/ 53 w 175"/>
                  <a:gd name="T19" fmla="*/ 26 h 128"/>
                  <a:gd name="T20" fmla="*/ 61 w 175"/>
                  <a:gd name="T21" fmla="*/ 17 h 128"/>
                  <a:gd name="T22" fmla="*/ 68 w 175"/>
                  <a:gd name="T23" fmla="*/ 8 h 128"/>
                  <a:gd name="T24" fmla="*/ 76 w 175"/>
                  <a:gd name="T25" fmla="*/ 0 h 128"/>
                  <a:gd name="T26" fmla="*/ 83 w 175"/>
                  <a:gd name="T27" fmla="*/ 0 h 128"/>
                  <a:gd name="T28" fmla="*/ 91 w 175"/>
                  <a:gd name="T29" fmla="*/ 0 h 128"/>
                  <a:gd name="T30" fmla="*/ 99 w 175"/>
                  <a:gd name="T31" fmla="*/ 0 h 128"/>
                  <a:gd name="T32" fmla="*/ 114 w 175"/>
                  <a:gd name="T33" fmla="*/ 0 h 128"/>
                  <a:gd name="T34" fmla="*/ 129 w 175"/>
                  <a:gd name="T35" fmla="*/ 8 h 128"/>
                  <a:gd name="T36" fmla="*/ 137 w 175"/>
                  <a:gd name="T37" fmla="*/ 8 h 128"/>
                  <a:gd name="T38" fmla="*/ 137 w 175"/>
                  <a:gd name="T39" fmla="*/ 17 h 128"/>
                  <a:gd name="T40" fmla="*/ 144 w 175"/>
                  <a:gd name="T41" fmla="*/ 17 h 128"/>
                  <a:gd name="T42" fmla="*/ 152 w 175"/>
                  <a:gd name="T43" fmla="*/ 26 h 128"/>
                  <a:gd name="T44" fmla="*/ 152 w 175"/>
                  <a:gd name="T45" fmla="*/ 34 h 128"/>
                  <a:gd name="T46" fmla="*/ 152 w 175"/>
                  <a:gd name="T47" fmla="*/ 43 h 128"/>
                  <a:gd name="T48" fmla="*/ 159 w 175"/>
                  <a:gd name="T49" fmla="*/ 43 h 128"/>
                  <a:gd name="T50" fmla="*/ 159 w 175"/>
                  <a:gd name="T51" fmla="*/ 51 h 128"/>
                  <a:gd name="T52" fmla="*/ 159 w 175"/>
                  <a:gd name="T53" fmla="*/ 60 h 128"/>
                  <a:gd name="T54" fmla="*/ 159 w 175"/>
                  <a:gd name="T55" fmla="*/ 68 h 128"/>
                  <a:gd name="T56" fmla="*/ 167 w 175"/>
                  <a:gd name="T57" fmla="*/ 77 h 128"/>
                  <a:gd name="T58" fmla="*/ 167 w 175"/>
                  <a:gd name="T59" fmla="*/ 85 h 128"/>
                  <a:gd name="T60" fmla="*/ 175 w 175"/>
                  <a:gd name="T61" fmla="*/ 94 h 128"/>
                  <a:gd name="T62" fmla="*/ 175 w 175"/>
                  <a:gd name="T63" fmla="*/ 102 h 128"/>
                  <a:gd name="T64" fmla="*/ 167 w 175"/>
                  <a:gd name="T65" fmla="*/ 119 h 128"/>
                  <a:gd name="T66" fmla="*/ 167 w 175"/>
                  <a:gd name="T67" fmla="*/ 128 h 128"/>
                  <a:gd name="T68" fmla="*/ 167 w 175"/>
                  <a:gd name="T69" fmla="*/ 119 h 128"/>
                  <a:gd name="T70" fmla="*/ 167 w 175"/>
                  <a:gd name="T71" fmla="*/ 111 h 128"/>
                  <a:gd name="T72" fmla="*/ 159 w 175"/>
                  <a:gd name="T73" fmla="*/ 111 h 128"/>
                  <a:gd name="T74" fmla="*/ 152 w 175"/>
                  <a:gd name="T75" fmla="*/ 111 h 128"/>
                  <a:gd name="T76" fmla="*/ 144 w 175"/>
                  <a:gd name="T77" fmla="*/ 111 h 128"/>
                  <a:gd name="T78" fmla="*/ 137 w 175"/>
                  <a:gd name="T79" fmla="*/ 111 h 128"/>
                  <a:gd name="T80" fmla="*/ 137 w 175"/>
                  <a:gd name="T81" fmla="*/ 119 h 128"/>
                  <a:gd name="T82" fmla="*/ 129 w 175"/>
                  <a:gd name="T83" fmla="*/ 119 h 128"/>
                  <a:gd name="T84" fmla="*/ 129 w 175"/>
                  <a:gd name="T85" fmla="*/ 111 h 128"/>
                  <a:gd name="T86" fmla="*/ 121 w 175"/>
                  <a:gd name="T87" fmla="*/ 102 h 128"/>
                  <a:gd name="T88" fmla="*/ 121 w 175"/>
                  <a:gd name="T89" fmla="*/ 94 h 128"/>
                  <a:gd name="T90" fmla="*/ 114 w 175"/>
                  <a:gd name="T91" fmla="*/ 85 h 128"/>
                  <a:gd name="T92" fmla="*/ 106 w 175"/>
                  <a:gd name="T93" fmla="*/ 85 h 128"/>
                  <a:gd name="T94" fmla="*/ 99 w 175"/>
                  <a:gd name="T95" fmla="*/ 94 h 128"/>
                  <a:gd name="T96" fmla="*/ 91 w 175"/>
                  <a:gd name="T97" fmla="*/ 94 h 128"/>
                  <a:gd name="T98" fmla="*/ 83 w 175"/>
                  <a:gd name="T99" fmla="*/ 94 h 128"/>
                  <a:gd name="T100" fmla="*/ 76 w 175"/>
                  <a:gd name="T101" fmla="*/ 102 h 128"/>
                  <a:gd name="T102" fmla="*/ 76 w 175"/>
                  <a:gd name="T103" fmla="*/ 111 h 128"/>
                  <a:gd name="T104" fmla="*/ 68 w 175"/>
                  <a:gd name="T105" fmla="*/ 119 h 128"/>
                  <a:gd name="T106" fmla="*/ 61 w 175"/>
                  <a:gd name="T107" fmla="*/ 111 h 128"/>
                  <a:gd name="T108" fmla="*/ 53 w 175"/>
                  <a:gd name="T109" fmla="*/ 111 h 128"/>
                  <a:gd name="T110" fmla="*/ 45 w 175"/>
                  <a:gd name="T111" fmla="*/ 102 h 128"/>
                  <a:gd name="T112" fmla="*/ 38 w 175"/>
                  <a:gd name="T113" fmla="*/ 102 h 128"/>
                  <a:gd name="T114" fmla="*/ 30 w 175"/>
                  <a:gd name="T115" fmla="*/ 102 h 128"/>
                  <a:gd name="T116" fmla="*/ 23 w 175"/>
                  <a:gd name="T117" fmla="*/ 102 h 128"/>
                  <a:gd name="T118" fmla="*/ 15 w 175"/>
                  <a:gd name="T119" fmla="*/ 102 h 128"/>
                  <a:gd name="T120" fmla="*/ 15 w 175"/>
                  <a:gd name="T121" fmla="*/ 111 h 128"/>
                  <a:gd name="T122" fmla="*/ 7 w 175"/>
                  <a:gd name="T123" fmla="*/ 111 h 12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5"/>
                  <a:gd name="T187" fmla="*/ 0 h 128"/>
                  <a:gd name="T188" fmla="*/ 175 w 175"/>
                  <a:gd name="T189" fmla="*/ 128 h 12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5" h="128">
                    <a:moveTo>
                      <a:pt x="7" y="111"/>
                    </a:moveTo>
                    <a:lnTo>
                      <a:pt x="0" y="111"/>
                    </a:lnTo>
                    <a:lnTo>
                      <a:pt x="0" y="102"/>
                    </a:lnTo>
                    <a:lnTo>
                      <a:pt x="0" y="85"/>
                    </a:lnTo>
                    <a:lnTo>
                      <a:pt x="7" y="77"/>
                    </a:lnTo>
                    <a:lnTo>
                      <a:pt x="15" y="60"/>
                    </a:lnTo>
                    <a:lnTo>
                      <a:pt x="23" y="51"/>
                    </a:lnTo>
                    <a:lnTo>
                      <a:pt x="30" y="43"/>
                    </a:lnTo>
                    <a:lnTo>
                      <a:pt x="45" y="34"/>
                    </a:lnTo>
                    <a:lnTo>
                      <a:pt x="53" y="26"/>
                    </a:lnTo>
                    <a:lnTo>
                      <a:pt x="61" y="17"/>
                    </a:lnTo>
                    <a:lnTo>
                      <a:pt x="68" y="8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99" y="0"/>
                    </a:lnTo>
                    <a:lnTo>
                      <a:pt x="114" y="0"/>
                    </a:lnTo>
                    <a:lnTo>
                      <a:pt x="129" y="8"/>
                    </a:lnTo>
                    <a:lnTo>
                      <a:pt x="137" y="8"/>
                    </a:lnTo>
                    <a:lnTo>
                      <a:pt x="137" y="17"/>
                    </a:lnTo>
                    <a:lnTo>
                      <a:pt x="144" y="17"/>
                    </a:lnTo>
                    <a:lnTo>
                      <a:pt x="152" y="26"/>
                    </a:lnTo>
                    <a:lnTo>
                      <a:pt x="152" y="34"/>
                    </a:lnTo>
                    <a:lnTo>
                      <a:pt x="152" y="43"/>
                    </a:lnTo>
                    <a:lnTo>
                      <a:pt x="159" y="43"/>
                    </a:lnTo>
                    <a:lnTo>
                      <a:pt x="159" y="51"/>
                    </a:lnTo>
                    <a:lnTo>
                      <a:pt x="159" y="60"/>
                    </a:lnTo>
                    <a:lnTo>
                      <a:pt x="159" y="68"/>
                    </a:lnTo>
                    <a:lnTo>
                      <a:pt x="167" y="77"/>
                    </a:lnTo>
                    <a:lnTo>
                      <a:pt x="167" y="85"/>
                    </a:lnTo>
                    <a:lnTo>
                      <a:pt x="175" y="94"/>
                    </a:lnTo>
                    <a:lnTo>
                      <a:pt x="175" y="102"/>
                    </a:lnTo>
                    <a:lnTo>
                      <a:pt x="167" y="119"/>
                    </a:lnTo>
                    <a:lnTo>
                      <a:pt x="167" y="128"/>
                    </a:lnTo>
                    <a:lnTo>
                      <a:pt x="167" y="119"/>
                    </a:lnTo>
                    <a:lnTo>
                      <a:pt x="167" y="111"/>
                    </a:lnTo>
                    <a:lnTo>
                      <a:pt x="159" y="111"/>
                    </a:lnTo>
                    <a:lnTo>
                      <a:pt x="152" y="111"/>
                    </a:lnTo>
                    <a:lnTo>
                      <a:pt x="144" y="111"/>
                    </a:lnTo>
                    <a:lnTo>
                      <a:pt x="137" y="111"/>
                    </a:lnTo>
                    <a:lnTo>
                      <a:pt x="137" y="119"/>
                    </a:lnTo>
                    <a:lnTo>
                      <a:pt x="129" y="119"/>
                    </a:lnTo>
                    <a:lnTo>
                      <a:pt x="129" y="111"/>
                    </a:lnTo>
                    <a:lnTo>
                      <a:pt x="121" y="102"/>
                    </a:lnTo>
                    <a:lnTo>
                      <a:pt x="121" y="94"/>
                    </a:lnTo>
                    <a:lnTo>
                      <a:pt x="114" y="85"/>
                    </a:lnTo>
                    <a:lnTo>
                      <a:pt x="106" y="85"/>
                    </a:lnTo>
                    <a:lnTo>
                      <a:pt x="99" y="94"/>
                    </a:lnTo>
                    <a:lnTo>
                      <a:pt x="91" y="94"/>
                    </a:lnTo>
                    <a:lnTo>
                      <a:pt x="83" y="94"/>
                    </a:lnTo>
                    <a:lnTo>
                      <a:pt x="76" y="102"/>
                    </a:lnTo>
                    <a:lnTo>
                      <a:pt x="76" y="111"/>
                    </a:lnTo>
                    <a:lnTo>
                      <a:pt x="68" y="119"/>
                    </a:lnTo>
                    <a:lnTo>
                      <a:pt x="61" y="111"/>
                    </a:lnTo>
                    <a:lnTo>
                      <a:pt x="53" y="111"/>
                    </a:lnTo>
                    <a:lnTo>
                      <a:pt x="45" y="102"/>
                    </a:lnTo>
                    <a:lnTo>
                      <a:pt x="38" y="102"/>
                    </a:lnTo>
                    <a:lnTo>
                      <a:pt x="30" y="102"/>
                    </a:lnTo>
                    <a:lnTo>
                      <a:pt x="23" y="102"/>
                    </a:lnTo>
                    <a:lnTo>
                      <a:pt x="15" y="102"/>
                    </a:lnTo>
                    <a:lnTo>
                      <a:pt x="15" y="111"/>
                    </a:lnTo>
                    <a:lnTo>
                      <a:pt x="7" y="11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3" name="Freeform 91"/>
            <p:cNvSpPr>
              <a:spLocks/>
            </p:cNvSpPr>
            <p:nvPr/>
          </p:nvSpPr>
          <p:spPr bwMode="auto">
            <a:xfrm>
              <a:off x="1179513" y="4235450"/>
              <a:ext cx="6805612" cy="1962150"/>
            </a:xfrm>
            <a:custGeom>
              <a:avLst/>
              <a:gdLst>
                <a:gd name="T0" fmla="*/ 0 w 4287"/>
                <a:gd name="T1" fmla="*/ 0 h 1236"/>
                <a:gd name="T2" fmla="*/ 2147483647 w 4287"/>
                <a:gd name="T3" fmla="*/ 2147483647 h 1236"/>
                <a:gd name="T4" fmla="*/ 2147483647 w 4287"/>
                <a:gd name="T5" fmla="*/ 2147483647 h 1236"/>
                <a:gd name="T6" fmla="*/ 2147483647 w 4287"/>
                <a:gd name="T7" fmla="*/ 2147483647 h 1236"/>
                <a:gd name="T8" fmla="*/ 2147483647 w 4287"/>
                <a:gd name="T9" fmla="*/ 2147483647 h 1236"/>
                <a:gd name="T10" fmla="*/ 2147483647 w 4287"/>
                <a:gd name="T11" fmla="*/ 2147483647 h 1236"/>
                <a:gd name="T12" fmla="*/ 2147483647 w 4287"/>
                <a:gd name="T13" fmla="*/ 2147483647 h 1236"/>
                <a:gd name="T14" fmla="*/ 2147483647 w 4287"/>
                <a:gd name="T15" fmla="*/ 2147483647 h 1236"/>
                <a:gd name="T16" fmla="*/ 2147483647 w 4287"/>
                <a:gd name="T17" fmla="*/ 2147483647 h 1236"/>
                <a:gd name="T18" fmla="*/ 2147483647 w 4287"/>
                <a:gd name="T19" fmla="*/ 2147483647 h 1236"/>
                <a:gd name="T20" fmla="*/ 2147483647 w 4287"/>
                <a:gd name="T21" fmla="*/ 2147483647 h 1236"/>
                <a:gd name="T22" fmla="*/ 2147483647 w 4287"/>
                <a:gd name="T23" fmla="*/ 2147483647 h 1236"/>
                <a:gd name="T24" fmla="*/ 2147483647 w 4287"/>
                <a:gd name="T25" fmla="*/ 2147483647 h 1236"/>
                <a:gd name="T26" fmla="*/ 2147483647 w 4287"/>
                <a:gd name="T27" fmla="*/ 2147483647 h 1236"/>
                <a:gd name="T28" fmla="*/ 2147483647 w 4287"/>
                <a:gd name="T29" fmla="*/ 2147483647 h 1236"/>
                <a:gd name="T30" fmla="*/ 0 w 4287"/>
                <a:gd name="T31" fmla="*/ 2147483647 h 1236"/>
                <a:gd name="T32" fmla="*/ 0 w 4287"/>
                <a:gd name="T33" fmla="*/ 0 h 12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7"/>
                <a:gd name="T52" fmla="*/ 0 h 1236"/>
                <a:gd name="T53" fmla="*/ 4287 w 4287"/>
                <a:gd name="T54" fmla="*/ 1236 h 12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7" h="1236">
                  <a:moveTo>
                    <a:pt x="0" y="0"/>
                  </a:moveTo>
                  <a:lnTo>
                    <a:pt x="487" y="42"/>
                  </a:lnTo>
                  <a:lnTo>
                    <a:pt x="920" y="128"/>
                  </a:lnTo>
                  <a:lnTo>
                    <a:pt x="1186" y="145"/>
                  </a:lnTo>
                  <a:lnTo>
                    <a:pt x="1444" y="153"/>
                  </a:lnTo>
                  <a:lnTo>
                    <a:pt x="1444" y="588"/>
                  </a:lnTo>
                  <a:lnTo>
                    <a:pt x="2942" y="588"/>
                  </a:lnTo>
                  <a:lnTo>
                    <a:pt x="2919" y="162"/>
                  </a:lnTo>
                  <a:lnTo>
                    <a:pt x="2911" y="153"/>
                  </a:lnTo>
                  <a:lnTo>
                    <a:pt x="2911" y="170"/>
                  </a:lnTo>
                  <a:lnTo>
                    <a:pt x="3223" y="255"/>
                  </a:lnTo>
                  <a:lnTo>
                    <a:pt x="3466" y="264"/>
                  </a:lnTo>
                  <a:lnTo>
                    <a:pt x="3793" y="341"/>
                  </a:lnTo>
                  <a:lnTo>
                    <a:pt x="4287" y="469"/>
                  </a:lnTo>
                  <a:lnTo>
                    <a:pt x="4287" y="1236"/>
                  </a:lnTo>
                  <a:lnTo>
                    <a:pt x="0" y="1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A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92"/>
            <p:cNvSpPr>
              <a:spLocks/>
            </p:cNvSpPr>
            <p:nvPr/>
          </p:nvSpPr>
          <p:spPr bwMode="auto">
            <a:xfrm>
              <a:off x="1179513" y="4235450"/>
              <a:ext cx="6805612" cy="1962150"/>
            </a:xfrm>
            <a:custGeom>
              <a:avLst/>
              <a:gdLst>
                <a:gd name="T0" fmla="*/ 0 w 4287"/>
                <a:gd name="T1" fmla="*/ 0 h 1236"/>
                <a:gd name="T2" fmla="*/ 2147483647 w 4287"/>
                <a:gd name="T3" fmla="*/ 2147483647 h 1236"/>
                <a:gd name="T4" fmla="*/ 2147483647 w 4287"/>
                <a:gd name="T5" fmla="*/ 2147483647 h 1236"/>
                <a:gd name="T6" fmla="*/ 2147483647 w 4287"/>
                <a:gd name="T7" fmla="*/ 2147483647 h 1236"/>
                <a:gd name="T8" fmla="*/ 2147483647 w 4287"/>
                <a:gd name="T9" fmla="*/ 2147483647 h 1236"/>
                <a:gd name="T10" fmla="*/ 2147483647 w 4287"/>
                <a:gd name="T11" fmla="*/ 2147483647 h 1236"/>
                <a:gd name="T12" fmla="*/ 2147483647 w 4287"/>
                <a:gd name="T13" fmla="*/ 2147483647 h 1236"/>
                <a:gd name="T14" fmla="*/ 2147483647 w 4287"/>
                <a:gd name="T15" fmla="*/ 2147483647 h 1236"/>
                <a:gd name="T16" fmla="*/ 2147483647 w 4287"/>
                <a:gd name="T17" fmla="*/ 2147483647 h 1236"/>
                <a:gd name="T18" fmla="*/ 2147483647 w 4287"/>
                <a:gd name="T19" fmla="*/ 2147483647 h 1236"/>
                <a:gd name="T20" fmla="*/ 2147483647 w 4287"/>
                <a:gd name="T21" fmla="*/ 2147483647 h 1236"/>
                <a:gd name="T22" fmla="*/ 2147483647 w 4287"/>
                <a:gd name="T23" fmla="*/ 2147483647 h 1236"/>
                <a:gd name="T24" fmla="*/ 2147483647 w 4287"/>
                <a:gd name="T25" fmla="*/ 2147483647 h 1236"/>
                <a:gd name="T26" fmla="*/ 2147483647 w 4287"/>
                <a:gd name="T27" fmla="*/ 2147483647 h 1236"/>
                <a:gd name="T28" fmla="*/ 2147483647 w 4287"/>
                <a:gd name="T29" fmla="*/ 2147483647 h 1236"/>
                <a:gd name="T30" fmla="*/ 0 w 4287"/>
                <a:gd name="T31" fmla="*/ 2147483647 h 1236"/>
                <a:gd name="T32" fmla="*/ 0 w 4287"/>
                <a:gd name="T33" fmla="*/ 0 h 12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7"/>
                <a:gd name="T52" fmla="*/ 0 h 1236"/>
                <a:gd name="T53" fmla="*/ 4287 w 4287"/>
                <a:gd name="T54" fmla="*/ 1236 h 12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7" h="1236">
                  <a:moveTo>
                    <a:pt x="0" y="0"/>
                  </a:moveTo>
                  <a:lnTo>
                    <a:pt x="487" y="42"/>
                  </a:lnTo>
                  <a:lnTo>
                    <a:pt x="920" y="128"/>
                  </a:lnTo>
                  <a:lnTo>
                    <a:pt x="1186" y="145"/>
                  </a:lnTo>
                  <a:lnTo>
                    <a:pt x="1444" y="153"/>
                  </a:lnTo>
                  <a:lnTo>
                    <a:pt x="1444" y="588"/>
                  </a:lnTo>
                  <a:lnTo>
                    <a:pt x="2942" y="588"/>
                  </a:lnTo>
                  <a:lnTo>
                    <a:pt x="2919" y="162"/>
                  </a:lnTo>
                  <a:lnTo>
                    <a:pt x="2911" y="153"/>
                  </a:lnTo>
                  <a:lnTo>
                    <a:pt x="2911" y="170"/>
                  </a:lnTo>
                  <a:lnTo>
                    <a:pt x="3223" y="255"/>
                  </a:lnTo>
                  <a:lnTo>
                    <a:pt x="3466" y="264"/>
                  </a:lnTo>
                  <a:lnTo>
                    <a:pt x="3793" y="341"/>
                  </a:lnTo>
                  <a:lnTo>
                    <a:pt x="4287" y="469"/>
                  </a:lnTo>
                  <a:lnTo>
                    <a:pt x="4287" y="1236"/>
                  </a:lnTo>
                  <a:lnTo>
                    <a:pt x="0" y="1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A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93"/>
            <p:cNvSpPr>
              <a:spLocks/>
            </p:cNvSpPr>
            <p:nvPr/>
          </p:nvSpPr>
          <p:spPr bwMode="auto">
            <a:xfrm>
              <a:off x="1179513" y="4248150"/>
              <a:ext cx="6805612" cy="1936750"/>
            </a:xfrm>
            <a:custGeom>
              <a:avLst/>
              <a:gdLst>
                <a:gd name="T0" fmla="*/ 0 w 4287"/>
                <a:gd name="T1" fmla="*/ 0 h 1220"/>
                <a:gd name="T2" fmla="*/ 2147483647 w 4287"/>
                <a:gd name="T3" fmla="*/ 2147483647 h 1220"/>
                <a:gd name="T4" fmla="*/ 2147483647 w 4287"/>
                <a:gd name="T5" fmla="*/ 2147483647 h 1220"/>
                <a:gd name="T6" fmla="*/ 2147483647 w 4287"/>
                <a:gd name="T7" fmla="*/ 2147483647 h 1220"/>
                <a:gd name="T8" fmla="*/ 2147483647 w 4287"/>
                <a:gd name="T9" fmla="*/ 2147483647 h 1220"/>
                <a:gd name="T10" fmla="*/ 2147483647 w 4287"/>
                <a:gd name="T11" fmla="*/ 2147483647 h 1220"/>
                <a:gd name="T12" fmla="*/ 2147483647 w 4287"/>
                <a:gd name="T13" fmla="*/ 2147483647 h 1220"/>
                <a:gd name="T14" fmla="*/ 2147483647 w 4287"/>
                <a:gd name="T15" fmla="*/ 2147483647 h 1220"/>
                <a:gd name="T16" fmla="*/ 2147483647 w 4287"/>
                <a:gd name="T17" fmla="*/ 2147483647 h 1220"/>
                <a:gd name="T18" fmla="*/ 2147483647 w 4287"/>
                <a:gd name="T19" fmla="*/ 2147483647 h 1220"/>
                <a:gd name="T20" fmla="*/ 2147483647 w 4287"/>
                <a:gd name="T21" fmla="*/ 2147483647 h 1220"/>
                <a:gd name="T22" fmla="*/ 2147483647 w 4287"/>
                <a:gd name="T23" fmla="*/ 2147483647 h 1220"/>
                <a:gd name="T24" fmla="*/ 2147483647 w 4287"/>
                <a:gd name="T25" fmla="*/ 2147483647 h 1220"/>
                <a:gd name="T26" fmla="*/ 2147483647 w 4287"/>
                <a:gd name="T27" fmla="*/ 2147483647 h 1220"/>
                <a:gd name="T28" fmla="*/ 2147483647 w 4287"/>
                <a:gd name="T29" fmla="*/ 2147483647 h 1220"/>
                <a:gd name="T30" fmla="*/ 0 w 4287"/>
                <a:gd name="T31" fmla="*/ 2147483647 h 1220"/>
                <a:gd name="T32" fmla="*/ 0 w 4287"/>
                <a:gd name="T33" fmla="*/ 0 h 12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7"/>
                <a:gd name="T52" fmla="*/ 0 h 1220"/>
                <a:gd name="T53" fmla="*/ 4287 w 4287"/>
                <a:gd name="T54" fmla="*/ 1220 h 12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7" h="1220">
                  <a:moveTo>
                    <a:pt x="0" y="0"/>
                  </a:moveTo>
                  <a:lnTo>
                    <a:pt x="487" y="34"/>
                  </a:lnTo>
                  <a:lnTo>
                    <a:pt x="920" y="120"/>
                  </a:lnTo>
                  <a:lnTo>
                    <a:pt x="1186" y="137"/>
                  </a:lnTo>
                  <a:lnTo>
                    <a:pt x="1444" y="145"/>
                  </a:lnTo>
                  <a:lnTo>
                    <a:pt x="1444" y="572"/>
                  </a:lnTo>
                  <a:lnTo>
                    <a:pt x="2942" y="589"/>
                  </a:lnTo>
                  <a:lnTo>
                    <a:pt x="2919" y="154"/>
                  </a:lnTo>
                  <a:lnTo>
                    <a:pt x="2911" y="145"/>
                  </a:lnTo>
                  <a:lnTo>
                    <a:pt x="2911" y="162"/>
                  </a:lnTo>
                  <a:lnTo>
                    <a:pt x="3223" y="247"/>
                  </a:lnTo>
                  <a:lnTo>
                    <a:pt x="3466" y="256"/>
                  </a:lnTo>
                  <a:lnTo>
                    <a:pt x="3793" y="333"/>
                  </a:lnTo>
                  <a:lnTo>
                    <a:pt x="4287" y="452"/>
                  </a:lnTo>
                  <a:lnTo>
                    <a:pt x="4287" y="1220"/>
                  </a:lnTo>
                  <a:lnTo>
                    <a:pt x="0" y="12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94"/>
            <p:cNvGrpSpPr>
              <a:grpSpLocks/>
            </p:cNvGrpSpPr>
            <p:nvPr/>
          </p:nvGrpSpPr>
          <p:grpSpPr bwMode="auto">
            <a:xfrm>
              <a:off x="3436938" y="4194175"/>
              <a:ext cx="120650" cy="1016000"/>
              <a:chOff x="2165" y="2642"/>
              <a:chExt cx="76" cy="640"/>
            </a:xfrm>
          </p:grpSpPr>
          <p:sp>
            <p:nvSpPr>
              <p:cNvPr id="707" name="Rectangle 95"/>
              <p:cNvSpPr>
                <a:spLocks noChangeArrowheads="1"/>
              </p:cNvSpPr>
              <p:nvPr/>
            </p:nvSpPr>
            <p:spPr bwMode="auto">
              <a:xfrm>
                <a:off x="2165" y="2642"/>
                <a:ext cx="76" cy="640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Rectangle 96"/>
              <p:cNvSpPr>
                <a:spLocks noChangeArrowheads="1"/>
              </p:cNvSpPr>
              <p:nvPr/>
            </p:nvSpPr>
            <p:spPr bwMode="auto">
              <a:xfrm>
                <a:off x="2165" y="2642"/>
                <a:ext cx="76" cy="640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Rectangle 97"/>
              <p:cNvSpPr>
                <a:spLocks noChangeArrowheads="1"/>
              </p:cNvSpPr>
              <p:nvPr/>
            </p:nvSpPr>
            <p:spPr bwMode="auto">
              <a:xfrm>
                <a:off x="2169" y="2646"/>
                <a:ext cx="68" cy="6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98"/>
            <p:cNvGrpSpPr>
              <a:grpSpLocks/>
            </p:cNvGrpSpPr>
            <p:nvPr/>
          </p:nvGrpSpPr>
          <p:grpSpPr bwMode="auto">
            <a:xfrm>
              <a:off x="5776913" y="4194175"/>
              <a:ext cx="120650" cy="1016000"/>
              <a:chOff x="3639" y="2642"/>
              <a:chExt cx="76" cy="640"/>
            </a:xfrm>
          </p:grpSpPr>
          <p:sp>
            <p:nvSpPr>
              <p:cNvPr id="704" name="Rectangle 99"/>
              <p:cNvSpPr>
                <a:spLocks noChangeArrowheads="1"/>
              </p:cNvSpPr>
              <p:nvPr/>
            </p:nvSpPr>
            <p:spPr bwMode="auto">
              <a:xfrm>
                <a:off x="3639" y="2642"/>
                <a:ext cx="76" cy="640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Rectangle 100"/>
              <p:cNvSpPr>
                <a:spLocks noChangeArrowheads="1"/>
              </p:cNvSpPr>
              <p:nvPr/>
            </p:nvSpPr>
            <p:spPr bwMode="auto">
              <a:xfrm>
                <a:off x="3639" y="2642"/>
                <a:ext cx="76" cy="640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Rectangle 101"/>
              <p:cNvSpPr>
                <a:spLocks noChangeArrowheads="1"/>
              </p:cNvSpPr>
              <p:nvPr/>
            </p:nvSpPr>
            <p:spPr bwMode="auto">
              <a:xfrm>
                <a:off x="3643" y="2646"/>
                <a:ext cx="68" cy="6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102"/>
            <p:cNvGrpSpPr>
              <a:grpSpLocks/>
            </p:cNvGrpSpPr>
            <p:nvPr/>
          </p:nvGrpSpPr>
          <p:grpSpPr bwMode="auto">
            <a:xfrm>
              <a:off x="3340100" y="5222875"/>
              <a:ext cx="325438" cy="122238"/>
              <a:chOff x="2104" y="3290"/>
              <a:chExt cx="205" cy="77"/>
            </a:xfrm>
          </p:grpSpPr>
          <p:sp>
            <p:nvSpPr>
              <p:cNvPr id="701" name="Rectangle 103"/>
              <p:cNvSpPr>
                <a:spLocks noChangeArrowheads="1"/>
              </p:cNvSpPr>
              <p:nvPr/>
            </p:nvSpPr>
            <p:spPr bwMode="auto">
              <a:xfrm>
                <a:off x="2104" y="3290"/>
                <a:ext cx="205" cy="77"/>
              </a:xfrm>
              <a:prstGeom prst="rect">
                <a:avLst/>
              </a:prstGeom>
              <a:solidFill>
                <a:srgbClr val="EBEB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Rectangle 104"/>
              <p:cNvSpPr>
                <a:spLocks noChangeArrowheads="1"/>
              </p:cNvSpPr>
              <p:nvPr/>
            </p:nvSpPr>
            <p:spPr bwMode="auto">
              <a:xfrm>
                <a:off x="2104" y="3290"/>
                <a:ext cx="205" cy="77"/>
              </a:xfrm>
              <a:prstGeom prst="rect">
                <a:avLst/>
              </a:prstGeom>
              <a:solidFill>
                <a:srgbClr val="EBEB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Rectangle 105"/>
              <p:cNvSpPr>
                <a:spLocks noChangeArrowheads="1"/>
              </p:cNvSpPr>
              <p:nvPr/>
            </p:nvSpPr>
            <p:spPr bwMode="auto">
              <a:xfrm>
                <a:off x="2108" y="3294"/>
                <a:ext cx="197" cy="6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106"/>
            <p:cNvGrpSpPr>
              <a:grpSpLocks/>
            </p:cNvGrpSpPr>
            <p:nvPr/>
          </p:nvGrpSpPr>
          <p:grpSpPr bwMode="auto">
            <a:xfrm>
              <a:off x="5668963" y="5222875"/>
              <a:ext cx="325437" cy="122238"/>
              <a:chOff x="3571" y="3290"/>
              <a:chExt cx="205" cy="77"/>
            </a:xfrm>
          </p:grpSpPr>
          <p:sp>
            <p:nvSpPr>
              <p:cNvPr id="698" name="Rectangle 107"/>
              <p:cNvSpPr>
                <a:spLocks noChangeArrowheads="1"/>
              </p:cNvSpPr>
              <p:nvPr/>
            </p:nvSpPr>
            <p:spPr bwMode="auto">
              <a:xfrm>
                <a:off x="3571" y="3290"/>
                <a:ext cx="205" cy="77"/>
              </a:xfrm>
              <a:prstGeom prst="rect">
                <a:avLst/>
              </a:prstGeom>
              <a:solidFill>
                <a:srgbClr val="EBEB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Rectangle 108"/>
              <p:cNvSpPr>
                <a:spLocks noChangeArrowheads="1"/>
              </p:cNvSpPr>
              <p:nvPr/>
            </p:nvSpPr>
            <p:spPr bwMode="auto">
              <a:xfrm>
                <a:off x="3571" y="3290"/>
                <a:ext cx="205" cy="77"/>
              </a:xfrm>
              <a:prstGeom prst="rect">
                <a:avLst/>
              </a:prstGeom>
              <a:solidFill>
                <a:srgbClr val="EBEB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Rectangle 109"/>
              <p:cNvSpPr>
                <a:spLocks noChangeArrowheads="1"/>
              </p:cNvSpPr>
              <p:nvPr/>
            </p:nvSpPr>
            <p:spPr bwMode="auto">
              <a:xfrm>
                <a:off x="3575" y="3294"/>
                <a:ext cx="197" cy="6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57588" y="5168900"/>
              <a:ext cx="2208212" cy="41275"/>
              <a:chOff x="2241" y="3256"/>
              <a:chExt cx="1391" cy="26"/>
            </a:xfrm>
          </p:grpSpPr>
          <p:sp>
            <p:nvSpPr>
              <p:cNvPr id="695" name="Rectangle 111"/>
              <p:cNvSpPr>
                <a:spLocks noChangeArrowheads="1"/>
              </p:cNvSpPr>
              <p:nvPr/>
            </p:nvSpPr>
            <p:spPr bwMode="auto">
              <a:xfrm>
                <a:off x="2241" y="3256"/>
                <a:ext cx="1391" cy="26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Rectangle 112"/>
              <p:cNvSpPr>
                <a:spLocks noChangeArrowheads="1"/>
              </p:cNvSpPr>
              <p:nvPr/>
            </p:nvSpPr>
            <p:spPr bwMode="auto">
              <a:xfrm>
                <a:off x="2241" y="3256"/>
                <a:ext cx="1391" cy="26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Rectangle 113"/>
              <p:cNvSpPr>
                <a:spLocks noChangeArrowheads="1"/>
              </p:cNvSpPr>
              <p:nvPr/>
            </p:nvSpPr>
            <p:spPr bwMode="auto">
              <a:xfrm>
                <a:off x="2245" y="3260"/>
                <a:ext cx="1383" cy="1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436938" y="3001963"/>
              <a:ext cx="71437" cy="1084262"/>
              <a:chOff x="2165" y="1891"/>
              <a:chExt cx="45" cy="683"/>
            </a:xfrm>
          </p:grpSpPr>
          <p:sp>
            <p:nvSpPr>
              <p:cNvPr id="692" name="Rectangle 115"/>
              <p:cNvSpPr>
                <a:spLocks noChangeArrowheads="1"/>
              </p:cNvSpPr>
              <p:nvPr/>
            </p:nvSpPr>
            <p:spPr bwMode="auto">
              <a:xfrm>
                <a:off x="2165" y="1891"/>
                <a:ext cx="45" cy="6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Rectangle 116"/>
              <p:cNvSpPr>
                <a:spLocks noChangeArrowheads="1"/>
              </p:cNvSpPr>
              <p:nvPr/>
            </p:nvSpPr>
            <p:spPr bwMode="auto">
              <a:xfrm>
                <a:off x="2165" y="1891"/>
                <a:ext cx="45" cy="6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Rectangle 117"/>
              <p:cNvSpPr>
                <a:spLocks noChangeArrowheads="1"/>
              </p:cNvSpPr>
              <p:nvPr/>
            </p:nvSpPr>
            <p:spPr bwMode="auto">
              <a:xfrm>
                <a:off x="2169" y="1895"/>
                <a:ext cx="37" cy="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118"/>
            <p:cNvGrpSpPr>
              <a:grpSpLocks/>
            </p:cNvGrpSpPr>
            <p:nvPr/>
          </p:nvGrpSpPr>
          <p:grpSpPr bwMode="auto">
            <a:xfrm>
              <a:off x="5826125" y="3001963"/>
              <a:ext cx="71438" cy="1084262"/>
              <a:chOff x="3670" y="1891"/>
              <a:chExt cx="45" cy="683"/>
            </a:xfrm>
          </p:grpSpPr>
          <p:sp>
            <p:nvSpPr>
              <p:cNvPr id="689" name="Rectangle 119"/>
              <p:cNvSpPr>
                <a:spLocks noChangeArrowheads="1"/>
              </p:cNvSpPr>
              <p:nvPr/>
            </p:nvSpPr>
            <p:spPr bwMode="auto">
              <a:xfrm>
                <a:off x="3670" y="1891"/>
                <a:ext cx="45" cy="6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Rectangle 120"/>
              <p:cNvSpPr>
                <a:spLocks noChangeArrowheads="1"/>
              </p:cNvSpPr>
              <p:nvPr/>
            </p:nvSpPr>
            <p:spPr bwMode="auto">
              <a:xfrm>
                <a:off x="3670" y="1891"/>
                <a:ext cx="45" cy="6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Rectangle 121"/>
              <p:cNvSpPr>
                <a:spLocks noChangeArrowheads="1"/>
              </p:cNvSpPr>
              <p:nvPr/>
            </p:nvSpPr>
            <p:spPr bwMode="auto">
              <a:xfrm>
                <a:off x="3674" y="1895"/>
                <a:ext cx="37" cy="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122"/>
            <p:cNvGrpSpPr>
              <a:grpSpLocks/>
            </p:cNvGrpSpPr>
            <p:nvPr/>
          </p:nvGrpSpPr>
          <p:grpSpPr bwMode="auto">
            <a:xfrm>
              <a:off x="3255963" y="2284413"/>
              <a:ext cx="2882900" cy="717550"/>
              <a:chOff x="2051" y="1439"/>
              <a:chExt cx="1816" cy="452"/>
            </a:xfrm>
          </p:grpSpPr>
          <p:sp>
            <p:nvSpPr>
              <p:cNvPr id="686" name="Freeform 123"/>
              <p:cNvSpPr>
                <a:spLocks/>
              </p:cNvSpPr>
              <p:nvPr/>
            </p:nvSpPr>
            <p:spPr bwMode="auto">
              <a:xfrm>
                <a:off x="2051" y="1439"/>
                <a:ext cx="1816" cy="452"/>
              </a:xfrm>
              <a:custGeom>
                <a:avLst/>
                <a:gdLst>
                  <a:gd name="T0" fmla="*/ 0 w 1816"/>
                  <a:gd name="T1" fmla="*/ 452 h 452"/>
                  <a:gd name="T2" fmla="*/ 1816 w 1816"/>
                  <a:gd name="T3" fmla="*/ 452 h 452"/>
                  <a:gd name="T4" fmla="*/ 859 w 1816"/>
                  <a:gd name="T5" fmla="*/ 0 h 452"/>
                  <a:gd name="T6" fmla="*/ 0 w 1816"/>
                  <a:gd name="T7" fmla="*/ 452 h 4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6"/>
                  <a:gd name="T13" fmla="*/ 0 h 452"/>
                  <a:gd name="T14" fmla="*/ 1816 w 1816"/>
                  <a:gd name="T15" fmla="*/ 452 h 4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6" h="452">
                    <a:moveTo>
                      <a:pt x="0" y="452"/>
                    </a:moveTo>
                    <a:lnTo>
                      <a:pt x="1816" y="452"/>
                    </a:lnTo>
                    <a:lnTo>
                      <a:pt x="859" y="0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24"/>
              <p:cNvSpPr>
                <a:spLocks/>
              </p:cNvSpPr>
              <p:nvPr/>
            </p:nvSpPr>
            <p:spPr bwMode="auto">
              <a:xfrm>
                <a:off x="2051" y="1439"/>
                <a:ext cx="1816" cy="452"/>
              </a:xfrm>
              <a:custGeom>
                <a:avLst/>
                <a:gdLst>
                  <a:gd name="T0" fmla="*/ 0 w 1816"/>
                  <a:gd name="T1" fmla="*/ 452 h 452"/>
                  <a:gd name="T2" fmla="*/ 1816 w 1816"/>
                  <a:gd name="T3" fmla="*/ 452 h 452"/>
                  <a:gd name="T4" fmla="*/ 859 w 1816"/>
                  <a:gd name="T5" fmla="*/ 0 h 452"/>
                  <a:gd name="T6" fmla="*/ 0 w 1816"/>
                  <a:gd name="T7" fmla="*/ 452 h 4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6"/>
                  <a:gd name="T13" fmla="*/ 0 h 452"/>
                  <a:gd name="T14" fmla="*/ 1816 w 1816"/>
                  <a:gd name="T15" fmla="*/ 452 h 4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6" h="452">
                    <a:moveTo>
                      <a:pt x="0" y="452"/>
                    </a:moveTo>
                    <a:lnTo>
                      <a:pt x="1816" y="452"/>
                    </a:lnTo>
                    <a:lnTo>
                      <a:pt x="859" y="0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25"/>
              <p:cNvSpPr>
                <a:spLocks/>
              </p:cNvSpPr>
              <p:nvPr/>
            </p:nvSpPr>
            <p:spPr bwMode="auto">
              <a:xfrm>
                <a:off x="2051" y="1439"/>
                <a:ext cx="1816" cy="452"/>
              </a:xfrm>
              <a:custGeom>
                <a:avLst/>
                <a:gdLst>
                  <a:gd name="T0" fmla="*/ 0 w 1816"/>
                  <a:gd name="T1" fmla="*/ 452 h 452"/>
                  <a:gd name="T2" fmla="*/ 1816 w 1816"/>
                  <a:gd name="T3" fmla="*/ 452 h 452"/>
                  <a:gd name="T4" fmla="*/ 859 w 1816"/>
                  <a:gd name="T5" fmla="*/ 0 h 452"/>
                  <a:gd name="T6" fmla="*/ 0 w 1816"/>
                  <a:gd name="T7" fmla="*/ 452 h 4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6"/>
                  <a:gd name="T13" fmla="*/ 0 h 452"/>
                  <a:gd name="T14" fmla="*/ 1816 w 1816"/>
                  <a:gd name="T15" fmla="*/ 452 h 4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6" h="452">
                    <a:moveTo>
                      <a:pt x="0" y="452"/>
                    </a:moveTo>
                    <a:lnTo>
                      <a:pt x="1816" y="452"/>
                    </a:lnTo>
                    <a:lnTo>
                      <a:pt x="859" y="0"/>
                    </a:lnTo>
                    <a:lnTo>
                      <a:pt x="0" y="45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26"/>
            <p:cNvGrpSpPr>
              <a:grpSpLocks/>
            </p:cNvGrpSpPr>
            <p:nvPr/>
          </p:nvGrpSpPr>
          <p:grpSpPr bwMode="auto">
            <a:xfrm>
              <a:off x="3448050" y="2338388"/>
              <a:ext cx="2473325" cy="609600"/>
              <a:chOff x="2172" y="1473"/>
              <a:chExt cx="1558" cy="384"/>
            </a:xfrm>
          </p:grpSpPr>
          <p:sp>
            <p:nvSpPr>
              <p:cNvPr id="683" name="Freeform 127"/>
              <p:cNvSpPr>
                <a:spLocks/>
              </p:cNvSpPr>
              <p:nvPr/>
            </p:nvSpPr>
            <p:spPr bwMode="auto">
              <a:xfrm>
                <a:off x="2172" y="1473"/>
                <a:ext cx="1558" cy="384"/>
              </a:xfrm>
              <a:custGeom>
                <a:avLst/>
                <a:gdLst>
                  <a:gd name="T0" fmla="*/ 0 w 1558"/>
                  <a:gd name="T1" fmla="*/ 384 h 384"/>
                  <a:gd name="T2" fmla="*/ 1558 w 1558"/>
                  <a:gd name="T3" fmla="*/ 384 h 384"/>
                  <a:gd name="T4" fmla="*/ 730 w 1558"/>
                  <a:gd name="T5" fmla="*/ 0 h 384"/>
                  <a:gd name="T6" fmla="*/ 0 w 1558"/>
                  <a:gd name="T7" fmla="*/ 384 h 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8"/>
                  <a:gd name="T13" fmla="*/ 0 h 384"/>
                  <a:gd name="T14" fmla="*/ 1558 w 1558"/>
                  <a:gd name="T15" fmla="*/ 384 h 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8" h="384">
                    <a:moveTo>
                      <a:pt x="0" y="384"/>
                    </a:moveTo>
                    <a:lnTo>
                      <a:pt x="1558" y="384"/>
                    </a:lnTo>
                    <a:lnTo>
                      <a:pt x="730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28"/>
              <p:cNvSpPr>
                <a:spLocks/>
              </p:cNvSpPr>
              <p:nvPr/>
            </p:nvSpPr>
            <p:spPr bwMode="auto">
              <a:xfrm>
                <a:off x="2172" y="1473"/>
                <a:ext cx="1558" cy="384"/>
              </a:xfrm>
              <a:custGeom>
                <a:avLst/>
                <a:gdLst>
                  <a:gd name="T0" fmla="*/ 0 w 1558"/>
                  <a:gd name="T1" fmla="*/ 384 h 384"/>
                  <a:gd name="T2" fmla="*/ 1558 w 1558"/>
                  <a:gd name="T3" fmla="*/ 384 h 384"/>
                  <a:gd name="T4" fmla="*/ 730 w 1558"/>
                  <a:gd name="T5" fmla="*/ 0 h 384"/>
                  <a:gd name="T6" fmla="*/ 0 w 1558"/>
                  <a:gd name="T7" fmla="*/ 384 h 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8"/>
                  <a:gd name="T13" fmla="*/ 0 h 384"/>
                  <a:gd name="T14" fmla="*/ 1558 w 1558"/>
                  <a:gd name="T15" fmla="*/ 384 h 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8" h="384">
                    <a:moveTo>
                      <a:pt x="0" y="384"/>
                    </a:moveTo>
                    <a:lnTo>
                      <a:pt x="1558" y="384"/>
                    </a:lnTo>
                    <a:lnTo>
                      <a:pt x="730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29"/>
              <p:cNvSpPr>
                <a:spLocks/>
              </p:cNvSpPr>
              <p:nvPr/>
            </p:nvSpPr>
            <p:spPr bwMode="auto">
              <a:xfrm>
                <a:off x="2172" y="1473"/>
                <a:ext cx="1558" cy="384"/>
              </a:xfrm>
              <a:custGeom>
                <a:avLst/>
                <a:gdLst>
                  <a:gd name="T0" fmla="*/ 0 w 1558"/>
                  <a:gd name="T1" fmla="*/ 384 h 384"/>
                  <a:gd name="T2" fmla="*/ 1558 w 1558"/>
                  <a:gd name="T3" fmla="*/ 384 h 384"/>
                  <a:gd name="T4" fmla="*/ 730 w 1558"/>
                  <a:gd name="T5" fmla="*/ 0 h 384"/>
                  <a:gd name="T6" fmla="*/ 0 w 1558"/>
                  <a:gd name="T7" fmla="*/ 384 h 3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8"/>
                  <a:gd name="T13" fmla="*/ 0 h 384"/>
                  <a:gd name="T14" fmla="*/ 1558 w 1558"/>
                  <a:gd name="T15" fmla="*/ 384 h 3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8" h="384">
                    <a:moveTo>
                      <a:pt x="0" y="384"/>
                    </a:moveTo>
                    <a:lnTo>
                      <a:pt x="1558" y="384"/>
                    </a:lnTo>
                    <a:lnTo>
                      <a:pt x="730" y="0"/>
                    </a:lnTo>
                    <a:lnTo>
                      <a:pt x="0" y="38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130"/>
            <p:cNvGrpSpPr>
              <a:grpSpLocks/>
            </p:cNvGrpSpPr>
            <p:nvPr/>
          </p:nvGrpSpPr>
          <p:grpSpPr bwMode="auto">
            <a:xfrm>
              <a:off x="3508375" y="3001963"/>
              <a:ext cx="2317750" cy="1096962"/>
              <a:chOff x="2210" y="1891"/>
              <a:chExt cx="1460" cy="691"/>
            </a:xfrm>
          </p:grpSpPr>
          <p:sp>
            <p:nvSpPr>
              <p:cNvPr id="680" name="Rectangle 131"/>
              <p:cNvSpPr>
                <a:spLocks noChangeArrowheads="1"/>
              </p:cNvSpPr>
              <p:nvPr/>
            </p:nvSpPr>
            <p:spPr bwMode="auto">
              <a:xfrm>
                <a:off x="2210" y="1891"/>
                <a:ext cx="1460" cy="6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Rectangle 132"/>
              <p:cNvSpPr>
                <a:spLocks noChangeArrowheads="1"/>
              </p:cNvSpPr>
              <p:nvPr/>
            </p:nvSpPr>
            <p:spPr bwMode="auto">
              <a:xfrm>
                <a:off x="2210" y="1891"/>
                <a:ext cx="1460" cy="6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Rectangle 133"/>
              <p:cNvSpPr>
                <a:spLocks noChangeArrowheads="1"/>
              </p:cNvSpPr>
              <p:nvPr/>
            </p:nvSpPr>
            <p:spPr bwMode="auto">
              <a:xfrm>
                <a:off x="2214" y="1895"/>
                <a:ext cx="1452" cy="68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134"/>
            <p:cNvGrpSpPr>
              <a:grpSpLocks/>
            </p:cNvGrpSpPr>
            <p:nvPr/>
          </p:nvGrpSpPr>
          <p:grpSpPr bwMode="auto">
            <a:xfrm>
              <a:off x="3652838" y="2595563"/>
              <a:ext cx="277812" cy="190500"/>
              <a:chOff x="2301" y="1635"/>
              <a:chExt cx="175" cy="120"/>
            </a:xfrm>
          </p:grpSpPr>
          <p:sp>
            <p:nvSpPr>
              <p:cNvPr id="677" name="Freeform 135"/>
              <p:cNvSpPr>
                <a:spLocks/>
              </p:cNvSpPr>
              <p:nvPr/>
            </p:nvSpPr>
            <p:spPr bwMode="auto">
              <a:xfrm>
                <a:off x="2301" y="1635"/>
                <a:ext cx="175" cy="120"/>
              </a:xfrm>
              <a:custGeom>
                <a:avLst/>
                <a:gdLst>
                  <a:gd name="T0" fmla="*/ 0 w 175"/>
                  <a:gd name="T1" fmla="*/ 94 h 120"/>
                  <a:gd name="T2" fmla="*/ 152 w 175"/>
                  <a:gd name="T3" fmla="*/ 0 h 120"/>
                  <a:gd name="T4" fmla="*/ 175 w 175"/>
                  <a:gd name="T5" fmla="*/ 26 h 120"/>
                  <a:gd name="T6" fmla="*/ 16 w 175"/>
                  <a:gd name="T7" fmla="*/ 120 h 120"/>
                  <a:gd name="T8" fmla="*/ 0 w 175"/>
                  <a:gd name="T9" fmla="*/ 94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20"/>
                  <a:gd name="T17" fmla="*/ 175 w 17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20">
                    <a:moveTo>
                      <a:pt x="0" y="94"/>
                    </a:moveTo>
                    <a:lnTo>
                      <a:pt x="152" y="0"/>
                    </a:lnTo>
                    <a:lnTo>
                      <a:pt x="175" y="26"/>
                    </a:lnTo>
                    <a:lnTo>
                      <a:pt x="16" y="12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36"/>
              <p:cNvSpPr>
                <a:spLocks/>
              </p:cNvSpPr>
              <p:nvPr/>
            </p:nvSpPr>
            <p:spPr bwMode="auto">
              <a:xfrm>
                <a:off x="2301" y="1635"/>
                <a:ext cx="175" cy="120"/>
              </a:xfrm>
              <a:custGeom>
                <a:avLst/>
                <a:gdLst>
                  <a:gd name="T0" fmla="*/ 0 w 175"/>
                  <a:gd name="T1" fmla="*/ 94 h 120"/>
                  <a:gd name="T2" fmla="*/ 152 w 175"/>
                  <a:gd name="T3" fmla="*/ 0 h 120"/>
                  <a:gd name="T4" fmla="*/ 175 w 175"/>
                  <a:gd name="T5" fmla="*/ 26 h 120"/>
                  <a:gd name="T6" fmla="*/ 16 w 175"/>
                  <a:gd name="T7" fmla="*/ 120 h 120"/>
                  <a:gd name="T8" fmla="*/ 0 w 175"/>
                  <a:gd name="T9" fmla="*/ 94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20"/>
                  <a:gd name="T17" fmla="*/ 175 w 17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20">
                    <a:moveTo>
                      <a:pt x="0" y="94"/>
                    </a:moveTo>
                    <a:lnTo>
                      <a:pt x="152" y="0"/>
                    </a:lnTo>
                    <a:lnTo>
                      <a:pt x="175" y="26"/>
                    </a:lnTo>
                    <a:lnTo>
                      <a:pt x="16" y="12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37"/>
              <p:cNvSpPr>
                <a:spLocks/>
              </p:cNvSpPr>
              <p:nvPr/>
            </p:nvSpPr>
            <p:spPr bwMode="auto">
              <a:xfrm>
                <a:off x="2301" y="1635"/>
                <a:ext cx="175" cy="120"/>
              </a:xfrm>
              <a:custGeom>
                <a:avLst/>
                <a:gdLst>
                  <a:gd name="T0" fmla="*/ 0 w 175"/>
                  <a:gd name="T1" fmla="*/ 94 h 120"/>
                  <a:gd name="T2" fmla="*/ 152 w 175"/>
                  <a:gd name="T3" fmla="*/ 0 h 120"/>
                  <a:gd name="T4" fmla="*/ 175 w 175"/>
                  <a:gd name="T5" fmla="*/ 26 h 120"/>
                  <a:gd name="T6" fmla="*/ 16 w 175"/>
                  <a:gd name="T7" fmla="*/ 120 h 120"/>
                  <a:gd name="T8" fmla="*/ 0 w 175"/>
                  <a:gd name="T9" fmla="*/ 94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20"/>
                  <a:gd name="T17" fmla="*/ 175 w 17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20">
                    <a:moveTo>
                      <a:pt x="0" y="94"/>
                    </a:moveTo>
                    <a:lnTo>
                      <a:pt x="152" y="0"/>
                    </a:lnTo>
                    <a:lnTo>
                      <a:pt x="175" y="26"/>
                    </a:lnTo>
                    <a:lnTo>
                      <a:pt x="16" y="120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138"/>
            <p:cNvGrpSpPr>
              <a:grpSpLocks/>
            </p:cNvGrpSpPr>
            <p:nvPr/>
          </p:nvGrpSpPr>
          <p:grpSpPr bwMode="auto">
            <a:xfrm>
              <a:off x="3629025" y="2636838"/>
              <a:ext cx="700088" cy="365125"/>
              <a:chOff x="2286" y="1661"/>
              <a:chExt cx="441" cy="230"/>
            </a:xfrm>
          </p:grpSpPr>
          <p:sp>
            <p:nvSpPr>
              <p:cNvPr id="674" name="Freeform 139"/>
              <p:cNvSpPr>
                <a:spLocks/>
              </p:cNvSpPr>
              <p:nvPr/>
            </p:nvSpPr>
            <p:spPr bwMode="auto">
              <a:xfrm>
                <a:off x="2286" y="1661"/>
                <a:ext cx="441" cy="230"/>
              </a:xfrm>
              <a:custGeom>
                <a:avLst/>
                <a:gdLst>
                  <a:gd name="T0" fmla="*/ 198 w 441"/>
                  <a:gd name="T1" fmla="*/ 0 h 230"/>
                  <a:gd name="T2" fmla="*/ 441 w 441"/>
                  <a:gd name="T3" fmla="*/ 230 h 230"/>
                  <a:gd name="T4" fmla="*/ 0 w 441"/>
                  <a:gd name="T5" fmla="*/ 230 h 230"/>
                  <a:gd name="T6" fmla="*/ 38 w 441"/>
                  <a:gd name="T7" fmla="*/ 85 h 230"/>
                  <a:gd name="T8" fmla="*/ 198 w 441"/>
                  <a:gd name="T9" fmla="*/ 0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30"/>
                  <a:gd name="T17" fmla="*/ 441 w 441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30">
                    <a:moveTo>
                      <a:pt x="198" y="0"/>
                    </a:moveTo>
                    <a:lnTo>
                      <a:pt x="441" y="230"/>
                    </a:lnTo>
                    <a:lnTo>
                      <a:pt x="0" y="230"/>
                    </a:lnTo>
                    <a:lnTo>
                      <a:pt x="38" y="85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40"/>
              <p:cNvSpPr>
                <a:spLocks/>
              </p:cNvSpPr>
              <p:nvPr/>
            </p:nvSpPr>
            <p:spPr bwMode="auto">
              <a:xfrm>
                <a:off x="2286" y="1661"/>
                <a:ext cx="441" cy="230"/>
              </a:xfrm>
              <a:custGeom>
                <a:avLst/>
                <a:gdLst>
                  <a:gd name="T0" fmla="*/ 198 w 441"/>
                  <a:gd name="T1" fmla="*/ 0 h 230"/>
                  <a:gd name="T2" fmla="*/ 441 w 441"/>
                  <a:gd name="T3" fmla="*/ 230 h 230"/>
                  <a:gd name="T4" fmla="*/ 0 w 441"/>
                  <a:gd name="T5" fmla="*/ 230 h 230"/>
                  <a:gd name="T6" fmla="*/ 38 w 441"/>
                  <a:gd name="T7" fmla="*/ 85 h 230"/>
                  <a:gd name="T8" fmla="*/ 198 w 441"/>
                  <a:gd name="T9" fmla="*/ 0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30"/>
                  <a:gd name="T17" fmla="*/ 441 w 441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30">
                    <a:moveTo>
                      <a:pt x="198" y="0"/>
                    </a:moveTo>
                    <a:lnTo>
                      <a:pt x="441" y="230"/>
                    </a:lnTo>
                    <a:lnTo>
                      <a:pt x="0" y="230"/>
                    </a:lnTo>
                    <a:lnTo>
                      <a:pt x="38" y="85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41"/>
              <p:cNvSpPr>
                <a:spLocks/>
              </p:cNvSpPr>
              <p:nvPr/>
            </p:nvSpPr>
            <p:spPr bwMode="auto">
              <a:xfrm>
                <a:off x="2286" y="1661"/>
                <a:ext cx="441" cy="230"/>
              </a:xfrm>
              <a:custGeom>
                <a:avLst/>
                <a:gdLst>
                  <a:gd name="T0" fmla="*/ 198 w 441"/>
                  <a:gd name="T1" fmla="*/ 0 h 230"/>
                  <a:gd name="T2" fmla="*/ 441 w 441"/>
                  <a:gd name="T3" fmla="*/ 230 h 230"/>
                  <a:gd name="T4" fmla="*/ 0 w 441"/>
                  <a:gd name="T5" fmla="*/ 230 h 230"/>
                  <a:gd name="T6" fmla="*/ 38 w 441"/>
                  <a:gd name="T7" fmla="*/ 85 h 230"/>
                  <a:gd name="T8" fmla="*/ 198 w 441"/>
                  <a:gd name="T9" fmla="*/ 0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30"/>
                  <a:gd name="T17" fmla="*/ 441 w 441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30">
                    <a:moveTo>
                      <a:pt x="198" y="0"/>
                    </a:moveTo>
                    <a:lnTo>
                      <a:pt x="441" y="230"/>
                    </a:lnTo>
                    <a:lnTo>
                      <a:pt x="0" y="230"/>
                    </a:lnTo>
                    <a:lnTo>
                      <a:pt x="38" y="85"/>
                    </a:lnTo>
                    <a:lnTo>
                      <a:pt x="198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1" name="Group 142"/>
            <p:cNvGrpSpPr>
              <a:grpSpLocks/>
            </p:cNvGrpSpPr>
            <p:nvPr/>
          </p:nvGrpSpPr>
          <p:grpSpPr bwMode="auto">
            <a:xfrm>
              <a:off x="2205038" y="4356100"/>
              <a:ext cx="2087562" cy="800100"/>
              <a:chOff x="1389" y="2744"/>
              <a:chExt cx="1315" cy="504"/>
            </a:xfrm>
          </p:grpSpPr>
          <p:sp>
            <p:nvSpPr>
              <p:cNvPr id="672" name="Freeform 143"/>
              <p:cNvSpPr>
                <a:spLocks/>
              </p:cNvSpPr>
              <p:nvPr/>
            </p:nvSpPr>
            <p:spPr bwMode="auto">
              <a:xfrm>
                <a:off x="1389" y="2744"/>
                <a:ext cx="1315" cy="504"/>
              </a:xfrm>
              <a:custGeom>
                <a:avLst/>
                <a:gdLst>
                  <a:gd name="T0" fmla="*/ 0 w 1315"/>
                  <a:gd name="T1" fmla="*/ 0 h 504"/>
                  <a:gd name="T2" fmla="*/ 791 w 1315"/>
                  <a:gd name="T3" fmla="*/ 17 h 504"/>
                  <a:gd name="T4" fmla="*/ 852 w 1315"/>
                  <a:gd name="T5" fmla="*/ 43 h 504"/>
                  <a:gd name="T6" fmla="*/ 882 w 1315"/>
                  <a:gd name="T7" fmla="*/ 103 h 504"/>
                  <a:gd name="T8" fmla="*/ 905 w 1315"/>
                  <a:gd name="T9" fmla="*/ 359 h 504"/>
                  <a:gd name="T10" fmla="*/ 920 w 1315"/>
                  <a:gd name="T11" fmla="*/ 452 h 504"/>
                  <a:gd name="T12" fmla="*/ 958 w 1315"/>
                  <a:gd name="T13" fmla="*/ 478 h 504"/>
                  <a:gd name="T14" fmla="*/ 988 w 1315"/>
                  <a:gd name="T15" fmla="*/ 478 h 504"/>
                  <a:gd name="T16" fmla="*/ 1004 w 1315"/>
                  <a:gd name="T17" fmla="*/ 452 h 504"/>
                  <a:gd name="T18" fmla="*/ 996 w 1315"/>
                  <a:gd name="T19" fmla="*/ 427 h 504"/>
                  <a:gd name="T20" fmla="*/ 958 w 1315"/>
                  <a:gd name="T21" fmla="*/ 418 h 504"/>
                  <a:gd name="T22" fmla="*/ 996 w 1315"/>
                  <a:gd name="T23" fmla="*/ 384 h 504"/>
                  <a:gd name="T24" fmla="*/ 1034 w 1315"/>
                  <a:gd name="T25" fmla="*/ 410 h 504"/>
                  <a:gd name="T26" fmla="*/ 1057 w 1315"/>
                  <a:gd name="T27" fmla="*/ 427 h 504"/>
                  <a:gd name="T28" fmla="*/ 1080 w 1315"/>
                  <a:gd name="T29" fmla="*/ 410 h 504"/>
                  <a:gd name="T30" fmla="*/ 1064 w 1315"/>
                  <a:gd name="T31" fmla="*/ 384 h 504"/>
                  <a:gd name="T32" fmla="*/ 1057 w 1315"/>
                  <a:gd name="T33" fmla="*/ 350 h 504"/>
                  <a:gd name="T34" fmla="*/ 1087 w 1315"/>
                  <a:gd name="T35" fmla="*/ 316 h 504"/>
                  <a:gd name="T36" fmla="*/ 1080 w 1315"/>
                  <a:gd name="T37" fmla="*/ 350 h 504"/>
                  <a:gd name="T38" fmla="*/ 1110 w 1315"/>
                  <a:gd name="T39" fmla="*/ 367 h 504"/>
                  <a:gd name="T40" fmla="*/ 1133 w 1315"/>
                  <a:gd name="T41" fmla="*/ 384 h 504"/>
                  <a:gd name="T42" fmla="*/ 1140 w 1315"/>
                  <a:gd name="T43" fmla="*/ 410 h 504"/>
                  <a:gd name="T44" fmla="*/ 1171 w 1315"/>
                  <a:gd name="T45" fmla="*/ 393 h 504"/>
                  <a:gd name="T46" fmla="*/ 1209 w 1315"/>
                  <a:gd name="T47" fmla="*/ 401 h 504"/>
                  <a:gd name="T48" fmla="*/ 1232 w 1315"/>
                  <a:gd name="T49" fmla="*/ 435 h 504"/>
                  <a:gd name="T50" fmla="*/ 1224 w 1315"/>
                  <a:gd name="T51" fmla="*/ 452 h 504"/>
                  <a:gd name="T52" fmla="*/ 1209 w 1315"/>
                  <a:gd name="T53" fmla="*/ 435 h 504"/>
                  <a:gd name="T54" fmla="*/ 1186 w 1315"/>
                  <a:gd name="T55" fmla="*/ 435 h 504"/>
                  <a:gd name="T56" fmla="*/ 1209 w 1315"/>
                  <a:gd name="T57" fmla="*/ 470 h 504"/>
                  <a:gd name="T58" fmla="*/ 1247 w 1315"/>
                  <a:gd name="T59" fmla="*/ 478 h 504"/>
                  <a:gd name="T60" fmla="*/ 1292 w 1315"/>
                  <a:gd name="T61" fmla="*/ 495 h 504"/>
                  <a:gd name="T62" fmla="*/ 1315 w 1315"/>
                  <a:gd name="T63" fmla="*/ 504 h 504"/>
                  <a:gd name="T64" fmla="*/ 859 w 1315"/>
                  <a:gd name="T65" fmla="*/ 504 h 504"/>
                  <a:gd name="T66" fmla="*/ 859 w 1315"/>
                  <a:gd name="T67" fmla="*/ 128 h 504"/>
                  <a:gd name="T68" fmla="*/ 844 w 1315"/>
                  <a:gd name="T69" fmla="*/ 111 h 504"/>
                  <a:gd name="T70" fmla="*/ 814 w 1315"/>
                  <a:gd name="T71" fmla="*/ 86 h 504"/>
                  <a:gd name="T72" fmla="*/ 768 w 1315"/>
                  <a:gd name="T73" fmla="*/ 77 h 504"/>
                  <a:gd name="T74" fmla="*/ 312 w 1315"/>
                  <a:gd name="T75" fmla="*/ 60 h 504"/>
                  <a:gd name="T76" fmla="*/ 236 w 1315"/>
                  <a:gd name="T77" fmla="*/ 43 h 504"/>
                  <a:gd name="T78" fmla="*/ 0 w 1315"/>
                  <a:gd name="T79" fmla="*/ 0 h 5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15"/>
                  <a:gd name="T121" fmla="*/ 0 h 504"/>
                  <a:gd name="T122" fmla="*/ 1315 w 1315"/>
                  <a:gd name="T123" fmla="*/ 504 h 5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15" h="504">
                    <a:moveTo>
                      <a:pt x="0" y="0"/>
                    </a:moveTo>
                    <a:lnTo>
                      <a:pt x="791" y="17"/>
                    </a:lnTo>
                    <a:lnTo>
                      <a:pt x="852" y="43"/>
                    </a:lnTo>
                    <a:lnTo>
                      <a:pt x="882" y="103"/>
                    </a:lnTo>
                    <a:lnTo>
                      <a:pt x="905" y="359"/>
                    </a:lnTo>
                    <a:lnTo>
                      <a:pt x="920" y="452"/>
                    </a:lnTo>
                    <a:lnTo>
                      <a:pt x="958" y="478"/>
                    </a:lnTo>
                    <a:lnTo>
                      <a:pt x="988" y="478"/>
                    </a:lnTo>
                    <a:lnTo>
                      <a:pt x="1004" y="452"/>
                    </a:lnTo>
                    <a:lnTo>
                      <a:pt x="996" y="427"/>
                    </a:lnTo>
                    <a:lnTo>
                      <a:pt x="958" y="418"/>
                    </a:lnTo>
                    <a:lnTo>
                      <a:pt x="996" y="384"/>
                    </a:lnTo>
                    <a:lnTo>
                      <a:pt x="1034" y="410"/>
                    </a:lnTo>
                    <a:lnTo>
                      <a:pt x="1057" y="427"/>
                    </a:lnTo>
                    <a:lnTo>
                      <a:pt x="1080" y="410"/>
                    </a:lnTo>
                    <a:lnTo>
                      <a:pt x="1064" y="384"/>
                    </a:lnTo>
                    <a:lnTo>
                      <a:pt x="1057" y="350"/>
                    </a:lnTo>
                    <a:lnTo>
                      <a:pt x="1087" y="316"/>
                    </a:lnTo>
                    <a:lnTo>
                      <a:pt x="1080" y="350"/>
                    </a:lnTo>
                    <a:lnTo>
                      <a:pt x="1110" y="367"/>
                    </a:lnTo>
                    <a:lnTo>
                      <a:pt x="1133" y="384"/>
                    </a:lnTo>
                    <a:lnTo>
                      <a:pt x="1140" y="410"/>
                    </a:lnTo>
                    <a:lnTo>
                      <a:pt x="1171" y="393"/>
                    </a:lnTo>
                    <a:lnTo>
                      <a:pt x="1209" y="401"/>
                    </a:lnTo>
                    <a:lnTo>
                      <a:pt x="1232" y="435"/>
                    </a:lnTo>
                    <a:lnTo>
                      <a:pt x="1224" y="452"/>
                    </a:lnTo>
                    <a:lnTo>
                      <a:pt x="1209" y="435"/>
                    </a:lnTo>
                    <a:lnTo>
                      <a:pt x="1186" y="435"/>
                    </a:lnTo>
                    <a:lnTo>
                      <a:pt x="1209" y="470"/>
                    </a:lnTo>
                    <a:lnTo>
                      <a:pt x="1247" y="478"/>
                    </a:lnTo>
                    <a:lnTo>
                      <a:pt x="1292" y="495"/>
                    </a:lnTo>
                    <a:lnTo>
                      <a:pt x="1315" y="504"/>
                    </a:lnTo>
                    <a:lnTo>
                      <a:pt x="859" y="504"/>
                    </a:lnTo>
                    <a:lnTo>
                      <a:pt x="859" y="128"/>
                    </a:lnTo>
                    <a:lnTo>
                      <a:pt x="844" y="111"/>
                    </a:lnTo>
                    <a:lnTo>
                      <a:pt x="814" y="86"/>
                    </a:lnTo>
                    <a:lnTo>
                      <a:pt x="768" y="77"/>
                    </a:lnTo>
                    <a:lnTo>
                      <a:pt x="312" y="60"/>
                    </a:lnTo>
                    <a:lnTo>
                      <a:pt x="236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AB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4"/>
              <p:cNvSpPr>
                <a:spLocks/>
              </p:cNvSpPr>
              <p:nvPr/>
            </p:nvSpPr>
            <p:spPr bwMode="auto">
              <a:xfrm>
                <a:off x="1389" y="2744"/>
                <a:ext cx="1315" cy="504"/>
              </a:xfrm>
              <a:custGeom>
                <a:avLst/>
                <a:gdLst>
                  <a:gd name="T0" fmla="*/ 0 w 1315"/>
                  <a:gd name="T1" fmla="*/ 0 h 504"/>
                  <a:gd name="T2" fmla="*/ 791 w 1315"/>
                  <a:gd name="T3" fmla="*/ 17 h 504"/>
                  <a:gd name="T4" fmla="*/ 852 w 1315"/>
                  <a:gd name="T5" fmla="*/ 43 h 504"/>
                  <a:gd name="T6" fmla="*/ 882 w 1315"/>
                  <a:gd name="T7" fmla="*/ 103 h 504"/>
                  <a:gd name="T8" fmla="*/ 905 w 1315"/>
                  <a:gd name="T9" fmla="*/ 359 h 504"/>
                  <a:gd name="T10" fmla="*/ 920 w 1315"/>
                  <a:gd name="T11" fmla="*/ 452 h 504"/>
                  <a:gd name="T12" fmla="*/ 958 w 1315"/>
                  <a:gd name="T13" fmla="*/ 478 h 504"/>
                  <a:gd name="T14" fmla="*/ 988 w 1315"/>
                  <a:gd name="T15" fmla="*/ 478 h 504"/>
                  <a:gd name="T16" fmla="*/ 1004 w 1315"/>
                  <a:gd name="T17" fmla="*/ 452 h 504"/>
                  <a:gd name="T18" fmla="*/ 996 w 1315"/>
                  <a:gd name="T19" fmla="*/ 427 h 504"/>
                  <a:gd name="T20" fmla="*/ 958 w 1315"/>
                  <a:gd name="T21" fmla="*/ 418 h 504"/>
                  <a:gd name="T22" fmla="*/ 996 w 1315"/>
                  <a:gd name="T23" fmla="*/ 384 h 504"/>
                  <a:gd name="T24" fmla="*/ 1034 w 1315"/>
                  <a:gd name="T25" fmla="*/ 410 h 504"/>
                  <a:gd name="T26" fmla="*/ 1057 w 1315"/>
                  <a:gd name="T27" fmla="*/ 427 h 504"/>
                  <a:gd name="T28" fmla="*/ 1080 w 1315"/>
                  <a:gd name="T29" fmla="*/ 410 h 504"/>
                  <a:gd name="T30" fmla="*/ 1064 w 1315"/>
                  <a:gd name="T31" fmla="*/ 384 h 504"/>
                  <a:gd name="T32" fmla="*/ 1057 w 1315"/>
                  <a:gd name="T33" fmla="*/ 350 h 504"/>
                  <a:gd name="T34" fmla="*/ 1087 w 1315"/>
                  <a:gd name="T35" fmla="*/ 316 h 504"/>
                  <a:gd name="T36" fmla="*/ 1080 w 1315"/>
                  <a:gd name="T37" fmla="*/ 350 h 504"/>
                  <a:gd name="T38" fmla="*/ 1110 w 1315"/>
                  <a:gd name="T39" fmla="*/ 367 h 504"/>
                  <a:gd name="T40" fmla="*/ 1133 w 1315"/>
                  <a:gd name="T41" fmla="*/ 384 h 504"/>
                  <a:gd name="T42" fmla="*/ 1140 w 1315"/>
                  <a:gd name="T43" fmla="*/ 410 h 504"/>
                  <a:gd name="T44" fmla="*/ 1171 w 1315"/>
                  <a:gd name="T45" fmla="*/ 393 h 504"/>
                  <a:gd name="T46" fmla="*/ 1209 w 1315"/>
                  <a:gd name="T47" fmla="*/ 401 h 504"/>
                  <a:gd name="T48" fmla="*/ 1232 w 1315"/>
                  <a:gd name="T49" fmla="*/ 435 h 504"/>
                  <a:gd name="T50" fmla="*/ 1224 w 1315"/>
                  <a:gd name="T51" fmla="*/ 452 h 504"/>
                  <a:gd name="T52" fmla="*/ 1209 w 1315"/>
                  <a:gd name="T53" fmla="*/ 435 h 504"/>
                  <a:gd name="T54" fmla="*/ 1186 w 1315"/>
                  <a:gd name="T55" fmla="*/ 435 h 504"/>
                  <a:gd name="T56" fmla="*/ 1209 w 1315"/>
                  <a:gd name="T57" fmla="*/ 470 h 504"/>
                  <a:gd name="T58" fmla="*/ 1247 w 1315"/>
                  <a:gd name="T59" fmla="*/ 478 h 504"/>
                  <a:gd name="T60" fmla="*/ 1292 w 1315"/>
                  <a:gd name="T61" fmla="*/ 495 h 504"/>
                  <a:gd name="T62" fmla="*/ 1315 w 1315"/>
                  <a:gd name="T63" fmla="*/ 504 h 504"/>
                  <a:gd name="T64" fmla="*/ 859 w 1315"/>
                  <a:gd name="T65" fmla="*/ 504 h 504"/>
                  <a:gd name="T66" fmla="*/ 859 w 1315"/>
                  <a:gd name="T67" fmla="*/ 128 h 504"/>
                  <a:gd name="T68" fmla="*/ 844 w 1315"/>
                  <a:gd name="T69" fmla="*/ 111 h 504"/>
                  <a:gd name="T70" fmla="*/ 814 w 1315"/>
                  <a:gd name="T71" fmla="*/ 86 h 504"/>
                  <a:gd name="T72" fmla="*/ 768 w 1315"/>
                  <a:gd name="T73" fmla="*/ 77 h 504"/>
                  <a:gd name="T74" fmla="*/ 312 w 1315"/>
                  <a:gd name="T75" fmla="*/ 60 h 504"/>
                  <a:gd name="T76" fmla="*/ 236 w 1315"/>
                  <a:gd name="T77" fmla="*/ 43 h 504"/>
                  <a:gd name="T78" fmla="*/ 0 w 1315"/>
                  <a:gd name="T79" fmla="*/ 0 h 5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15"/>
                  <a:gd name="T121" fmla="*/ 0 h 504"/>
                  <a:gd name="T122" fmla="*/ 1315 w 1315"/>
                  <a:gd name="T123" fmla="*/ 504 h 5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15" h="504">
                    <a:moveTo>
                      <a:pt x="0" y="0"/>
                    </a:moveTo>
                    <a:lnTo>
                      <a:pt x="791" y="17"/>
                    </a:lnTo>
                    <a:lnTo>
                      <a:pt x="852" y="43"/>
                    </a:lnTo>
                    <a:lnTo>
                      <a:pt x="882" y="103"/>
                    </a:lnTo>
                    <a:lnTo>
                      <a:pt x="905" y="359"/>
                    </a:lnTo>
                    <a:lnTo>
                      <a:pt x="920" y="452"/>
                    </a:lnTo>
                    <a:lnTo>
                      <a:pt x="958" y="478"/>
                    </a:lnTo>
                    <a:lnTo>
                      <a:pt x="988" y="478"/>
                    </a:lnTo>
                    <a:lnTo>
                      <a:pt x="1004" y="452"/>
                    </a:lnTo>
                    <a:lnTo>
                      <a:pt x="996" y="427"/>
                    </a:lnTo>
                    <a:lnTo>
                      <a:pt x="958" y="418"/>
                    </a:lnTo>
                    <a:lnTo>
                      <a:pt x="996" y="384"/>
                    </a:lnTo>
                    <a:lnTo>
                      <a:pt x="1034" y="410"/>
                    </a:lnTo>
                    <a:lnTo>
                      <a:pt x="1057" y="427"/>
                    </a:lnTo>
                    <a:lnTo>
                      <a:pt x="1080" y="410"/>
                    </a:lnTo>
                    <a:lnTo>
                      <a:pt x="1064" y="384"/>
                    </a:lnTo>
                    <a:lnTo>
                      <a:pt x="1057" y="350"/>
                    </a:lnTo>
                    <a:lnTo>
                      <a:pt x="1087" y="316"/>
                    </a:lnTo>
                    <a:lnTo>
                      <a:pt x="1080" y="350"/>
                    </a:lnTo>
                    <a:lnTo>
                      <a:pt x="1110" y="367"/>
                    </a:lnTo>
                    <a:lnTo>
                      <a:pt x="1133" y="384"/>
                    </a:lnTo>
                    <a:lnTo>
                      <a:pt x="1140" y="410"/>
                    </a:lnTo>
                    <a:lnTo>
                      <a:pt x="1171" y="393"/>
                    </a:lnTo>
                    <a:lnTo>
                      <a:pt x="1209" y="401"/>
                    </a:lnTo>
                    <a:lnTo>
                      <a:pt x="1232" y="435"/>
                    </a:lnTo>
                    <a:lnTo>
                      <a:pt x="1224" y="452"/>
                    </a:lnTo>
                    <a:lnTo>
                      <a:pt x="1209" y="435"/>
                    </a:lnTo>
                    <a:lnTo>
                      <a:pt x="1186" y="435"/>
                    </a:lnTo>
                    <a:lnTo>
                      <a:pt x="1209" y="470"/>
                    </a:lnTo>
                    <a:lnTo>
                      <a:pt x="1247" y="478"/>
                    </a:lnTo>
                    <a:lnTo>
                      <a:pt x="1292" y="495"/>
                    </a:lnTo>
                    <a:lnTo>
                      <a:pt x="1315" y="504"/>
                    </a:lnTo>
                    <a:lnTo>
                      <a:pt x="859" y="504"/>
                    </a:lnTo>
                    <a:lnTo>
                      <a:pt x="859" y="128"/>
                    </a:lnTo>
                    <a:lnTo>
                      <a:pt x="844" y="111"/>
                    </a:lnTo>
                    <a:lnTo>
                      <a:pt x="814" y="86"/>
                    </a:lnTo>
                    <a:lnTo>
                      <a:pt x="768" y="77"/>
                    </a:lnTo>
                    <a:lnTo>
                      <a:pt x="312" y="60"/>
                    </a:lnTo>
                    <a:lnTo>
                      <a:pt x="236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ABEA"/>
              </a:solidFill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2" name="Group 145"/>
            <p:cNvGrpSpPr>
              <a:grpSpLocks/>
            </p:cNvGrpSpPr>
            <p:nvPr/>
          </p:nvGrpSpPr>
          <p:grpSpPr bwMode="auto">
            <a:xfrm>
              <a:off x="3930650" y="2636838"/>
              <a:ext cx="663575" cy="379412"/>
              <a:chOff x="2476" y="1661"/>
              <a:chExt cx="418" cy="239"/>
            </a:xfrm>
          </p:grpSpPr>
          <p:sp>
            <p:nvSpPr>
              <p:cNvPr id="670" name="Freeform 146"/>
              <p:cNvSpPr>
                <a:spLocks/>
              </p:cNvSpPr>
              <p:nvPr/>
            </p:nvSpPr>
            <p:spPr bwMode="auto">
              <a:xfrm>
                <a:off x="2476" y="1661"/>
                <a:ext cx="418" cy="239"/>
              </a:xfrm>
              <a:custGeom>
                <a:avLst/>
                <a:gdLst>
                  <a:gd name="T0" fmla="*/ 0 w 418"/>
                  <a:gd name="T1" fmla="*/ 0 h 239"/>
                  <a:gd name="T2" fmla="*/ 259 w 418"/>
                  <a:gd name="T3" fmla="*/ 239 h 239"/>
                  <a:gd name="T4" fmla="*/ 418 w 418"/>
                  <a:gd name="T5" fmla="*/ 239 h 239"/>
                  <a:gd name="T6" fmla="*/ 395 w 418"/>
                  <a:gd name="T7" fmla="*/ 222 h 239"/>
                  <a:gd name="T8" fmla="*/ 266 w 418"/>
                  <a:gd name="T9" fmla="*/ 222 h 239"/>
                  <a:gd name="T10" fmla="*/ 23 w 418"/>
                  <a:gd name="T11" fmla="*/ 0 h 239"/>
                  <a:gd name="T12" fmla="*/ 0 w 418"/>
                  <a:gd name="T13" fmla="*/ 0 h 2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8"/>
                  <a:gd name="T22" fmla="*/ 0 h 239"/>
                  <a:gd name="T23" fmla="*/ 418 w 418"/>
                  <a:gd name="T24" fmla="*/ 239 h 2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8" h="239">
                    <a:moveTo>
                      <a:pt x="0" y="0"/>
                    </a:moveTo>
                    <a:lnTo>
                      <a:pt x="259" y="239"/>
                    </a:lnTo>
                    <a:lnTo>
                      <a:pt x="418" y="239"/>
                    </a:lnTo>
                    <a:lnTo>
                      <a:pt x="395" y="222"/>
                    </a:lnTo>
                    <a:lnTo>
                      <a:pt x="266" y="222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AB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7"/>
              <p:cNvSpPr>
                <a:spLocks/>
              </p:cNvSpPr>
              <p:nvPr/>
            </p:nvSpPr>
            <p:spPr bwMode="auto">
              <a:xfrm>
                <a:off x="2476" y="1661"/>
                <a:ext cx="418" cy="239"/>
              </a:xfrm>
              <a:custGeom>
                <a:avLst/>
                <a:gdLst>
                  <a:gd name="T0" fmla="*/ 0 w 418"/>
                  <a:gd name="T1" fmla="*/ 0 h 239"/>
                  <a:gd name="T2" fmla="*/ 259 w 418"/>
                  <a:gd name="T3" fmla="*/ 239 h 239"/>
                  <a:gd name="T4" fmla="*/ 418 w 418"/>
                  <a:gd name="T5" fmla="*/ 239 h 239"/>
                  <a:gd name="T6" fmla="*/ 395 w 418"/>
                  <a:gd name="T7" fmla="*/ 222 h 239"/>
                  <a:gd name="T8" fmla="*/ 266 w 418"/>
                  <a:gd name="T9" fmla="*/ 222 h 239"/>
                  <a:gd name="T10" fmla="*/ 23 w 418"/>
                  <a:gd name="T11" fmla="*/ 0 h 239"/>
                  <a:gd name="T12" fmla="*/ 0 w 418"/>
                  <a:gd name="T13" fmla="*/ 0 h 2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8"/>
                  <a:gd name="T22" fmla="*/ 0 h 239"/>
                  <a:gd name="T23" fmla="*/ 418 w 418"/>
                  <a:gd name="T24" fmla="*/ 239 h 2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8" h="239">
                    <a:moveTo>
                      <a:pt x="0" y="0"/>
                    </a:moveTo>
                    <a:lnTo>
                      <a:pt x="259" y="239"/>
                    </a:lnTo>
                    <a:lnTo>
                      <a:pt x="418" y="239"/>
                    </a:lnTo>
                    <a:lnTo>
                      <a:pt x="395" y="222"/>
                    </a:lnTo>
                    <a:lnTo>
                      <a:pt x="266" y="222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AB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3" name="Group 148"/>
            <p:cNvGrpSpPr>
              <a:grpSpLocks/>
            </p:cNvGrpSpPr>
            <p:nvPr/>
          </p:nvGrpSpPr>
          <p:grpSpPr bwMode="auto">
            <a:xfrm>
              <a:off x="3906838" y="2609850"/>
              <a:ext cx="73025" cy="26988"/>
              <a:chOff x="2461" y="1644"/>
              <a:chExt cx="46" cy="17"/>
            </a:xfrm>
          </p:grpSpPr>
          <p:sp>
            <p:nvSpPr>
              <p:cNvPr id="668" name="Freeform 149"/>
              <p:cNvSpPr>
                <a:spLocks/>
              </p:cNvSpPr>
              <p:nvPr/>
            </p:nvSpPr>
            <p:spPr bwMode="auto">
              <a:xfrm>
                <a:off x="2461" y="1644"/>
                <a:ext cx="46" cy="17"/>
              </a:xfrm>
              <a:custGeom>
                <a:avLst/>
                <a:gdLst>
                  <a:gd name="T0" fmla="*/ 0 w 46"/>
                  <a:gd name="T1" fmla="*/ 0 h 17"/>
                  <a:gd name="T2" fmla="*/ 46 w 46"/>
                  <a:gd name="T3" fmla="*/ 0 h 17"/>
                  <a:gd name="T4" fmla="*/ 15 w 46"/>
                  <a:gd name="T5" fmla="*/ 17 h 17"/>
                  <a:gd name="T6" fmla="*/ 0 w 4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17"/>
                  <a:gd name="T14" fmla="*/ 46 w 46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17">
                    <a:moveTo>
                      <a:pt x="0" y="0"/>
                    </a:moveTo>
                    <a:lnTo>
                      <a:pt x="46" y="0"/>
                    </a:lnTo>
                    <a:lnTo>
                      <a:pt x="15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AB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50"/>
              <p:cNvSpPr>
                <a:spLocks/>
              </p:cNvSpPr>
              <p:nvPr/>
            </p:nvSpPr>
            <p:spPr bwMode="auto">
              <a:xfrm>
                <a:off x="2461" y="1644"/>
                <a:ext cx="46" cy="17"/>
              </a:xfrm>
              <a:custGeom>
                <a:avLst/>
                <a:gdLst>
                  <a:gd name="T0" fmla="*/ 0 w 46"/>
                  <a:gd name="T1" fmla="*/ 0 h 17"/>
                  <a:gd name="T2" fmla="*/ 46 w 46"/>
                  <a:gd name="T3" fmla="*/ 0 h 17"/>
                  <a:gd name="T4" fmla="*/ 15 w 46"/>
                  <a:gd name="T5" fmla="*/ 17 h 17"/>
                  <a:gd name="T6" fmla="*/ 0 w 4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17"/>
                  <a:gd name="T14" fmla="*/ 46 w 46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17">
                    <a:moveTo>
                      <a:pt x="0" y="0"/>
                    </a:moveTo>
                    <a:lnTo>
                      <a:pt x="46" y="0"/>
                    </a:lnTo>
                    <a:lnTo>
                      <a:pt x="15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AB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1" name="Line 151"/>
            <p:cNvSpPr>
              <a:spLocks noChangeShapeType="1"/>
            </p:cNvSpPr>
            <p:nvPr/>
          </p:nvSpPr>
          <p:spPr bwMode="auto">
            <a:xfrm>
              <a:off x="3943350" y="2705100"/>
              <a:ext cx="1588" cy="811213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152"/>
            <p:cNvSpPr>
              <a:spLocks/>
            </p:cNvSpPr>
            <p:nvPr/>
          </p:nvSpPr>
          <p:spPr bwMode="auto">
            <a:xfrm>
              <a:off x="4268788" y="3937000"/>
              <a:ext cx="204787" cy="161925"/>
            </a:xfrm>
            <a:custGeom>
              <a:avLst/>
              <a:gdLst>
                <a:gd name="T0" fmla="*/ 0 w 129"/>
                <a:gd name="T1" fmla="*/ 0 h 102"/>
                <a:gd name="T2" fmla="*/ 2147483647 w 129"/>
                <a:gd name="T3" fmla="*/ 0 h 102"/>
                <a:gd name="T4" fmla="*/ 2147483647 w 129"/>
                <a:gd name="T5" fmla="*/ 2147483647 h 102"/>
                <a:gd name="T6" fmla="*/ 2147483647 w 129"/>
                <a:gd name="T7" fmla="*/ 2147483647 h 102"/>
                <a:gd name="T8" fmla="*/ 0 w 129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02"/>
                <a:gd name="T17" fmla="*/ 129 w 129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02">
                  <a:moveTo>
                    <a:pt x="0" y="0"/>
                  </a:moveTo>
                  <a:lnTo>
                    <a:pt x="129" y="0"/>
                  </a:lnTo>
                  <a:lnTo>
                    <a:pt x="99" y="102"/>
                  </a:lnTo>
                  <a:lnTo>
                    <a:pt x="15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153"/>
            <p:cNvSpPr>
              <a:spLocks/>
            </p:cNvSpPr>
            <p:nvPr/>
          </p:nvSpPr>
          <p:spPr bwMode="auto">
            <a:xfrm>
              <a:off x="4268788" y="3937000"/>
              <a:ext cx="204787" cy="161925"/>
            </a:xfrm>
            <a:custGeom>
              <a:avLst/>
              <a:gdLst>
                <a:gd name="T0" fmla="*/ 0 w 129"/>
                <a:gd name="T1" fmla="*/ 0 h 102"/>
                <a:gd name="T2" fmla="*/ 2147483647 w 129"/>
                <a:gd name="T3" fmla="*/ 0 h 102"/>
                <a:gd name="T4" fmla="*/ 2147483647 w 129"/>
                <a:gd name="T5" fmla="*/ 2147483647 h 102"/>
                <a:gd name="T6" fmla="*/ 2147483647 w 129"/>
                <a:gd name="T7" fmla="*/ 2147483647 h 102"/>
                <a:gd name="T8" fmla="*/ 0 w 129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02"/>
                <a:gd name="T17" fmla="*/ 129 w 129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02">
                  <a:moveTo>
                    <a:pt x="0" y="0"/>
                  </a:moveTo>
                  <a:lnTo>
                    <a:pt x="129" y="0"/>
                  </a:lnTo>
                  <a:lnTo>
                    <a:pt x="99" y="102"/>
                  </a:lnTo>
                  <a:lnTo>
                    <a:pt x="15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154"/>
            <p:cNvSpPr>
              <a:spLocks/>
            </p:cNvSpPr>
            <p:nvPr/>
          </p:nvSpPr>
          <p:spPr bwMode="auto">
            <a:xfrm>
              <a:off x="4244975" y="3922713"/>
              <a:ext cx="228600" cy="176212"/>
            </a:xfrm>
            <a:custGeom>
              <a:avLst/>
              <a:gdLst>
                <a:gd name="T0" fmla="*/ 0 w 144"/>
                <a:gd name="T1" fmla="*/ 0 h 111"/>
                <a:gd name="T2" fmla="*/ 2147483647 w 144"/>
                <a:gd name="T3" fmla="*/ 0 h 111"/>
                <a:gd name="T4" fmla="*/ 2147483647 w 144"/>
                <a:gd name="T5" fmla="*/ 2147483647 h 111"/>
                <a:gd name="T6" fmla="*/ 2147483647 w 144"/>
                <a:gd name="T7" fmla="*/ 2147483647 h 111"/>
                <a:gd name="T8" fmla="*/ 0 w 144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11"/>
                <a:gd name="T17" fmla="*/ 144 w 144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11">
                  <a:moveTo>
                    <a:pt x="0" y="0"/>
                  </a:moveTo>
                  <a:lnTo>
                    <a:pt x="144" y="0"/>
                  </a:lnTo>
                  <a:lnTo>
                    <a:pt x="114" y="111"/>
                  </a:lnTo>
                  <a:lnTo>
                    <a:pt x="30" y="1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155"/>
            <p:cNvSpPr>
              <a:spLocks/>
            </p:cNvSpPr>
            <p:nvPr/>
          </p:nvSpPr>
          <p:spPr bwMode="auto">
            <a:xfrm>
              <a:off x="4281488" y="4032250"/>
              <a:ext cx="168275" cy="66675"/>
            </a:xfrm>
            <a:custGeom>
              <a:avLst/>
              <a:gdLst>
                <a:gd name="T0" fmla="*/ 0 w 106"/>
                <a:gd name="T1" fmla="*/ 0 h 42"/>
                <a:gd name="T2" fmla="*/ 2147483647 w 106"/>
                <a:gd name="T3" fmla="*/ 2147483647 h 42"/>
                <a:gd name="T4" fmla="*/ 2147483647 w 106"/>
                <a:gd name="T5" fmla="*/ 2147483647 h 42"/>
                <a:gd name="T6" fmla="*/ 2147483647 w 106"/>
                <a:gd name="T7" fmla="*/ 0 h 42"/>
                <a:gd name="T8" fmla="*/ 0 w 10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42"/>
                <a:gd name="T17" fmla="*/ 106 w 10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42">
                  <a:moveTo>
                    <a:pt x="0" y="0"/>
                  </a:moveTo>
                  <a:lnTo>
                    <a:pt x="7" y="42"/>
                  </a:lnTo>
                  <a:lnTo>
                    <a:pt x="91" y="42"/>
                  </a:lnTo>
                  <a:lnTo>
                    <a:pt x="1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AB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156"/>
            <p:cNvSpPr>
              <a:spLocks/>
            </p:cNvSpPr>
            <p:nvPr/>
          </p:nvSpPr>
          <p:spPr bwMode="auto">
            <a:xfrm>
              <a:off x="4281488" y="4032250"/>
              <a:ext cx="168275" cy="66675"/>
            </a:xfrm>
            <a:custGeom>
              <a:avLst/>
              <a:gdLst>
                <a:gd name="T0" fmla="*/ 0 w 106"/>
                <a:gd name="T1" fmla="*/ 0 h 42"/>
                <a:gd name="T2" fmla="*/ 2147483647 w 106"/>
                <a:gd name="T3" fmla="*/ 2147483647 h 42"/>
                <a:gd name="T4" fmla="*/ 2147483647 w 106"/>
                <a:gd name="T5" fmla="*/ 2147483647 h 42"/>
                <a:gd name="T6" fmla="*/ 2147483647 w 106"/>
                <a:gd name="T7" fmla="*/ 0 h 42"/>
                <a:gd name="T8" fmla="*/ 0 w 10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42"/>
                <a:gd name="T17" fmla="*/ 106 w 10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42">
                  <a:moveTo>
                    <a:pt x="0" y="0"/>
                  </a:moveTo>
                  <a:lnTo>
                    <a:pt x="7" y="42"/>
                  </a:lnTo>
                  <a:lnTo>
                    <a:pt x="91" y="42"/>
                  </a:lnTo>
                  <a:lnTo>
                    <a:pt x="1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AB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84" name="Group 157"/>
            <p:cNvGrpSpPr>
              <a:grpSpLocks/>
            </p:cNvGrpSpPr>
            <p:nvPr/>
          </p:nvGrpSpPr>
          <p:grpSpPr bwMode="auto">
            <a:xfrm>
              <a:off x="3521075" y="3516313"/>
              <a:ext cx="519113" cy="515937"/>
              <a:chOff x="2218" y="2215"/>
              <a:chExt cx="327" cy="325"/>
            </a:xfrm>
          </p:grpSpPr>
          <p:sp>
            <p:nvSpPr>
              <p:cNvPr id="666" name="Freeform 158"/>
              <p:cNvSpPr>
                <a:spLocks/>
              </p:cNvSpPr>
              <p:nvPr/>
            </p:nvSpPr>
            <p:spPr bwMode="auto">
              <a:xfrm>
                <a:off x="2218" y="2215"/>
                <a:ext cx="327" cy="325"/>
              </a:xfrm>
              <a:custGeom>
                <a:avLst/>
                <a:gdLst>
                  <a:gd name="T0" fmla="*/ 91 w 327"/>
                  <a:gd name="T1" fmla="*/ 308 h 325"/>
                  <a:gd name="T2" fmla="*/ 76 w 327"/>
                  <a:gd name="T3" fmla="*/ 316 h 325"/>
                  <a:gd name="T4" fmla="*/ 61 w 327"/>
                  <a:gd name="T5" fmla="*/ 325 h 325"/>
                  <a:gd name="T6" fmla="*/ 30 w 327"/>
                  <a:gd name="T7" fmla="*/ 316 h 325"/>
                  <a:gd name="T8" fmla="*/ 15 w 327"/>
                  <a:gd name="T9" fmla="*/ 290 h 325"/>
                  <a:gd name="T10" fmla="*/ 0 w 327"/>
                  <a:gd name="T11" fmla="*/ 273 h 325"/>
                  <a:gd name="T12" fmla="*/ 7 w 327"/>
                  <a:gd name="T13" fmla="*/ 248 h 325"/>
                  <a:gd name="T14" fmla="*/ 15 w 327"/>
                  <a:gd name="T15" fmla="*/ 214 h 325"/>
                  <a:gd name="T16" fmla="*/ 15 w 327"/>
                  <a:gd name="T17" fmla="*/ 180 h 325"/>
                  <a:gd name="T18" fmla="*/ 15 w 327"/>
                  <a:gd name="T19" fmla="*/ 154 h 325"/>
                  <a:gd name="T20" fmla="*/ 30 w 327"/>
                  <a:gd name="T21" fmla="*/ 128 h 325"/>
                  <a:gd name="T22" fmla="*/ 45 w 327"/>
                  <a:gd name="T23" fmla="*/ 111 h 325"/>
                  <a:gd name="T24" fmla="*/ 83 w 327"/>
                  <a:gd name="T25" fmla="*/ 94 h 325"/>
                  <a:gd name="T26" fmla="*/ 114 w 327"/>
                  <a:gd name="T27" fmla="*/ 77 h 325"/>
                  <a:gd name="T28" fmla="*/ 129 w 327"/>
                  <a:gd name="T29" fmla="*/ 52 h 325"/>
                  <a:gd name="T30" fmla="*/ 152 w 327"/>
                  <a:gd name="T31" fmla="*/ 35 h 325"/>
                  <a:gd name="T32" fmla="*/ 159 w 327"/>
                  <a:gd name="T33" fmla="*/ 9 h 325"/>
                  <a:gd name="T34" fmla="*/ 167 w 327"/>
                  <a:gd name="T35" fmla="*/ 0 h 325"/>
                  <a:gd name="T36" fmla="*/ 175 w 327"/>
                  <a:gd name="T37" fmla="*/ 0 h 325"/>
                  <a:gd name="T38" fmla="*/ 190 w 327"/>
                  <a:gd name="T39" fmla="*/ 0 h 325"/>
                  <a:gd name="T40" fmla="*/ 213 w 327"/>
                  <a:gd name="T41" fmla="*/ 0 h 325"/>
                  <a:gd name="T42" fmla="*/ 235 w 327"/>
                  <a:gd name="T43" fmla="*/ 9 h 325"/>
                  <a:gd name="T44" fmla="*/ 243 w 327"/>
                  <a:gd name="T45" fmla="*/ 18 h 325"/>
                  <a:gd name="T46" fmla="*/ 251 w 327"/>
                  <a:gd name="T47" fmla="*/ 35 h 325"/>
                  <a:gd name="T48" fmla="*/ 266 w 327"/>
                  <a:gd name="T49" fmla="*/ 69 h 325"/>
                  <a:gd name="T50" fmla="*/ 273 w 327"/>
                  <a:gd name="T51" fmla="*/ 86 h 325"/>
                  <a:gd name="T52" fmla="*/ 289 w 327"/>
                  <a:gd name="T53" fmla="*/ 94 h 325"/>
                  <a:gd name="T54" fmla="*/ 304 w 327"/>
                  <a:gd name="T55" fmla="*/ 103 h 325"/>
                  <a:gd name="T56" fmla="*/ 319 w 327"/>
                  <a:gd name="T57" fmla="*/ 111 h 325"/>
                  <a:gd name="T58" fmla="*/ 319 w 327"/>
                  <a:gd name="T59" fmla="*/ 128 h 325"/>
                  <a:gd name="T60" fmla="*/ 319 w 327"/>
                  <a:gd name="T61" fmla="*/ 137 h 325"/>
                  <a:gd name="T62" fmla="*/ 311 w 327"/>
                  <a:gd name="T63" fmla="*/ 163 h 325"/>
                  <a:gd name="T64" fmla="*/ 311 w 327"/>
                  <a:gd name="T65" fmla="*/ 188 h 325"/>
                  <a:gd name="T66" fmla="*/ 319 w 327"/>
                  <a:gd name="T67" fmla="*/ 222 h 325"/>
                  <a:gd name="T68" fmla="*/ 319 w 327"/>
                  <a:gd name="T69" fmla="*/ 239 h 325"/>
                  <a:gd name="T70" fmla="*/ 327 w 327"/>
                  <a:gd name="T71" fmla="*/ 265 h 325"/>
                  <a:gd name="T72" fmla="*/ 319 w 327"/>
                  <a:gd name="T73" fmla="*/ 282 h 325"/>
                  <a:gd name="T74" fmla="*/ 311 w 327"/>
                  <a:gd name="T75" fmla="*/ 299 h 325"/>
                  <a:gd name="T76" fmla="*/ 289 w 327"/>
                  <a:gd name="T77" fmla="*/ 308 h 325"/>
                  <a:gd name="T78" fmla="*/ 273 w 327"/>
                  <a:gd name="T79" fmla="*/ 308 h 325"/>
                  <a:gd name="T80" fmla="*/ 266 w 327"/>
                  <a:gd name="T81" fmla="*/ 308 h 325"/>
                  <a:gd name="T82" fmla="*/ 251 w 327"/>
                  <a:gd name="T83" fmla="*/ 308 h 325"/>
                  <a:gd name="T84" fmla="*/ 243 w 327"/>
                  <a:gd name="T85" fmla="*/ 308 h 325"/>
                  <a:gd name="T86" fmla="*/ 235 w 327"/>
                  <a:gd name="T87" fmla="*/ 308 h 325"/>
                  <a:gd name="T88" fmla="*/ 228 w 327"/>
                  <a:gd name="T89" fmla="*/ 299 h 325"/>
                  <a:gd name="T90" fmla="*/ 220 w 327"/>
                  <a:gd name="T91" fmla="*/ 299 h 325"/>
                  <a:gd name="T92" fmla="*/ 213 w 327"/>
                  <a:gd name="T93" fmla="*/ 290 h 325"/>
                  <a:gd name="T94" fmla="*/ 205 w 327"/>
                  <a:gd name="T95" fmla="*/ 290 h 325"/>
                  <a:gd name="T96" fmla="*/ 190 w 327"/>
                  <a:gd name="T97" fmla="*/ 290 h 325"/>
                  <a:gd name="T98" fmla="*/ 175 w 327"/>
                  <a:gd name="T99" fmla="*/ 290 h 325"/>
                  <a:gd name="T100" fmla="*/ 167 w 327"/>
                  <a:gd name="T101" fmla="*/ 290 h 325"/>
                  <a:gd name="T102" fmla="*/ 159 w 327"/>
                  <a:gd name="T103" fmla="*/ 290 h 325"/>
                  <a:gd name="T104" fmla="*/ 144 w 327"/>
                  <a:gd name="T105" fmla="*/ 290 h 325"/>
                  <a:gd name="T106" fmla="*/ 137 w 327"/>
                  <a:gd name="T107" fmla="*/ 290 h 325"/>
                  <a:gd name="T108" fmla="*/ 129 w 327"/>
                  <a:gd name="T109" fmla="*/ 290 h 325"/>
                  <a:gd name="T110" fmla="*/ 121 w 327"/>
                  <a:gd name="T111" fmla="*/ 290 h 325"/>
                  <a:gd name="T112" fmla="*/ 114 w 327"/>
                  <a:gd name="T113" fmla="*/ 290 h 325"/>
                  <a:gd name="T114" fmla="*/ 106 w 327"/>
                  <a:gd name="T115" fmla="*/ 290 h 325"/>
                  <a:gd name="T116" fmla="*/ 99 w 327"/>
                  <a:gd name="T117" fmla="*/ 299 h 3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27"/>
                  <a:gd name="T178" fmla="*/ 0 h 325"/>
                  <a:gd name="T179" fmla="*/ 327 w 327"/>
                  <a:gd name="T180" fmla="*/ 325 h 3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27" h="325">
                    <a:moveTo>
                      <a:pt x="99" y="308"/>
                    </a:moveTo>
                    <a:lnTo>
                      <a:pt x="91" y="308"/>
                    </a:lnTo>
                    <a:lnTo>
                      <a:pt x="83" y="316"/>
                    </a:lnTo>
                    <a:lnTo>
                      <a:pt x="76" y="316"/>
                    </a:lnTo>
                    <a:lnTo>
                      <a:pt x="68" y="325"/>
                    </a:lnTo>
                    <a:lnTo>
                      <a:pt x="61" y="325"/>
                    </a:lnTo>
                    <a:lnTo>
                      <a:pt x="38" y="325"/>
                    </a:lnTo>
                    <a:lnTo>
                      <a:pt x="30" y="316"/>
                    </a:lnTo>
                    <a:lnTo>
                      <a:pt x="23" y="308"/>
                    </a:lnTo>
                    <a:lnTo>
                      <a:pt x="15" y="290"/>
                    </a:lnTo>
                    <a:lnTo>
                      <a:pt x="7" y="282"/>
                    </a:lnTo>
                    <a:lnTo>
                      <a:pt x="0" y="273"/>
                    </a:lnTo>
                    <a:lnTo>
                      <a:pt x="0" y="265"/>
                    </a:lnTo>
                    <a:lnTo>
                      <a:pt x="7" y="248"/>
                    </a:lnTo>
                    <a:lnTo>
                      <a:pt x="7" y="231"/>
                    </a:lnTo>
                    <a:lnTo>
                      <a:pt x="15" y="214"/>
                    </a:lnTo>
                    <a:lnTo>
                      <a:pt x="15" y="197"/>
                    </a:lnTo>
                    <a:lnTo>
                      <a:pt x="15" y="180"/>
                    </a:lnTo>
                    <a:lnTo>
                      <a:pt x="15" y="171"/>
                    </a:lnTo>
                    <a:lnTo>
                      <a:pt x="15" y="154"/>
                    </a:lnTo>
                    <a:lnTo>
                      <a:pt x="23" y="145"/>
                    </a:lnTo>
                    <a:lnTo>
                      <a:pt x="30" y="128"/>
                    </a:lnTo>
                    <a:lnTo>
                      <a:pt x="38" y="120"/>
                    </a:lnTo>
                    <a:lnTo>
                      <a:pt x="45" y="111"/>
                    </a:lnTo>
                    <a:lnTo>
                      <a:pt x="61" y="103"/>
                    </a:lnTo>
                    <a:lnTo>
                      <a:pt x="83" y="94"/>
                    </a:lnTo>
                    <a:lnTo>
                      <a:pt x="99" y="86"/>
                    </a:lnTo>
                    <a:lnTo>
                      <a:pt x="114" y="77"/>
                    </a:lnTo>
                    <a:lnTo>
                      <a:pt x="121" y="60"/>
                    </a:lnTo>
                    <a:lnTo>
                      <a:pt x="129" y="52"/>
                    </a:lnTo>
                    <a:lnTo>
                      <a:pt x="144" y="43"/>
                    </a:lnTo>
                    <a:lnTo>
                      <a:pt x="152" y="35"/>
                    </a:lnTo>
                    <a:lnTo>
                      <a:pt x="159" y="18"/>
                    </a:lnTo>
                    <a:lnTo>
                      <a:pt x="159" y="9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2" y="0"/>
                    </a:lnTo>
                    <a:lnTo>
                      <a:pt x="190" y="0"/>
                    </a:lnTo>
                    <a:lnTo>
                      <a:pt x="197" y="0"/>
                    </a:lnTo>
                    <a:lnTo>
                      <a:pt x="213" y="0"/>
                    </a:lnTo>
                    <a:lnTo>
                      <a:pt x="228" y="9"/>
                    </a:lnTo>
                    <a:lnTo>
                      <a:pt x="235" y="9"/>
                    </a:lnTo>
                    <a:lnTo>
                      <a:pt x="243" y="9"/>
                    </a:lnTo>
                    <a:lnTo>
                      <a:pt x="243" y="18"/>
                    </a:lnTo>
                    <a:lnTo>
                      <a:pt x="251" y="26"/>
                    </a:lnTo>
                    <a:lnTo>
                      <a:pt x="251" y="35"/>
                    </a:lnTo>
                    <a:lnTo>
                      <a:pt x="258" y="52"/>
                    </a:lnTo>
                    <a:lnTo>
                      <a:pt x="266" y="69"/>
                    </a:lnTo>
                    <a:lnTo>
                      <a:pt x="266" y="77"/>
                    </a:lnTo>
                    <a:lnTo>
                      <a:pt x="273" y="86"/>
                    </a:lnTo>
                    <a:lnTo>
                      <a:pt x="273" y="94"/>
                    </a:lnTo>
                    <a:lnTo>
                      <a:pt x="289" y="94"/>
                    </a:lnTo>
                    <a:lnTo>
                      <a:pt x="296" y="103"/>
                    </a:lnTo>
                    <a:lnTo>
                      <a:pt x="304" y="103"/>
                    </a:lnTo>
                    <a:lnTo>
                      <a:pt x="311" y="111"/>
                    </a:lnTo>
                    <a:lnTo>
                      <a:pt x="319" y="111"/>
                    </a:lnTo>
                    <a:lnTo>
                      <a:pt x="319" y="120"/>
                    </a:lnTo>
                    <a:lnTo>
                      <a:pt x="319" y="128"/>
                    </a:lnTo>
                    <a:lnTo>
                      <a:pt x="319" y="137"/>
                    </a:lnTo>
                    <a:lnTo>
                      <a:pt x="311" y="154"/>
                    </a:lnTo>
                    <a:lnTo>
                      <a:pt x="311" y="163"/>
                    </a:lnTo>
                    <a:lnTo>
                      <a:pt x="311" y="180"/>
                    </a:lnTo>
                    <a:lnTo>
                      <a:pt x="311" y="188"/>
                    </a:lnTo>
                    <a:lnTo>
                      <a:pt x="311" y="205"/>
                    </a:lnTo>
                    <a:lnTo>
                      <a:pt x="319" y="222"/>
                    </a:lnTo>
                    <a:lnTo>
                      <a:pt x="319" y="231"/>
                    </a:lnTo>
                    <a:lnTo>
                      <a:pt x="319" y="239"/>
                    </a:lnTo>
                    <a:lnTo>
                      <a:pt x="327" y="248"/>
                    </a:lnTo>
                    <a:lnTo>
                      <a:pt x="327" y="265"/>
                    </a:lnTo>
                    <a:lnTo>
                      <a:pt x="327" y="273"/>
                    </a:lnTo>
                    <a:lnTo>
                      <a:pt x="319" y="282"/>
                    </a:lnTo>
                    <a:lnTo>
                      <a:pt x="319" y="290"/>
                    </a:lnTo>
                    <a:lnTo>
                      <a:pt x="311" y="299"/>
                    </a:lnTo>
                    <a:lnTo>
                      <a:pt x="304" y="299"/>
                    </a:lnTo>
                    <a:lnTo>
                      <a:pt x="289" y="308"/>
                    </a:lnTo>
                    <a:lnTo>
                      <a:pt x="281" y="308"/>
                    </a:lnTo>
                    <a:lnTo>
                      <a:pt x="273" y="308"/>
                    </a:lnTo>
                    <a:lnTo>
                      <a:pt x="266" y="308"/>
                    </a:lnTo>
                    <a:lnTo>
                      <a:pt x="258" y="308"/>
                    </a:lnTo>
                    <a:lnTo>
                      <a:pt x="251" y="308"/>
                    </a:lnTo>
                    <a:lnTo>
                      <a:pt x="243" y="308"/>
                    </a:lnTo>
                    <a:lnTo>
                      <a:pt x="235" y="308"/>
                    </a:lnTo>
                    <a:lnTo>
                      <a:pt x="235" y="299"/>
                    </a:lnTo>
                    <a:lnTo>
                      <a:pt x="228" y="299"/>
                    </a:lnTo>
                    <a:lnTo>
                      <a:pt x="220" y="299"/>
                    </a:lnTo>
                    <a:lnTo>
                      <a:pt x="220" y="290"/>
                    </a:lnTo>
                    <a:lnTo>
                      <a:pt x="213" y="290"/>
                    </a:lnTo>
                    <a:lnTo>
                      <a:pt x="205" y="290"/>
                    </a:lnTo>
                    <a:lnTo>
                      <a:pt x="197" y="290"/>
                    </a:lnTo>
                    <a:lnTo>
                      <a:pt x="190" y="290"/>
                    </a:lnTo>
                    <a:lnTo>
                      <a:pt x="182" y="290"/>
                    </a:lnTo>
                    <a:lnTo>
                      <a:pt x="175" y="290"/>
                    </a:lnTo>
                    <a:lnTo>
                      <a:pt x="167" y="290"/>
                    </a:lnTo>
                    <a:lnTo>
                      <a:pt x="159" y="290"/>
                    </a:lnTo>
                    <a:lnTo>
                      <a:pt x="152" y="290"/>
                    </a:lnTo>
                    <a:lnTo>
                      <a:pt x="144" y="290"/>
                    </a:lnTo>
                    <a:lnTo>
                      <a:pt x="137" y="290"/>
                    </a:lnTo>
                    <a:lnTo>
                      <a:pt x="129" y="290"/>
                    </a:lnTo>
                    <a:lnTo>
                      <a:pt x="121" y="290"/>
                    </a:lnTo>
                    <a:lnTo>
                      <a:pt x="114" y="290"/>
                    </a:lnTo>
                    <a:lnTo>
                      <a:pt x="106" y="290"/>
                    </a:lnTo>
                    <a:lnTo>
                      <a:pt x="99" y="299"/>
                    </a:lnTo>
                    <a:lnTo>
                      <a:pt x="99" y="30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59"/>
              <p:cNvSpPr>
                <a:spLocks/>
              </p:cNvSpPr>
              <p:nvPr/>
            </p:nvSpPr>
            <p:spPr bwMode="auto">
              <a:xfrm>
                <a:off x="2218" y="2215"/>
                <a:ext cx="327" cy="325"/>
              </a:xfrm>
              <a:custGeom>
                <a:avLst/>
                <a:gdLst>
                  <a:gd name="T0" fmla="*/ 91 w 327"/>
                  <a:gd name="T1" fmla="*/ 308 h 325"/>
                  <a:gd name="T2" fmla="*/ 76 w 327"/>
                  <a:gd name="T3" fmla="*/ 316 h 325"/>
                  <a:gd name="T4" fmla="*/ 61 w 327"/>
                  <a:gd name="T5" fmla="*/ 325 h 325"/>
                  <a:gd name="T6" fmla="*/ 30 w 327"/>
                  <a:gd name="T7" fmla="*/ 316 h 325"/>
                  <a:gd name="T8" fmla="*/ 15 w 327"/>
                  <a:gd name="T9" fmla="*/ 290 h 325"/>
                  <a:gd name="T10" fmla="*/ 0 w 327"/>
                  <a:gd name="T11" fmla="*/ 273 h 325"/>
                  <a:gd name="T12" fmla="*/ 7 w 327"/>
                  <a:gd name="T13" fmla="*/ 248 h 325"/>
                  <a:gd name="T14" fmla="*/ 15 w 327"/>
                  <a:gd name="T15" fmla="*/ 214 h 325"/>
                  <a:gd name="T16" fmla="*/ 15 w 327"/>
                  <a:gd name="T17" fmla="*/ 180 h 325"/>
                  <a:gd name="T18" fmla="*/ 15 w 327"/>
                  <a:gd name="T19" fmla="*/ 154 h 325"/>
                  <a:gd name="T20" fmla="*/ 30 w 327"/>
                  <a:gd name="T21" fmla="*/ 128 h 325"/>
                  <a:gd name="T22" fmla="*/ 45 w 327"/>
                  <a:gd name="T23" fmla="*/ 111 h 325"/>
                  <a:gd name="T24" fmla="*/ 83 w 327"/>
                  <a:gd name="T25" fmla="*/ 94 h 325"/>
                  <a:gd name="T26" fmla="*/ 114 w 327"/>
                  <a:gd name="T27" fmla="*/ 77 h 325"/>
                  <a:gd name="T28" fmla="*/ 129 w 327"/>
                  <a:gd name="T29" fmla="*/ 52 h 325"/>
                  <a:gd name="T30" fmla="*/ 152 w 327"/>
                  <a:gd name="T31" fmla="*/ 35 h 325"/>
                  <a:gd name="T32" fmla="*/ 159 w 327"/>
                  <a:gd name="T33" fmla="*/ 9 h 325"/>
                  <a:gd name="T34" fmla="*/ 175 w 327"/>
                  <a:gd name="T35" fmla="*/ 0 h 325"/>
                  <a:gd name="T36" fmla="*/ 190 w 327"/>
                  <a:gd name="T37" fmla="*/ 0 h 325"/>
                  <a:gd name="T38" fmla="*/ 213 w 327"/>
                  <a:gd name="T39" fmla="*/ 0 h 325"/>
                  <a:gd name="T40" fmla="*/ 235 w 327"/>
                  <a:gd name="T41" fmla="*/ 9 h 325"/>
                  <a:gd name="T42" fmla="*/ 243 w 327"/>
                  <a:gd name="T43" fmla="*/ 18 h 325"/>
                  <a:gd name="T44" fmla="*/ 251 w 327"/>
                  <a:gd name="T45" fmla="*/ 35 h 325"/>
                  <a:gd name="T46" fmla="*/ 266 w 327"/>
                  <a:gd name="T47" fmla="*/ 69 h 325"/>
                  <a:gd name="T48" fmla="*/ 273 w 327"/>
                  <a:gd name="T49" fmla="*/ 86 h 325"/>
                  <a:gd name="T50" fmla="*/ 289 w 327"/>
                  <a:gd name="T51" fmla="*/ 94 h 325"/>
                  <a:gd name="T52" fmla="*/ 304 w 327"/>
                  <a:gd name="T53" fmla="*/ 103 h 325"/>
                  <a:gd name="T54" fmla="*/ 319 w 327"/>
                  <a:gd name="T55" fmla="*/ 111 h 325"/>
                  <a:gd name="T56" fmla="*/ 319 w 327"/>
                  <a:gd name="T57" fmla="*/ 128 h 325"/>
                  <a:gd name="T58" fmla="*/ 311 w 327"/>
                  <a:gd name="T59" fmla="*/ 154 h 325"/>
                  <a:gd name="T60" fmla="*/ 311 w 327"/>
                  <a:gd name="T61" fmla="*/ 180 h 325"/>
                  <a:gd name="T62" fmla="*/ 311 w 327"/>
                  <a:gd name="T63" fmla="*/ 205 h 325"/>
                  <a:gd name="T64" fmla="*/ 319 w 327"/>
                  <a:gd name="T65" fmla="*/ 231 h 325"/>
                  <a:gd name="T66" fmla="*/ 327 w 327"/>
                  <a:gd name="T67" fmla="*/ 248 h 325"/>
                  <a:gd name="T68" fmla="*/ 327 w 327"/>
                  <a:gd name="T69" fmla="*/ 273 h 325"/>
                  <a:gd name="T70" fmla="*/ 319 w 327"/>
                  <a:gd name="T71" fmla="*/ 290 h 325"/>
                  <a:gd name="T72" fmla="*/ 304 w 327"/>
                  <a:gd name="T73" fmla="*/ 299 h 325"/>
                  <a:gd name="T74" fmla="*/ 281 w 327"/>
                  <a:gd name="T75" fmla="*/ 308 h 325"/>
                  <a:gd name="T76" fmla="*/ 266 w 327"/>
                  <a:gd name="T77" fmla="*/ 308 h 325"/>
                  <a:gd name="T78" fmla="*/ 251 w 327"/>
                  <a:gd name="T79" fmla="*/ 308 h 325"/>
                  <a:gd name="T80" fmla="*/ 235 w 327"/>
                  <a:gd name="T81" fmla="*/ 308 h 325"/>
                  <a:gd name="T82" fmla="*/ 228 w 327"/>
                  <a:gd name="T83" fmla="*/ 299 h 325"/>
                  <a:gd name="T84" fmla="*/ 220 w 327"/>
                  <a:gd name="T85" fmla="*/ 290 h 325"/>
                  <a:gd name="T86" fmla="*/ 205 w 327"/>
                  <a:gd name="T87" fmla="*/ 290 h 325"/>
                  <a:gd name="T88" fmla="*/ 190 w 327"/>
                  <a:gd name="T89" fmla="*/ 290 h 325"/>
                  <a:gd name="T90" fmla="*/ 175 w 327"/>
                  <a:gd name="T91" fmla="*/ 290 h 325"/>
                  <a:gd name="T92" fmla="*/ 159 w 327"/>
                  <a:gd name="T93" fmla="*/ 290 h 325"/>
                  <a:gd name="T94" fmla="*/ 144 w 327"/>
                  <a:gd name="T95" fmla="*/ 290 h 325"/>
                  <a:gd name="T96" fmla="*/ 129 w 327"/>
                  <a:gd name="T97" fmla="*/ 290 h 325"/>
                  <a:gd name="T98" fmla="*/ 114 w 327"/>
                  <a:gd name="T99" fmla="*/ 290 h 325"/>
                  <a:gd name="T100" fmla="*/ 99 w 327"/>
                  <a:gd name="T101" fmla="*/ 299 h 3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7"/>
                  <a:gd name="T154" fmla="*/ 0 h 325"/>
                  <a:gd name="T155" fmla="*/ 327 w 327"/>
                  <a:gd name="T156" fmla="*/ 325 h 3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7" h="325">
                    <a:moveTo>
                      <a:pt x="99" y="308"/>
                    </a:moveTo>
                    <a:lnTo>
                      <a:pt x="91" y="308"/>
                    </a:lnTo>
                    <a:lnTo>
                      <a:pt x="83" y="316"/>
                    </a:lnTo>
                    <a:lnTo>
                      <a:pt x="76" y="316"/>
                    </a:lnTo>
                    <a:lnTo>
                      <a:pt x="68" y="325"/>
                    </a:lnTo>
                    <a:lnTo>
                      <a:pt x="61" y="325"/>
                    </a:lnTo>
                    <a:lnTo>
                      <a:pt x="38" y="325"/>
                    </a:lnTo>
                    <a:lnTo>
                      <a:pt x="30" y="316"/>
                    </a:lnTo>
                    <a:lnTo>
                      <a:pt x="23" y="308"/>
                    </a:lnTo>
                    <a:lnTo>
                      <a:pt x="15" y="290"/>
                    </a:lnTo>
                    <a:lnTo>
                      <a:pt x="7" y="282"/>
                    </a:lnTo>
                    <a:lnTo>
                      <a:pt x="0" y="273"/>
                    </a:lnTo>
                    <a:lnTo>
                      <a:pt x="0" y="265"/>
                    </a:lnTo>
                    <a:lnTo>
                      <a:pt x="7" y="248"/>
                    </a:lnTo>
                    <a:lnTo>
                      <a:pt x="7" y="231"/>
                    </a:lnTo>
                    <a:lnTo>
                      <a:pt x="15" y="214"/>
                    </a:lnTo>
                    <a:lnTo>
                      <a:pt x="15" y="197"/>
                    </a:lnTo>
                    <a:lnTo>
                      <a:pt x="15" y="180"/>
                    </a:lnTo>
                    <a:lnTo>
                      <a:pt x="15" y="171"/>
                    </a:lnTo>
                    <a:lnTo>
                      <a:pt x="15" y="154"/>
                    </a:lnTo>
                    <a:lnTo>
                      <a:pt x="23" y="145"/>
                    </a:lnTo>
                    <a:lnTo>
                      <a:pt x="30" y="128"/>
                    </a:lnTo>
                    <a:lnTo>
                      <a:pt x="38" y="120"/>
                    </a:lnTo>
                    <a:lnTo>
                      <a:pt x="45" y="111"/>
                    </a:lnTo>
                    <a:lnTo>
                      <a:pt x="61" y="103"/>
                    </a:lnTo>
                    <a:lnTo>
                      <a:pt x="83" y="94"/>
                    </a:lnTo>
                    <a:lnTo>
                      <a:pt x="99" y="86"/>
                    </a:lnTo>
                    <a:lnTo>
                      <a:pt x="114" y="77"/>
                    </a:lnTo>
                    <a:lnTo>
                      <a:pt x="121" y="60"/>
                    </a:lnTo>
                    <a:lnTo>
                      <a:pt x="129" y="52"/>
                    </a:lnTo>
                    <a:lnTo>
                      <a:pt x="144" y="43"/>
                    </a:lnTo>
                    <a:lnTo>
                      <a:pt x="152" y="35"/>
                    </a:lnTo>
                    <a:lnTo>
                      <a:pt x="159" y="18"/>
                    </a:lnTo>
                    <a:lnTo>
                      <a:pt x="159" y="9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2" y="0"/>
                    </a:lnTo>
                    <a:lnTo>
                      <a:pt x="190" y="0"/>
                    </a:lnTo>
                    <a:lnTo>
                      <a:pt x="197" y="0"/>
                    </a:lnTo>
                    <a:lnTo>
                      <a:pt x="213" y="0"/>
                    </a:lnTo>
                    <a:lnTo>
                      <a:pt x="228" y="9"/>
                    </a:lnTo>
                    <a:lnTo>
                      <a:pt x="235" y="9"/>
                    </a:lnTo>
                    <a:lnTo>
                      <a:pt x="243" y="9"/>
                    </a:lnTo>
                    <a:lnTo>
                      <a:pt x="243" y="18"/>
                    </a:lnTo>
                    <a:lnTo>
                      <a:pt x="251" y="26"/>
                    </a:lnTo>
                    <a:lnTo>
                      <a:pt x="251" y="35"/>
                    </a:lnTo>
                    <a:lnTo>
                      <a:pt x="258" y="52"/>
                    </a:lnTo>
                    <a:lnTo>
                      <a:pt x="266" y="69"/>
                    </a:lnTo>
                    <a:lnTo>
                      <a:pt x="266" y="77"/>
                    </a:lnTo>
                    <a:lnTo>
                      <a:pt x="273" y="86"/>
                    </a:lnTo>
                    <a:lnTo>
                      <a:pt x="273" y="94"/>
                    </a:lnTo>
                    <a:lnTo>
                      <a:pt x="289" y="94"/>
                    </a:lnTo>
                    <a:lnTo>
                      <a:pt x="296" y="103"/>
                    </a:lnTo>
                    <a:lnTo>
                      <a:pt x="304" y="103"/>
                    </a:lnTo>
                    <a:lnTo>
                      <a:pt x="311" y="111"/>
                    </a:lnTo>
                    <a:lnTo>
                      <a:pt x="319" y="111"/>
                    </a:lnTo>
                    <a:lnTo>
                      <a:pt x="319" y="120"/>
                    </a:lnTo>
                    <a:lnTo>
                      <a:pt x="319" y="128"/>
                    </a:lnTo>
                    <a:lnTo>
                      <a:pt x="319" y="137"/>
                    </a:lnTo>
                    <a:lnTo>
                      <a:pt x="311" y="154"/>
                    </a:lnTo>
                    <a:lnTo>
                      <a:pt x="311" y="163"/>
                    </a:lnTo>
                    <a:lnTo>
                      <a:pt x="311" y="180"/>
                    </a:lnTo>
                    <a:lnTo>
                      <a:pt x="311" y="188"/>
                    </a:lnTo>
                    <a:lnTo>
                      <a:pt x="311" y="205"/>
                    </a:lnTo>
                    <a:lnTo>
                      <a:pt x="319" y="222"/>
                    </a:lnTo>
                    <a:lnTo>
                      <a:pt x="319" y="231"/>
                    </a:lnTo>
                    <a:lnTo>
                      <a:pt x="319" y="239"/>
                    </a:lnTo>
                    <a:lnTo>
                      <a:pt x="327" y="248"/>
                    </a:lnTo>
                    <a:lnTo>
                      <a:pt x="327" y="265"/>
                    </a:lnTo>
                    <a:lnTo>
                      <a:pt x="327" y="273"/>
                    </a:lnTo>
                    <a:lnTo>
                      <a:pt x="319" y="282"/>
                    </a:lnTo>
                    <a:lnTo>
                      <a:pt x="319" y="290"/>
                    </a:lnTo>
                    <a:lnTo>
                      <a:pt x="311" y="299"/>
                    </a:lnTo>
                    <a:lnTo>
                      <a:pt x="304" y="299"/>
                    </a:lnTo>
                    <a:lnTo>
                      <a:pt x="289" y="308"/>
                    </a:lnTo>
                    <a:lnTo>
                      <a:pt x="281" y="308"/>
                    </a:lnTo>
                    <a:lnTo>
                      <a:pt x="273" y="308"/>
                    </a:lnTo>
                    <a:lnTo>
                      <a:pt x="266" y="308"/>
                    </a:lnTo>
                    <a:lnTo>
                      <a:pt x="258" y="308"/>
                    </a:lnTo>
                    <a:lnTo>
                      <a:pt x="251" y="308"/>
                    </a:lnTo>
                    <a:lnTo>
                      <a:pt x="243" y="308"/>
                    </a:lnTo>
                    <a:lnTo>
                      <a:pt x="235" y="308"/>
                    </a:lnTo>
                    <a:lnTo>
                      <a:pt x="235" y="299"/>
                    </a:lnTo>
                    <a:lnTo>
                      <a:pt x="228" y="299"/>
                    </a:lnTo>
                    <a:lnTo>
                      <a:pt x="220" y="299"/>
                    </a:lnTo>
                    <a:lnTo>
                      <a:pt x="220" y="290"/>
                    </a:lnTo>
                    <a:lnTo>
                      <a:pt x="213" y="290"/>
                    </a:lnTo>
                    <a:lnTo>
                      <a:pt x="205" y="290"/>
                    </a:lnTo>
                    <a:lnTo>
                      <a:pt x="197" y="290"/>
                    </a:lnTo>
                    <a:lnTo>
                      <a:pt x="190" y="290"/>
                    </a:lnTo>
                    <a:lnTo>
                      <a:pt x="182" y="290"/>
                    </a:lnTo>
                    <a:lnTo>
                      <a:pt x="175" y="290"/>
                    </a:lnTo>
                    <a:lnTo>
                      <a:pt x="167" y="290"/>
                    </a:lnTo>
                    <a:lnTo>
                      <a:pt x="159" y="290"/>
                    </a:lnTo>
                    <a:lnTo>
                      <a:pt x="152" y="290"/>
                    </a:lnTo>
                    <a:lnTo>
                      <a:pt x="144" y="290"/>
                    </a:lnTo>
                    <a:lnTo>
                      <a:pt x="137" y="290"/>
                    </a:lnTo>
                    <a:lnTo>
                      <a:pt x="129" y="290"/>
                    </a:lnTo>
                    <a:lnTo>
                      <a:pt x="121" y="290"/>
                    </a:lnTo>
                    <a:lnTo>
                      <a:pt x="114" y="290"/>
                    </a:lnTo>
                    <a:lnTo>
                      <a:pt x="106" y="290"/>
                    </a:lnTo>
                    <a:lnTo>
                      <a:pt x="99" y="299"/>
                    </a:lnTo>
                    <a:lnTo>
                      <a:pt x="99" y="30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5" name="Group 160"/>
            <p:cNvGrpSpPr>
              <a:grpSpLocks/>
            </p:cNvGrpSpPr>
            <p:nvPr/>
          </p:nvGrpSpPr>
          <p:grpSpPr bwMode="auto">
            <a:xfrm>
              <a:off x="3713163" y="3963988"/>
              <a:ext cx="169862" cy="122237"/>
              <a:chOff x="2339" y="2497"/>
              <a:chExt cx="107" cy="77"/>
            </a:xfrm>
          </p:grpSpPr>
          <p:sp>
            <p:nvSpPr>
              <p:cNvPr id="663" name="Freeform 161"/>
              <p:cNvSpPr>
                <a:spLocks/>
              </p:cNvSpPr>
              <p:nvPr/>
            </p:nvSpPr>
            <p:spPr bwMode="auto">
              <a:xfrm>
                <a:off x="2339" y="2497"/>
                <a:ext cx="107" cy="77"/>
              </a:xfrm>
              <a:custGeom>
                <a:avLst/>
                <a:gdLst>
                  <a:gd name="T0" fmla="*/ 0 w 107"/>
                  <a:gd name="T1" fmla="*/ 0 h 77"/>
                  <a:gd name="T2" fmla="*/ 23 w 107"/>
                  <a:gd name="T3" fmla="*/ 77 h 77"/>
                  <a:gd name="T4" fmla="*/ 84 w 107"/>
                  <a:gd name="T5" fmla="*/ 77 h 77"/>
                  <a:gd name="T6" fmla="*/ 107 w 107"/>
                  <a:gd name="T7" fmla="*/ 0 h 77"/>
                  <a:gd name="T8" fmla="*/ 0 w 10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77"/>
                  <a:gd name="T17" fmla="*/ 107 w 107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77">
                    <a:moveTo>
                      <a:pt x="0" y="0"/>
                    </a:moveTo>
                    <a:lnTo>
                      <a:pt x="23" y="77"/>
                    </a:lnTo>
                    <a:lnTo>
                      <a:pt x="84" y="77"/>
                    </a:lnTo>
                    <a:lnTo>
                      <a:pt x="1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62"/>
              <p:cNvSpPr>
                <a:spLocks/>
              </p:cNvSpPr>
              <p:nvPr/>
            </p:nvSpPr>
            <p:spPr bwMode="auto">
              <a:xfrm>
                <a:off x="2339" y="2497"/>
                <a:ext cx="107" cy="77"/>
              </a:xfrm>
              <a:custGeom>
                <a:avLst/>
                <a:gdLst>
                  <a:gd name="T0" fmla="*/ 0 w 107"/>
                  <a:gd name="T1" fmla="*/ 0 h 77"/>
                  <a:gd name="T2" fmla="*/ 23 w 107"/>
                  <a:gd name="T3" fmla="*/ 77 h 77"/>
                  <a:gd name="T4" fmla="*/ 84 w 107"/>
                  <a:gd name="T5" fmla="*/ 77 h 77"/>
                  <a:gd name="T6" fmla="*/ 107 w 107"/>
                  <a:gd name="T7" fmla="*/ 0 h 77"/>
                  <a:gd name="T8" fmla="*/ 0 w 10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77"/>
                  <a:gd name="T17" fmla="*/ 107 w 107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77">
                    <a:moveTo>
                      <a:pt x="0" y="0"/>
                    </a:moveTo>
                    <a:lnTo>
                      <a:pt x="23" y="77"/>
                    </a:lnTo>
                    <a:lnTo>
                      <a:pt x="84" y="77"/>
                    </a:lnTo>
                    <a:lnTo>
                      <a:pt x="1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63"/>
              <p:cNvSpPr>
                <a:spLocks/>
              </p:cNvSpPr>
              <p:nvPr/>
            </p:nvSpPr>
            <p:spPr bwMode="auto">
              <a:xfrm>
                <a:off x="2339" y="2497"/>
                <a:ext cx="107" cy="77"/>
              </a:xfrm>
              <a:custGeom>
                <a:avLst/>
                <a:gdLst>
                  <a:gd name="T0" fmla="*/ 0 w 107"/>
                  <a:gd name="T1" fmla="*/ 0 h 77"/>
                  <a:gd name="T2" fmla="*/ 23 w 107"/>
                  <a:gd name="T3" fmla="*/ 77 h 77"/>
                  <a:gd name="T4" fmla="*/ 84 w 107"/>
                  <a:gd name="T5" fmla="*/ 77 h 77"/>
                  <a:gd name="T6" fmla="*/ 107 w 107"/>
                  <a:gd name="T7" fmla="*/ 0 h 77"/>
                  <a:gd name="T8" fmla="*/ 0 w 10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77"/>
                  <a:gd name="T17" fmla="*/ 107 w 107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77">
                    <a:moveTo>
                      <a:pt x="0" y="0"/>
                    </a:moveTo>
                    <a:lnTo>
                      <a:pt x="23" y="77"/>
                    </a:lnTo>
                    <a:lnTo>
                      <a:pt x="84" y="77"/>
                    </a:lnTo>
                    <a:lnTo>
                      <a:pt x="10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9" name="Freeform 164"/>
            <p:cNvSpPr>
              <a:spLocks/>
            </p:cNvSpPr>
            <p:nvPr/>
          </p:nvSpPr>
          <p:spPr bwMode="auto">
            <a:xfrm>
              <a:off x="3617913" y="3760788"/>
              <a:ext cx="301625" cy="203200"/>
            </a:xfrm>
            <a:custGeom>
              <a:avLst/>
              <a:gdLst>
                <a:gd name="T0" fmla="*/ 2147483647 w 190"/>
                <a:gd name="T1" fmla="*/ 2147483647 h 128"/>
                <a:gd name="T2" fmla="*/ 2147483647 w 190"/>
                <a:gd name="T3" fmla="*/ 2147483647 h 128"/>
                <a:gd name="T4" fmla="*/ 0 w 190"/>
                <a:gd name="T5" fmla="*/ 2147483647 h 128"/>
                <a:gd name="T6" fmla="*/ 2147483647 w 190"/>
                <a:gd name="T7" fmla="*/ 2147483647 h 128"/>
                <a:gd name="T8" fmla="*/ 2147483647 w 190"/>
                <a:gd name="T9" fmla="*/ 2147483647 h 128"/>
                <a:gd name="T10" fmla="*/ 2147483647 w 190"/>
                <a:gd name="T11" fmla="*/ 2147483647 h 128"/>
                <a:gd name="T12" fmla="*/ 2147483647 w 190"/>
                <a:gd name="T13" fmla="*/ 2147483647 h 128"/>
                <a:gd name="T14" fmla="*/ 2147483647 w 190"/>
                <a:gd name="T15" fmla="*/ 2147483647 h 128"/>
                <a:gd name="T16" fmla="*/ 2147483647 w 190"/>
                <a:gd name="T17" fmla="*/ 2147483647 h 128"/>
                <a:gd name="T18" fmla="*/ 2147483647 w 190"/>
                <a:gd name="T19" fmla="*/ 2147483647 h 128"/>
                <a:gd name="T20" fmla="*/ 2147483647 w 190"/>
                <a:gd name="T21" fmla="*/ 2147483647 h 128"/>
                <a:gd name="T22" fmla="*/ 2147483647 w 190"/>
                <a:gd name="T23" fmla="*/ 2147483647 h 128"/>
                <a:gd name="T24" fmla="*/ 2147483647 w 190"/>
                <a:gd name="T25" fmla="*/ 2147483647 h 128"/>
                <a:gd name="T26" fmla="*/ 2147483647 w 190"/>
                <a:gd name="T27" fmla="*/ 2147483647 h 128"/>
                <a:gd name="T28" fmla="*/ 2147483647 w 190"/>
                <a:gd name="T29" fmla="*/ 2147483647 h 128"/>
                <a:gd name="T30" fmla="*/ 2147483647 w 190"/>
                <a:gd name="T31" fmla="*/ 2147483647 h 128"/>
                <a:gd name="T32" fmla="*/ 2147483647 w 190"/>
                <a:gd name="T33" fmla="*/ 2147483647 h 128"/>
                <a:gd name="T34" fmla="*/ 2147483647 w 190"/>
                <a:gd name="T35" fmla="*/ 2147483647 h 128"/>
                <a:gd name="T36" fmla="*/ 2147483647 w 190"/>
                <a:gd name="T37" fmla="*/ 2147483647 h 128"/>
                <a:gd name="T38" fmla="*/ 2147483647 w 190"/>
                <a:gd name="T39" fmla="*/ 2147483647 h 128"/>
                <a:gd name="T40" fmla="*/ 2147483647 w 190"/>
                <a:gd name="T41" fmla="*/ 2147483647 h 128"/>
                <a:gd name="T42" fmla="*/ 2147483647 w 190"/>
                <a:gd name="T43" fmla="*/ 2147483647 h 128"/>
                <a:gd name="T44" fmla="*/ 2147483647 w 190"/>
                <a:gd name="T45" fmla="*/ 2147483647 h 128"/>
                <a:gd name="T46" fmla="*/ 2147483647 w 190"/>
                <a:gd name="T47" fmla="*/ 2147483647 h 128"/>
                <a:gd name="T48" fmla="*/ 2147483647 w 190"/>
                <a:gd name="T49" fmla="*/ 2147483647 h 128"/>
                <a:gd name="T50" fmla="*/ 2147483647 w 190"/>
                <a:gd name="T51" fmla="*/ 2147483647 h 128"/>
                <a:gd name="T52" fmla="*/ 2147483647 w 190"/>
                <a:gd name="T53" fmla="*/ 2147483647 h 128"/>
                <a:gd name="T54" fmla="*/ 2147483647 w 190"/>
                <a:gd name="T55" fmla="*/ 2147483647 h 128"/>
                <a:gd name="T56" fmla="*/ 2147483647 w 190"/>
                <a:gd name="T57" fmla="*/ 0 h 128"/>
                <a:gd name="T58" fmla="*/ 2147483647 w 190"/>
                <a:gd name="T59" fmla="*/ 2147483647 h 128"/>
                <a:gd name="T60" fmla="*/ 2147483647 w 190"/>
                <a:gd name="T61" fmla="*/ 2147483647 h 128"/>
                <a:gd name="T62" fmla="*/ 2147483647 w 190"/>
                <a:gd name="T63" fmla="*/ 2147483647 h 128"/>
                <a:gd name="T64" fmla="*/ 2147483647 w 190"/>
                <a:gd name="T65" fmla="*/ 2147483647 h 128"/>
                <a:gd name="T66" fmla="*/ 2147483647 w 190"/>
                <a:gd name="T67" fmla="*/ 2147483647 h 128"/>
                <a:gd name="T68" fmla="*/ 2147483647 w 190"/>
                <a:gd name="T69" fmla="*/ 2147483647 h 128"/>
                <a:gd name="T70" fmla="*/ 2147483647 w 190"/>
                <a:gd name="T71" fmla="*/ 2147483647 h 128"/>
                <a:gd name="T72" fmla="*/ 2147483647 w 190"/>
                <a:gd name="T73" fmla="*/ 2147483647 h 128"/>
                <a:gd name="T74" fmla="*/ 2147483647 w 190"/>
                <a:gd name="T75" fmla="*/ 2147483647 h 128"/>
                <a:gd name="T76" fmla="*/ 2147483647 w 190"/>
                <a:gd name="T77" fmla="*/ 2147483647 h 128"/>
                <a:gd name="T78" fmla="*/ 2147483647 w 190"/>
                <a:gd name="T79" fmla="*/ 2147483647 h 128"/>
                <a:gd name="T80" fmla="*/ 2147483647 w 190"/>
                <a:gd name="T81" fmla="*/ 2147483647 h 128"/>
                <a:gd name="T82" fmla="*/ 2147483647 w 190"/>
                <a:gd name="T83" fmla="*/ 2147483647 h 128"/>
                <a:gd name="T84" fmla="*/ 2147483647 w 190"/>
                <a:gd name="T85" fmla="*/ 2147483647 h 128"/>
                <a:gd name="T86" fmla="*/ 2147483647 w 190"/>
                <a:gd name="T87" fmla="*/ 2147483647 h 128"/>
                <a:gd name="T88" fmla="*/ 2147483647 w 190"/>
                <a:gd name="T89" fmla="*/ 2147483647 h 128"/>
                <a:gd name="T90" fmla="*/ 2147483647 w 190"/>
                <a:gd name="T91" fmla="*/ 2147483647 h 128"/>
                <a:gd name="T92" fmla="*/ 2147483647 w 190"/>
                <a:gd name="T93" fmla="*/ 2147483647 h 1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0"/>
                <a:gd name="T142" fmla="*/ 0 h 128"/>
                <a:gd name="T143" fmla="*/ 190 w 190"/>
                <a:gd name="T144" fmla="*/ 128 h 1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0" h="128">
                  <a:moveTo>
                    <a:pt x="38" y="60"/>
                  </a:moveTo>
                  <a:lnTo>
                    <a:pt x="30" y="68"/>
                  </a:lnTo>
                  <a:lnTo>
                    <a:pt x="30" y="77"/>
                  </a:lnTo>
                  <a:lnTo>
                    <a:pt x="30" y="85"/>
                  </a:lnTo>
                  <a:lnTo>
                    <a:pt x="22" y="94"/>
                  </a:lnTo>
                  <a:lnTo>
                    <a:pt x="15" y="94"/>
                  </a:lnTo>
                  <a:lnTo>
                    <a:pt x="7" y="94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7" y="94"/>
                  </a:lnTo>
                  <a:lnTo>
                    <a:pt x="7" y="85"/>
                  </a:lnTo>
                  <a:lnTo>
                    <a:pt x="15" y="77"/>
                  </a:lnTo>
                  <a:lnTo>
                    <a:pt x="22" y="68"/>
                  </a:lnTo>
                  <a:lnTo>
                    <a:pt x="30" y="68"/>
                  </a:lnTo>
                  <a:lnTo>
                    <a:pt x="38" y="68"/>
                  </a:lnTo>
                  <a:lnTo>
                    <a:pt x="38" y="60"/>
                  </a:lnTo>
                  <a:lnTo>
                    <a:pt x="45" y="60"/>
                  </a:lnTo>
                  <a:lnTo>
                    <a:pt x="53" y="60"/>
                  </a:lnTo>
                  <a:lnTo>
                    <a:pt x="53" y="51"/>
                  </a:lnTo>
                  <a:lnTo>
                    <a:pt x="53" y="43"/>
                  </a:lnTo>
                  <a:lnTo>
                    <a:pt x="53" y="34"/>
                  </a:lnTo>
                  <a:lnTo>
                    <a:pt x="45" y="34"/>
                  </a:lnTo>
                  <a:lnTo>
                    <a:pt x="45" y="26"/>
                  </a:lnTo>
                  <a:lnTo>
                    <a:pt x="38" y="26"/>
                  </a:lnTo>
                  <a:lnTo>
                    <a:pt x="30" y="26"/>
                  </a:lnTo>
                  <a:lnTo>
                    <a:pt x="22" y="26"/>
                  </a:lnTo>
                  <a:lnTo>
                    <a:pt x="22" y="34"/>
                  </a:lnTo>
                  <a:lnTo>
                    <a:pt x="22" y="43"/>
                  </a:lnTo>
                  <a:lnTo>
                    <a:pt x="30" y="43"/>
                  </a:lnTo>
                  <a:lnTo>
                    <a:pt x="30" y="51"/>
                  </a:lnTo>
                  <a:lnTo>
                    <a:pt x="38" y="51"/>
                  </a:lnTo>
                  <a:lnTo>
                    <a:pt x="38" y="60"/>
                  </a:lnTo>
                  <a:lnTo>
                    <a:pt x="45" y="60"/>
                  </a:lnTo>
                  <a:lnTo>
                    <a:pt x="53" y="60"/>
                  </a:lnTo>
                  <a:lnTo>
                    <a:pt x="60" y="60"/>
                  </a:lnTo>
                  <a:lnTo>
                    <a:pt x="68" y="60"/>
                  </a:lnTo>
                  <a:lnTo>
                    <a:pt x="76" y="68"/>
                  </a:lnTo>
                  <a:lnTo>
                    <a:pt x="68" y="68"/>
                  </a:lnTo>
                  <a:lnTo>
                    <a:pt x="60" y="77"/>
                  </a:lnTo>
                  <a:lnTo>
                    <a:pt x="60" y="85"/>
                  </a:lnTo>
                  <a:lnTo>
                    <a:pt x="53" y="85"/>
                  </a:lnTo>
                  <a:lnTo>
                    <a:pt x="53" y="94"/>
                  </a:lnTo>
                  <a:lnTo>
                    <a:pt x="53" y="102"/>
                  </a:lnTo>
                  <a:lnTo>
                    <a:pt x="53" y="111"/>
                  </a:lnTo>
                  <a:lnTo>
                    <a:pt x="60" y="111"/>
                  </a:lnTo>
                  <a:lnTo>
                    <a:pt x="60" y="102"/>
                  </a:lnTo>
                  <a:lnTo>
                    <a:pt x="68" y="102"/>
                  </a:lnTo>
                  <a:lnTo>
                    <a:pt x="68" y="94"/>
                  </a:lnTo>
                  <a:lnTo>
                    <a:pt x="76" y="94"/>
                  </a:lnTo>
                  <a:lnTo>
                    <a:pt x="83" y="85"/>
                  </a:lnTo>
                  <a:lnTo>
                    <a:pt x="83" y="77"/>
                  </a:lnTo>
                  <a:lnTo>
                    <a:pt x="76" y="77"/>
                  </a:lnTo>
                  <a:lnTo>
                    <a:pt x="76" y="68"/>
                  </a:lnTo>
                  <a:lnTo>
                    <a:pt x="83" y="68"/>
                  </a:lnTo>
                  <a:lnTo>
                    <a:pt x="91" y="68"/>
                  </a:lnTo>
                  <a:lnTo>
                    <a:pt x="91" y="77"/>
                  </a:lnTo>
                  <a:lnTo>
                    <a:pt x="98" y="77"/>
                  </a:lnTo>
                  <a:lnTo>
                    <a:pt x="98" y="85"/>
                  </a:lnTo>
                  <a:lnTo>
                    <a:pt x="98" y="94"/>
                  </a:lnTo>
                  <a:lnTo>
                    <a:pt x="98" y="102"/>
                  </a:lnTo>
                  <a:lnTo>
                    <a:pt x="98" y="111"/>
                  </a:lnTo>
                  <a:lnTo>
                    <a:pt x="98" y="119"/>
                  </a:lnTo>
                  <a:lnTo>
                    <a:pt x="98" y="128"/>
                  </a:lnTo>
                  <a:lnTo>
                    <a:pt x="91" y="128"/>
                  </a:lnTo>
                  <a:lnTo>
                    <a:pt x="91" y="119"/>
                  </a:lnTo>
                  <a:lnTo>
                    <a:pt x="98" y="119"/>
                  </a:lnTo>
                  <a:lnTo>
                    <a:pt x="98" y="111"/>
                  </a:lnTo>
                  <a:lnTo>
                    <a:pt x="106" y="111"/>
                  </a:lnTo>
                  <a:lnTo>
                    <a:pt x="106" y="102"/>
                  </a:lnTo>
                  <a:lnTo>
                    <a:pt x="106" y="94"/>
                  </a:lnTo>
                  <a:lnTo>
                    <a:pt x="98" y="94"/>
                  </a:lnTo>
                  <a:lnTo>
                    <a:pt x="98" y="85"/>
                  </a:lnTo>
                  <a:lnTo>
                    <a:pt x="98" y="77"/>
                  </a:lnTo>
                  <a:lnTo>
                    <a:pt x="98" y="68"/>
                  </a:lnTo>
                  <a:lnTo>
                    <a:pt x="106" y="60"/>
                  </a:lnTo>
                  <a:lnTo>
                    <a:pt x="114" y="60"/>
                  </a:lnTo>
                  <a:lnTo>
                    <a:pt x="114" y="51"/>
                  </a:lnTo>
                  <a:lnTo>
                    <a:pt x="121" y="51"/>
                  </a:lnTo>
                  <a:lnTo>
                    <a:pt x="129" y="43"/>
                  </a:lnTo>
                  <a:lnTo>
                    <a:pt x="136" y="34"/>
                  </a:lnTo>
                  <a:lnTo>
                    <a:pt x="144" y="34"/>
                  </a:lnTo>
                  <a:lnTo>
                    <a:pt x="152" y="34"/>
                  </a:lnTo>
                  <a:lnTo>
                    <a:pt x="152" y="26"/>
                  </a:lnTo>
                  <a:lnTo>
                    <a:pt x="159" y="26"/>
                  </a:lnTo>
                  <a:lnTo>
                    <a:pt x="167" y="17"/>
                  </a:lnTo>
                  <a:lnTo>
                    <a:pt x="167" y="9"/>
                  </a:lnTo>
                  <a:lnTo>
                    <a:pt x="167" y="0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52" y="9"/>
                  </a:lnTo>
                  <a:lnTo>
                    <a:pt x="152" y="17"/>
                  </a:lnTo>
                  <a:lnTo>
                    <a:pt x="152" y="26"/>
                  </a:lnTo>
                  <a:lnTo>
                    <a:pt x="152" y="34"/>
                  </a:lnTo>
                  <a:lnTo>
                    <a:pt x="159" y="34"/>
                  </a:lnTo>
                  <a:lnTo>
                    <a:pt x="159" y="26"/>
                  </a:lnTo>
                  <a:lnTo>
                    <a:pt x="167" y="26"/>
                  </a:lnTo>
                  <a:lnTo>
                    <a:pt x="174" y="26"/>
                  </a:lnTo>
                  <a:lnTo>
                    <a:pt x="174" y="34"/>
                  </a:lnTo>
                  <a:lnTo>
                    <a:pt x="182" y="34"/>
                  </a:lnTo>
                  <a:lnTo>
                    <a:pt x="182" y="43"/>
                  </a:lnTo>
                  <a:lnTo>
                    <a:pt x="190" y="43"/>
                  </a:lnTo>
                  <a:lnTo>
                    <a:pt x="190" y="51"/>
                  </a:lnTo>
                  <a:lnTo>
                    <a:pt x="190" y="60"/>
                  </a:lnTo>
                  <a:lnTo>
                    <a:pt x="182" y="68"/>
                  </a:lnTo>
                  <a:lnTo>
                    <a:pt x="182" y="77"/>
                  </a:lnTo>
                  <a:lnTo>
                    <a:pt x="182" y="68"/>
                  </a:lnTo>
                  <a:lnTo>
                    <a:pt x="182" y="60"/>
                  </a:lnTo>
                  <a:lnTo>
                    <a:pt x="174" y="60"/>
                  </a:lnTo>
                  <a:lnTo>
                    <a:pt x="174" y="51"/>
                  </a:lnTo>
                  <a:lnTo>
                    <a:pt x="174" y="43"/>
                  </a:lnTo>
                  <a:lnTo>
                    <a:pt x="167" y="34"/>
                  </a:lnTo>
                  <a:lnTo>
                    <a:pt x="159" y="34"/>
                  </a:lnTo>
                  <a:lnTo>
                    <a:pt x="152" y="34"/>
                  </a:lnTo>
                  <a:lnTo>
                    <a:pt x="144" y="34"/>
                  </a:lnTo>
                  <a:lnTo>
                    <a:pt x="136" y="34"/>
                  </a:lnTo>
                  <a:lnTo>
                    <a:pt x="136" y="43"/>
                  </a:lnTo>
                  <a:lnTo>
                    <a:pt x="129" y="43"/>
                  </a:lnTo>
                  <a:lnTo>
                    <a:pt x="129" y="51"/>
                  </a:lnTo>
                  <a:lnTo>
                    <a:pt x="136" y="51"/>
                  </a:lnTo>
                  <a:lnTo>
                    <a:pt x="144" y="60"/>
                  </a:lnTo>
                  <a:lnTo>
                    <a:pt x="144" y="68"/>
                  </a:lnTo>
                  <a:lnTo>
                    <a:pt x="144" y="77"/>
                  </a:lnTo>
                  <a:lnTo>
                    <a:pt x="144" y="85"/>
                  </a:lnTo>
                  <a:lnTo>
                    <a:pt x="136" y="94"/>
                  </a:lnTo>
                  <a:lnTo>
                    <a:pt x="129" y="94"/>
                  </a:lnTo>
                  <a:lnTo>
                    <a:pt x="129" y="85"/>
                  </a:lnTo>
                  <a:lnTo>
                    <a:pt x="129" y="77"/>
                  </a:lnTo>
                  <a:lnTo>
                    <a:pt x="129" y="68"/>
                  </a:lnTo>
                  <a:lnTo>
                    <a:pt x="129" y="60"/>
                  </a:lnTo>
                  <a:lnTo>
                    <a:pt x="121" y="51"/>
                  </a:lnTo>
                  <a:lnTo>
                    <a:pt x="114" y="51"/>
                  </a:lnTo>
                  <a:lnTo>
                    <a:pt x="106" y="51"/>
                  </a:lnTo>
                  <a:lnTo>
                    <a:pt x="98" y="51"/>
                  </a:lnTo>
                  <a:lnTo>
                    <a:pt x="98" y="43"/>
                  </a:lnTo>
                  <a:lnTo>
                    <a:pt x="98" y="34"/>
                  </a:lnTo>
                  <a:lnTo>
                    <a:pt x="98" y="26"/>
                  </a:lnTo>
                  <a:lnTo>
                    <a:pt x="106" y="26"/>
                  </a:lnTo>
                  <a:lnTo>
                    <a:pt x="114" y="26"/>
                  </a:lnTo>
                  <a:lnTo>
                    <a:pt x="114" y="34"/>
                  </a:lnTo>
                  <a:lnTo>
                    <a:pt x="114" y="43"/>
                  </a:lnTo>
                  <a:lnTo>
                    <a:pt x="121" y="43"/>
                  </a:lnTo>
                  <a:lnTo>
                    <a:pt x="121" y="51"/>
                  </a:lnTo>
                  <a:lnTo>
                    <a:pt x="121" y="60"/>
                  </a:lnTo>
                </a:path>
              </a:pathLst>
            </a:custGeom>
            <a:noFill/>
            <a:ln w="12700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165"/>
            <p:cNvSpPr>
              <a:spLocks/>
            </p:cNvSpPr>
            <p:nvPr/>
          </p:nvSpPr>
          <p:spPr bwMode="auto">
            <a:xfrm>
              <a:off x="3702050" y="3665538"/>
              <a:ext cx="107950" cy="284162"/>
            </a:xfrm>
            <a:custGeom>
              <a:avLst/>
              <a:gdLst>
                <a:gd name="T0" fmla="*/ 2147483647 w 68"/>
                <a:gd name="T1" fmla="*/ 2147483647 h 179"/>
                <a:gd name="T2" fmla="*/ 2147483647 w 68"/>
                <a:gd name="T3" fmla="*/ 2147483647 h 179"/>
                <a:gd name="T4" fmla="*/ 2147483647 w 68"/>
                <a:gd name="T5" fmla="*/ 2147483647 h 179"/>
                <a:gd name="T6" fmla="*/ 2147483647 w 68"/>
                <a:gd name="T7" fmla="*/ 2147483647 h 179"/>
                <a:gd name="T8" fmla="*/ 2147483647 w 68"/>
                <a:gd name="T9" fmla="*/ 2147483647 h 179"/>
                <a:gd name="T10" fmla="*/ 2147483647 w 68"/>
                <a:gd name="T11" fmla="*/ 2147483647 h 179"/>
                <a:gd name="T12" fmla="*/ 2147483647 w 68"/>
                <a:gd name="T13" fmla="*/ 2147483647 h 179"/>
                <a:gd name="T14" fmla="*/ 2147483647 w 68"/>
                <a:gd name="T15" fmla="*/ 2147483647 h 179"/>
                <a:gd name="T16" fmla="*/ 2147483647 w 68"/>
                <a:gd name="T17" fmla="*/ 2147483647 h 179"/>
                <a:gd name="T18" fmla="*/ 2147483647 w 68"/>
                <a:gd name="T19" fmla="*/ 2147483647 h 179"/>
                <a:gd name="T20" fmla="*/ 2147483647 w 68"/>
                <a:gd name="T21" fmla="*/ 2147483647 h 179"/>
                <a:gd name="T22" fmla="*/ 2147483647 w 68"/>
                <a:gd name="T23" fmla="*/ 2147483647 h 179"/>
                <a:gd name="T24" fmla="*/ 2147483647 w 68"/>
                <a:gd name="T25" fmla="*/ 2147483647 h 179"/>
                <a:gd name="T26" fmla="*/ 2147483647 w 68"/>
                <a:gd name="T27" fmla="*/ 2147483647 h 179"/>
                <a:gd name="T28" fmla="*/ 2147483647 w 68"/>
                <a:gd name="T29" fmla="*/ 2147483647 h 179"/>
                <a:gd name="T30" fmla="*/ 2147483647 w 68"/>
                <a:gd name="T31" fmla="*/ 2147483647 h 179"/>
                <a:gd name="T32" fmla="*/ 2147483647 w 68"/>
                <a:gd name="T33" fmla="*/ 2147483647 h 179"/>
                <a:gd name="T34" fmla="*/ 2147483647 w 68"/>
                <a:gd name="T35" fmla="*/ 2147483647 h 179"/>
                <a:gd name="T36" fmla="*/ 2147483647 w 68"/>
                <a:gd name="T37" fmla="*/ 2147483647 h 179"/>
                <a:gd name="T38" fmla="*/ 2147483647 w 68"/>
                <a:gd name="T39" fmla="*/ 2147483647 h 179"/>
                <a:gd name="T40" fmla="*/ 2147483647 w 68"/>
                <a:gd name="T41" fmla="*/ 2147483647 h 179"/>
                <a:gd name="T42" fmla="*/ 2147483647 w 68"/>
                <a:gd name="T43" fmla="*/ 2147483647 h 179"/>
                <a:gd name="T44" fmla="*/ 2147483647 w 68"/>
                <a:gd name="T45" fmla="*/ 2147483647 h 179"/>
                <a:gd name="T46" fmla="*/ 2147483647 w 68"/>
                <a:gd name="T47" fmla="*/ 2147483647 h 179"/>
                <a:gd name="T48" fmla="*/ 0 w 68"/>
                <a:gd name="T49" fmla="*/ 2147483647 h 179"/>
                <a:gd name="T50" fmla="*/ 0 w 68"/>
                <a:gd name="T51" fmla="*/ 2147483647 h 179"/>
                <a:gd name="T52" fmla="*/ 2147483647 w 68"/>
                <a:gd name="T53" fmla="*/ 2147483647 h 179"/>
                <a:gd name="T54" fmla="*/ 2147483647 w 68"/>
                <a:gd name="T55" fmla="*/ 2147483647 h 179"/>
                <a:gd name="T56" fmla="*/ 2147483647 w 68"/>
                <a:gd name="T57" fmla="*/ 2147483647 h 179"/>
                <a:gd name="T58" fmla="*/ 2147483647 w 68"/>
                <a:gd name="T59" fmla="*/ 2147483647 h 179"/>
                <a:gd name="T60" fmla="*/ 2147483647 w 68"/>
                <a:gd name="T61" fmla="*/ 2147483647 h 179"/>
                <a:gd name="T62" fmla="*/ 2147483647 w 68"/>
                <a:gd name="T63" fmla="*/ 2147483647 h 179"/>
                <a:gd name="T64" fmla="*/ 2147483647 w 68"/>
                <a:gd name="T65" fmla="*/ 2147483647 h 179"/>
                <a:gd name="T66" fmla="*/ 2147483647 w 68"/>
                <a:gd name="T67" fmla="*/ 2147483647 h 179"/>
                <a:gd name="T68" fmla="*/ 2147483647 w 68"/>
                <a:gd name="T69" fmla="*/ 2147483647 h 179"/>
                <a:gd name="T70" fmla="*/ 2147483647 w 68"/>
                <a:gd name="T71" fmla="*/ 2147483647 h 179"/>
                <a:gd name="T72" fmla="*/ 2147483647 w 68"/>
                <a:gd name="T73" fmla="*/ 2147483647 h 179"/>
                <a:gd name="T74" fmla="*/ 2147483647 w 68"/>
                <a:gd name="T75" fmla="*/ 2147483647 h 179"/>
                <a:gd name="T76" fmla="*/ 2147483647 w 68"/>
                <a:gd name="T77" fmla="*/ 2147483647 h 179"/>
                <a:gd name="T78" fmla="*/ 2147483647 w 68"/>
                <a:gd name="T79" fmla="*/ 2147483647 h 179"/>
                <a:gd name="T80" fmla="*/ 2147483647 w 68"/>
                <a:gd name="T81" fmla="*/ 2147483647 h 179"/>
                <a:gd name="T82" fmla="*/ 2147483647 w 68"/>
                <a:gd name="T83" fmla="*/ 2147483647 h 179"/>
                <a:gd name="T84" fmla="*/ 2147483647 w 68"/>
                <a:gd name="T85" fmla="*/ 2147483647 h 179"/>
                <a:gd name="T86" fmla="*/ 2147483647 w 68"/>
                <a:gd name="T87" fmla="*/ 2147483647 h 179"/>
                <a:gd name="T88" fmla="*/ 2147483647 w 68"/>
                <a:gd name="T89" fmla="*/ 2147483647 h 179"/>
                <a:gd name="T90" fmla="*/ 2147483647 w 68"/>
                <a:gd name="T91" fmla="*/ 2147483647 h 179"/>
                <a:gd name="T92" fmla="*/ 2147483647 w 68"/>
                <a:gd name="T93" fmla="*/ 2147483647 h 179"/>
                <a:gd name="T94" fmla="*/ 2147483647 w 68"/>
                <a:gd name="T95" fmla="*/ 2147483647 h 179"/>
                <a:gd name="T96" fmla="*/ 2147483647 w 68"/>
                <a:gd name="T97" fmla="*/ 2147483647 h 179"/>
                <a:gd name="T98" fmla="*/ 2147483647 w 68"/>
                <a:gd name="T99" fmla="*/ 2147483647 h 179"/>
                <a:gd name="T100" fmla="*/ 2147483647 w 68"/>
                <a:gd name="T101" fmla="*/ 2147483647 h 179"/>
                <a:gd name="T102" fmla="*/ 2147483647 w 68"/>
                <a:gd name="T103" fmla="*/ 2147483647 h 179"/>
                <a:gd name="T104" fmla="*/ 2147483647 w 68"/>
                <a:gd name="T105" fmla="*/ 2147483647 h 179"/>
                <a:gd name="T106" fmla="*/ 2147483647 w 68"/>
                <a:gd name="T107" fmla="*/ 2147483647 h 179"/>
                <a:gd name="T108" fmla="*/ 2147483647 w 68"/>
                <a:gd name="T109" fmla="*/ 0 h 179"/>
                <a:gd name="T110" fmla="*/ 2147483647 w 68"/>
                <a:gd name="T111" fmla="*/ 0 h 179"/>
                <a:gd name="T112" fmla="*/ 2147483647 w 68"/>
                <a:gd name="T113" fmla="*/ 0 h 179"/>
                <a:gd name="T114" fmla="*/ 2147483647 w 68"/>
                <a:gd name="T115" fmla="*/ 0 h 179"/>
                <a:gd name="T116" fmla="*/ 2147483647 w 68"/>
                <a:gd name="T117" fmla="*/ 2147483647 h 179"/>
                <a:gd name="T118" fmla="*/ 2147483647 w 68"/>
                <a:gd name="T119" fmla="*/ 2147483647 h 179"/>
                <a:gd name="T120" fmla="*/ 2147483647 w 68"/>
                <a:gd name="T121" fmla="*/ 2147483647 h 179"/>
                <a:gd name="T122" fmla="*/ 2147483647 w 68"/>
                <a:gd name="T123" fmla="*/ 2147483647 h 179"/>
                <a:gd name="T124" fmla="*/ 2147483647 w 68"/>
                <a:gd name="T125" fmla="*/ 2147483647 h 1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"/>
                <a:gd name="T190" fmla="*/ 0 h 179"/>
                <a:gd name="T191" fmla="*/ 68 w 68"/>
                <a:gd name="T192" fmla="*/ 179 h 17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" h="179">
                  <a:moveTo>
                    <a:pt x="68" y="179"/>
                  </a:moveTo>
                  <a:lnTo>
                    <a:pt x="68" y="171"/>
                  </a:lnTo>
                  <a:lnTo>
                    <a:pt x="68" y="162"/>
                  </a:lnTo>
                  <a:lnTo>
                    <a:pt x="68" y="154"/>
                  </a:lnTo>
                  <a:lnTo>
                    <a:pt x="61" y="154"/>
                  </a:lnTo>
                  <a:lnTo>
                    <a:pt x="61" y="145"/>
                  </a:lnTo>
                  <a:lnTo>
                    <a:pt x="53" y="145"/>
                  </a:lnTo>
                  <a:lnTo>
                    <a:pt x="53" y="137"/>
                  </a:lnTo>
                  <a:lnTo>
                    <a:pt x="53" y="128"/>
                  </a:lnTo>
                  <a:lnTo>
                    <a:pt x="45" y="120"/>
                  </a:lnTo>
                  <a:lnTo>
                    <a:pt x="45" y="111"/>
                  </a:lnTo>
                  <a:lnTo>
                    <a:pt x="38" y="111"/>
                  </a:lnTo>
                  <a:lnTo>
                    <a:pt x="38" y="103"/>
                  </a:lnTo>
                  <a:lnTo>
                    <a:pt x="38" y="94"/>
                  </a:lnTo>
                  <a:lnTo>
                    <a:pt x="30" y="94"/>
                  </a:lnTo>
                  <a:lnTo>
                    <a:pt x="30" y="86"/>
                  </a:lnTo>
                  <a:lnTo>
                    <a:pt x="30" y="77"/>
                  </a:lnTo>
                  <a:lnTo>
                    <a:pt x="30" y="69"/>
                  </a:lnTo>
                  <a:lnTo>
                    <a:pt x="30" y="60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15" y="60"/>
                  </a:lnTo>
                  <a:lnTo>
                    <a:pt x="7" y="60"/>
                  </a:lnTo>
                  <a:lnTo>
                    <a:pt x="7" y="69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7" y="86"/>
                  </a:lnTo>
                  <a:lnTo>
                    <a:pt x="15" y="86"/>
                  </a:lnTo>
                  <a:lnTo>
                    <a:pt x="23" y="77"/>
                  </a:lnTo>
                  <a:lnTo>
                    <a:pt x="30" y="69"/>
                  </a:lnTo>
                  <a:lnTo>
                    <a:pt x="30" y="60"/>
                  </a:lnTo>
                  <a:lnTo>
                    <a:pt x="30" y="51"/>
                  </a:lnTo>
                  <a:lnTo>
                    <a:pt x="38" y="43"/>
                  </a:lnTo>
                  <a:lnTo>
                    <a:pt x="45" y="34"/>
                  </a:lnTo>
                  <a:lnTo>
                    <a:pt x="45" y="26"/>
                  </a:lnTo>
                  <a:lnTo>
                    <a:pt x="53" y="26"/>
                  </a:lnTo>
                  <a:lnTo>
                    <a:pt x="53" y="34"/>
                  </a:lnTo>
                  <a:lnTo>
                    <a:pt x="61" y="34"/>
                  </a:lnTo>
                  <a:lnTo>
                    <a:pt x="61" y="43"/>
                  </a:lnTo>
                  <a:lnTo>
                    <a:pt x="68" y="51"/>
                  </a:lnTo>
                  <a:lnTo>
                    <a:pt x="68" y="60"/>
                  </a:lnTo>
                  <a:lnTo>
                    <a:pt x="68" y="69"/>
                  </a:lnTo>
                  <a:lnTo>
                    <a:pt x="61" y="69"/>
                  </a:lnTo>
                  <a:lnTo>
                    <a:pt x="61" y="77"/>
                  </a:lnTo>
                  <a:lnTo>
                    <a:pt x="61" y="69"/>
                  </a:lnTo>
                  <a:lnTo>
                    <a:pt x="53" y="69"/>
                  </a:lnTo>
                  <a:lnTo>
                    <a:pt x="53" y="60"/>
                  </a:lnTo>
                  <a:lnTo>
                    <a:pt x="53" y="51"/>
                  </a:lnTo>
                  <a:lnTo>
                    <a:pt x="53" y="43"/>
                  </a:lnTo>
                  <a:lnTo>
                    <a:pt x="53" y="34"/>
                  </a:lnTo>
                  <a:lnTo>
                    <a:pt x="53" y="26"/>
                  </a:lnTo>
                  <a:lnTo>
                    <a:pt x="53" y="17"/>
                  </a:lnTo>
                  <a:lnTo>
                    <a:pt x="53" y="9"/>
                  </a:lnTo>
                  <a:lnTo>
                    <a:pt x="45" y="9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5" y="9"/>
                  </a:lnTo>
                  <a:lnTo>
                    <a:pt x="23" y="17"/>
                  </a:lnTo>
                  <a:lnTo>
                    <a:pt x="30" y="17"/>
                  </a:lnTo>
                  <a:lnTo>
                    <a:pt x="38" y="17"/>
                  </a:lnTo>
                  <a:lnTo>
                    <a:pt x="45" y="26"/>
                  </a:lnTo>
                </a:path>
              </a:pathLst>
            </a:custGeom>
            <a:noFill/>
            <a:ln w="12700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166"/>
            <p:cNvSpPr>
              <a:spLocks/>
            </p:cNvSpPr>
            <p:nvPr/>
          </p:nvSpPr>
          <p:spPr bwMode="auto">
            <a:xfrm>
              <a:off x="3749675" y="3625850"/>
              <a:ext cx="109538" cy="120650"/>
            </a:xfrm>
            <a:custGeom>
              <a:avLst/>
              <a:gdLst>
                <a:gd name="T0" fmla="*/ 2147483647 w 69"/>
                <a:gd name="T1" fmla="*/ 2147483647 h 76"/>
                <a:gd name="T2" fmla="*/ 2147483647 w 69"/>
                <a:gd name="T3" fmla="*/ 2147483647 h 76"/>
                <a:gd name="T4" fmla="*/ 2147483647 w 69"/>
                <a:gd name="T5" fmla="*/ 2147483647 h 76"/>
                <a:gd name="T6" fmla="*/ 2147483647 w 69"/>
                <a:gd name="T7" fmla="*/ 2147483647 h 76"/>
                <a:gd name="T8" fmla="*/ 2147483647 w 69"/>
                <a:gd name="T9" fmla="*/ 2147483647 h 76"/>
                <a:gd name="T10" fmla="*/ 2147483647 w 69"/>
                <a:gd name="T11" fmla="*/ 2147483647 h 76"/>
                <a:gd name="T12" fmla="*/ 2147483647 w 69"/>
                <a:gd name="T13" fmla="*/ 2147483647 h 76"/>
                <a:gd name="T14" fmla="*/ 2147483647 w 69"/>
                <a:gd name="T15" fmla="*/ 2147483647 h 76"/>
                <a:gd name="T16" fmla="*/ 0 w 69"/>
                <a:gd name="T17" fmla="*/ 2147483647 h 76"/>
                <a:gd name="T18" fmla="*/ 2147483647 w 69"/>
                <a:gd name="T19" fmla="*/ 2147483647 h 76"/>
                <a:gd name="T20" fmla="*/ 2147483647 w 69"/>
                <a:gd name="T21" fmla="*/ 2147483647 h 76"/>
                <a:gd name="T22" fmla="*/ 2147483647 w 69"/>
                <a:gd name="T23" fmla="*/ 2147483647 h 76"/>
                <a:gd name="T24" fmla="*/ 2147483647 w 69"/>
                <a:gd name="T25" fmla="*/ 2147483647 h 76"/>
                <a:gd name="T26" fmla="*/ 2147483647 w 69"/>
                <a:gd name="T27" fmla="*/ 2147483647 h 76"/>
                <a:gd name="T28" fmla="*/ 2147483647 w 69"/>
                <a:gd name="T29" fmla="*/ 2147483647 h 76"/>
                <a:gd name="T30" fmla="*/ 2147483647 w 69"/>
                <a:gd name="T31" fmla="*/ 0 h 76"/>
                <a:gd name="T32" fmla="*/ 2147483647 w 69"/>
                <a:gd name="T33" fmla="*/ 2147483647 h 76"/>
                <a:gd name="T34" fmla="*/ 2147483647 w 69"/>
                <a:gd name="T35" fmla="*/ 2147483647 h 76"/>
                <a:gd name="T36" fmla="*/ 2147483647 w 69"/>
                <a:gd name="T37" fmla="*/ 2147483647 h 76"/>
                <a:gd name="T38" fmla="*/ 2147483647 w 69"/>
                <a:gd name="T39" fmla="*/ 2147483647 h 76"/>
                <a:gd name="T40" fmla="*/ 2147483647 w 69"/>
                <a:gd name="T41" fmla="*/ 2147483647 h 76"/>
                <a:gd name="T42" fmla="*/ 2147483647 w 69"/>
                <a:gd name="T43" fmla="*/ 2147483647 h 76"/>
                <a:gd name="T44" fmla="*/ 2147483647 w 69"/>
                <a:gd name="T45" fmla="*/ 2147483647 h 76"/>
                <a:gd name="T46" fmla="*/ 2147483647 w 69"/>
                <a:gd name="T47" fmla="*/ 2147483647 h 76"/>
                <a:gd name="T48" fmla="*/ 2147483647 w 69"/>
                <a:gd name="T49" fmla="*/ 2147483647 h 76"/>
                <a:gd name="T50" fmla="*/ 2147483647 w 69"/>
                <a:gd name="T51" fmla="*/ 2147483647 h 76"/>
                <a:gd name="T52" fmla="*/ 2147483647 w 69"/>
                <a:gd name="T53" fmla="*/ 2147483647 h 76"/>
                <a:gd name="T54" fmla="*/ 2147483647 w 69"/>
                <a:gd name="T55" fmla="*/ 2147483647 h 76"/>
                <a:gd name="T56" fmla="*/ 2147483647 w 69"/>
                <a:gd name="T57" fmla="*/ 2147483647 h 76"/>
                <a:gd name="T58" fmla="*/ 2147483647 w 69"/>
                <a:gd name="T59" fmla="*/ 2147483647 h 76"/>
                <a:gd name="T60" fmla="*/ 2147483647 w 69"/>
                <a:gd name="T61" fmla="*/ 2147483647 h 76"/>
                <a:gd name="T62" fmla="*/ 2147483647 w 69"/>
                <a:gd name="T63" fmla="*/ 2147483647 h 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"/>
                <a:gd name="T97" fmla="*/ 0 h 76"/>
                <a:gd name="T98" fmla="*/ 69 w 69"/>
                <a:gd name="T99" fmla="*/ 76 h 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" h="76">
                  <a:moveTo>
                    <a:pt x="31" y="42"/>
                  </a:moveTo>
                  <a:lnTo>
                    <a:pt x="23" y="42"/>
                  </a:lnTo>
                  <a:lnTo>
                    <a:pt x="15" y="42"/>
                  </a:lnTo>
                  <a:lnTo>
                    <a:pt x="8" y="51"/>
                  </a:lnTo>
                  <a:lnTo>
                    <a:pt x="8" y="59"/>
                  </a:lnTo>
                  <a:lnTo>
                    <a:pt x="15" y="68"/>
                  </a:lnTo>
                  <a:lnTo>
                    <a:pt x="23" y="76"/>
                  </a:lnTo>
                  <a:lnTo>
                    <a:pt x="31" y="76"/>
                  </a:lnTo>
                  <a:lnTo>
                    <a:pt x="38" y="68"/>
                  </a:lnTo>
                  <a:lnTo>
                    <a:pt x="38" y="59"/>
                  </a:lnTo>
                  <a:lnTo>
                    <a:pt x="38" y="51"/>
                  </a:lnTo>
                  <a:lnTo>
                    <a:pt x="38" y="42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5" y="42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8" y="17"/>
                  </a:lnTo>
                  <a:lnTo>
                    <a:pt x="15" y="17"/>
                  </a:lnTo>
                  <a:lnTo>
                    <a:pt x="23" y="17"/>
                  </a:lnTo>
                  <a:lnTo>
                    <a:pt x="23" y="25"/>
                  </a:lnTo>
                  <a:lnTo>
                    <a:pt x="31" y="34"/>
                  </a:lnTo>
                  <a:lnTo>
                    <a:pt x="31" y="42"/>
                  </a:lnTo>
                  <a:lnTo>
                    <a:pt x="38" y="34"/>
                  </a:lnTo>
                  <a:lnTo>
                    <a:pt x="38" y="25"/>
                  </a:lnTo>
                  <a:lnTo>
                    <a:pt x="38" y="17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23" y="17"/>
                  </a:lnTo>
                  <a:lnTo>
                    <a:pt x="23" y="25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38" y="25"/>
                  </a:lnTo>
                  <a:lnTo>
                    <a:pt x="46" y="25"/>
                  </a:lnTo>
                  <a:lnTo>
                    <a:pt x="46" y="17"/>
                  </a:lnTo>
                  <a:lnTo>
                    <a:pt x="53" y="17"/>
                  </a:lnTo>
                  <a:lnTo>
                    <a:pt x="61" y="17"/>
                  </a:lnTo>
                  <a:lnTo>
                    <a:pt x="61" y="25"/>
                  </a:lnTo>
                  <a:lnTo>
                    <a:pt x="61" y="34"/>
                  </a:lnTo>
                  <a:lnTo>
                    <a:pt x="69" y="34"/>
                  </a:lnTo>
                  <a:lnTo>
                    <a:pt x="69" y="42"/>
                  </a:lnTo>
                  <a:lnTo>
                    <a:pt x="61" y="42"/>
                  </a:lnTo>
                  <a:lnTo>
                    <a:pt x="61" y="51"/>
                  </a:lnTo>
                  <a:lnTo>
                    <a:pt x="53" y="51"/>
                  </a:lnTo>
                  <a:lnTo>
                    <a:pt x="53" y="42"/>
                  </a:lnTo>
                  <a:lnTo>
                    <a:pt x="46" y="42"/>
                  </a:lnTo>
                  <a:lnTo>
                    <a:pt x="38" y="34"/>
                  </a:lnTo>
                  <a:lnTo>
                    <a:pt x="38" y="42"/>
                  </a:lnTo>
                  <a:lnTo>
                    <a:pt x="38" y="51"/>
                  </a:lnTo>
                  <a:lnTo>
                    <a:pt x="38" y="59"/>
                  </a:lnTo>
                  <a:lnTo>
                    <a:pt x="46" y="68"/>
                  </a:lnTo>
                  <a:lnTo>
                    <a:pt x="53" y="68"/>
                  </a:lnTo>
                  <a:lnTo>
                    <a:pt x="61" y="68"/>
                  </a:lnTo>
                  <a:lnTo>
                    <a:pt x="61" y="59"/>
                  </a:lnTo>
                  <a:lnTo>
                    <a:pt x="61" y="51"/>
                  </a:lnTo>
                  <a:lnTo>
                    <a:pt x="53" y="51"/>
                  </a:lnTo>
                  <a:lnTo>
                    <a:pt x="53" y="42"/>
                  </a:lnTo>
                </a:path>
              </a:pathLst>
            </a:custGeom>
            <a:noFill/>
            <a:ln w="12700">
              <a:solidFill>
                <a:srgbClr val="DD080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86" name="Group 167"/>
            <p:cNvGrpSpPr>
              <a:grpSpLocks/>
            </p:cNvGrpSpPr>
            <p:nvPr/>
          </p:nvGrpSpPr>
          <p:grpSpPr bwMode="auto">
            <a:xfrm>
              <a:off x="3773488" y="3692525"/>
              <a:ext cx="25400" cy="41275"/>
              <a:chOff x="2377" y="2326"/>
              <a:chExt cx="16" cy="26"/>
            </a:xfrm>
          </p:grpSpPr>
          <p:sp>
            <p:nvSpPr>
              <p:cNvPr id="660" name="Freeform 168"/>
              <p:cNvSpPr>
                <a:spLocks/>
              </p:cNvSpPr>
              <p:nvPr/>
            </p:nvSpPr>
            <p:spPr bwMode="auto">
              <a:xfrm>
                <a:off x="2377" y="2326"/>
                <a:ext cx="16" cy="26"/>
              </a:xfrm>
              <a:custGeom>
                <a:avLst/>
                <a:gdLst>
                  <a:gd name="T0" fmla="*/ 16 w 16"/>
                  <a:gd name="T1" fmla="*/ 9 h 26"/>
                  <a:gd name="T2" fmla="*/ 8 w 16"/>
                  <a:gd name="T3" fmla="*/ 17 h 26"/>
                  <a:gd name="T4" fmla="*/ 8 w 16"/>
                  <a:gd name="T5" fmla="*/ 17 h 26"/>
                  <a:gd name="T6" fmla="*/ 8 w 16"/>
                  <a:gd name="T7" fmla="*/ 9 h 26"/>
                  <a:gd name="T8" fmla="*/ 16 w 16"/>
                  <a:gd name="T9" fmla="*/ 9 h 26"/>
                  <a:gd name="T10" fmla="*/ 16 w 16"/>
                  <a:gd name="T11" fmla="*/ 17 h 26"/>
                  <a:gd name="T12" fmla="*/ 8 w 16"/>
                  <a:gd name="T13" fmla="*/ 26 h 26"/>
                  <a:gd name="T14" fmla="*/ 8 w 16"/>
                  <a:gd name="T15" fmla="*/ 26 h 26"/>
                  <a:gd name="T16" fmla="*/ 8 w 16"/>
                  <a:gd name="T17" fmla="*/ 26 h 26"/>
                  <a:gd name="T18" fmla="*/ 0 w 16"/>
                  <a:gd name="T19" fmla="*/ 17 h 26"/>
                  <a:gd name="T20" fmla="*/ 0 w 16"/>
                  <a:gd name="T21" fmla="*/ 17 h 26"/>
                  <a:gd name="T22" fmla="*/ 0 w 16"/>
                  <a:gd name="T23" fmla="*/ 9 h 26"/>
                  <a:gd name="T24" fmla="*/ 8 w 16"/>
                  <a:gd name="T25" fmla="*/ 9 h 26"/>
                  <a:gd name="T26" fmla="*/ 8 w 16"/>
                  <a:gd name="T27" fmla="*/ 9 h 26"/>
                  <a:gd name="T28" fmla="*/ 8 w 16"/>
                  <a:gd name="T29" fmla="*/ 17 h 26"/>
                  <a:gd name="T30" fmla="*/ 8 w 16"/>
                  <a:gd name="T31" fmla="*/ 17 h 26"/>
                  <a:gd name="T32" fmla="*/ 8 w 16"/>
                  <a:gd name="T33" fmla="*/ 26 h 26"/>
                  <a:gd name="T34" fmla="*/ 0 w 16"/>
                  <a:gd name="T35" fmla="*/ 26 h 26"/>
                  <a:gd name="T36" fmla="*/ 8 w 16"/>
                  <a:gd name="T37" fmla="*/ 17 h 26"/>
                  <a:gd name="T38" fmla="*/ 8 w 16"/>
                  <a:gd name="T39" fmla="*/ 9 h 26"/>
                  <a:gd name="T40" fmla="*/ 8 w 16"/>
                  <a:gd name="T41" fmla="*/ 9 h 26"/>
                  <a:gd name="T42" fmla="*/ 16 w 16"/>
                  <a:gd name="T43" fmla="*/ 0 h 26"/>
                  <a:gd name="T44" fmla="*/ 16 w 16"/>
                  <a:gd name="T45" fmla="*/ 0 h 26"/>
                  <a:gd name="T46" fmla="*/ 16 w 16"/>
                  <a:gd name="T47" fmla="*/ 9 h 26"/>
                  <a:gd name="T48" fmla="*/ 16 w 16"/>
                  <a:gd name="T49" fmla="*/ 9 h 26"/>
                  <a:gd name="T50" fmla="*/ 16 w 16"/>
                  <a:gd name="T51" fmla="*/ 17 h 26"/>
                  <a:gd name="T52" fmla="*/ 16 w 16"/>
                  <a:gd name="T53" fmla="*/ 17 h 26"/>
                  <a:gd name="T54" fmla="*/ 16 w 16"/>
                  <a:gd name="T55" fmla="*/ 17 h 26"/>
                  <a:gd name="T56" fmla="*/ 8 w 16"/>
                  <a:gd name="T57" fmla="*/ 26 h 26"/>
                  <a:gd name="T58" fmla="*/ 8 w 16"/>
                  <a:gd name="T59" fmla="*/ 26 h 26"/>
                  <a:gd name="T60" fmla="*/ 16 w 16"/>
                  <a:gd name="T61" fmla="*/ 26 h 26"/>
                  <a:gd name="T62" fmla="*/ 16 w 16"/>
                  <a:gd name="T63" fmla="*/ 17 h 26"/>
                  <a:gd name="T64" fmla="*/ 16 w 16"/>
                  <a:gd name="T65" fmla="*/ 17 h 26"/>
                  <a:gd name="T66" fmla="*/ 16 w 16"/>
                  <a:gd name="T67" fmla="*/ 9 h 26"/>
                  <a:gd name="T68" fmla="*/ 16 w 16"/>
                  <a:gd name="T69" fmla="*/ 9 h 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"/>
                  <a:gd name="T106" fmla="*/ 0 h 26"/>
                  <a:gd name="T107" fmla="*/ 16 w 16"/>
                  <a:gd name="T108" fmla="*/ 26 h 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" h="26">
                    <a:moveTo>
                      <a:pt x="16" y="9"/>
                    </a:moveTo>
                    <a:lnTo>
                      <a:pt x="16" y="9"/>
                    </a:lnTo>
                    <a:lnTo>
                      <a:pt x="8" y="17"/>
                    </a:lnTo>
                    <a:lnTo>
                      <a:pt x="8" y="9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8" y="2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8" y="9"/>
                    </a:lnTo>
                    <a:lnTo>
                      <a:pt x="8" y="17"/>
                    </a:lnTo>
                    <a:lnTo>
                      <a:pt x="8" y="26"/>
                    </a:lnTo>
                    <a:lnTo>
                      <a:pt x="0" y="26"/>
                    </a:lnTo>
                    <a:lnTo>
                      <a:pt x="8" y="17"/>
                    </a:lnTo>
                    <a:lnTo>
                      <a:pt x="8" y="9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8" y="17"/>
                    </a:lnTo>
                    <a:lnTo>
                      <a:pt x="8" y="26"/>
                    </a:lnTo>
                    <a:lnTo>
                      <a:pt x="16" y="26"/>
                    </a:lnTo>
                    <a:lnTo>
                      <a:pt x="16" y="17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69"/>
              <p:cNvSpPr>
                <a:spLocks/>
              </p:cNvSpPr>
              <p:nvPr/>
            </p:nvSpPr>
            <p:spPr bwMode="auto">
              <a:xfrm>
                <a:off x="2377" y="2326"/>
                <a:ext cx="16" cy="26"/>
              </a:xfrm>
              <a:custGeom>
                <a:avLst/>
                <a:gdLst>
                  <a:gd name="T0" fmla="*/ 16 w 16"/>
                  <a:gd name="T1" fmla="*/ 9 h 26"/>
                  <a:gd name="T2" fmla="*/ 8 w 16"/>
                  <a:gd name="T3" fmla="*/ 17 h 26"/>
                  <a:gd name="T4" fmla="*/ 8 w 16"/>
                  <a:gd name="T5" fmla="*/ 9 h 26"/>
                  <a:gd name="T6" fmla="*/ 16 w 16"/>
                  <a:gd name="T7" fmla="*/ 9 h 26"/>
                  <a:gd name="T8" fmla="*/ 16 w 16"/>
                  <a:gd name="T9" fmla="*/ 17 h 26"/>
                  <a:gd name="T10" fmla="*/ 8 w 16"/>
                  <a:gd name="T11" fmla="*/ 26 h 26"/>
                  <a:gd name="T12" fmla="*/ 0 w 16"/>
                  <a:gd name="T13" fmla="*/ 26 h 26"/>
                  <a:gd name="T14" fmla="*/ 0 w 16"/>
                  <a:gd name="T15" fmla="*/ 17 h 26"/>
                  <a:gd name="T16" fmla="*/ 0 w 16"/>
                  <a:gd name="T17" fmla="*/ 9 h 26"/>
                  <a:gd name="T18" fmla="*/ 8 w 16"/>
                  <a:gd name="T19" fmla="*/ 9 h 26"/>
                  <a:gd name="T20" fmla="*/ 8 w 16"/>
                  <a:gd name="T21" fmla="*/ 17 h 26"/>
                  <a:gd name="T22" fmla="*/ 8 w 16"/>
                  <a:gd name="T23" fmla="*/ 26 h 26"/>
                  <a:gd name="T24" fmla="*/ 0 w 16"/>
                  <a:gd name="T25" fmla="*/ 26 h 26"/>
                  <a:gd name="T26" fmla="*/ 8 w 16"/>
                  <a:gd name="T27" fmla="*/ 17 h 26"/>
                  <a:gd name="T28" fmla="*/ 8 w 16"/>
                  <a:gd name="T29" fmla="*/ 9 h 26"/>
                  <a:gd name="T30" fmla="*/ 16 w 16"/>
                  <a:gd name="T31" fmla="*/ 0 h 26"/>
                  <a:gd name="T32" fmla="*/ 16 w 16"/>
                  <a:gd name="T33" fmla="*/ 9 h 26"/>
                  <a:gd name="T34" fmla="*/ 16 w 16"/>
                  <a:gd name="T35" fmla="*/ 17 h 26"/>
                  <a:gd name="T36" fmla="*/ 8 w 16"/>
                  <a:gd name="T37" fmla="*/ 17 h 26"/>
                  <a:gd name="T38" fmla="*/ 8 w 16"/>
                  <a:gd name="T39" fmla="*/ 26 h 26"/>
                  <a:gd name="T40" fmla="*/ 16 w 16"/>
                  <a:gd name="T41" fmla="*/ 26 h 26"/>
                  <a:gd name="T42" fmla="*/ 16 w 16"/>
                  <a:gd name="T43" fmla="*/ 17 h 26"/>
                  <a:gd name="T44" fmla="*/ 16 w 16"/>
                  <a:gd name="T45" fmla="*/ 9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"/>
                  <a:gd name="T70" fmla="*/ 0 h 26"/>
                  <a:gd name="T71" fmla="*/ 16 w 16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" h="26">
                    <a:moveTo>
                      <a:pt x="16" y="9"/>
                    </a:moveTo>
                    <a:lnTo>
                      <a:pt x="8" y="17"/>
                    </a:lnTo>
                    <a:lnTo>
                      <a:pt x="8" y="9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8" y="2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8" y="9"/>
                    </a:lnTo>
                    <a:lnTo>
                      <a:pt x="8" y="17"/>
                    </a:lnTo>
                    <a:lnTo>
                      <a:pt x="8" y="26"/>
                    </a:lnTo>
                    <a:lnTo>
                      <a:pt x="0" y="26"/>
                    </a:lnTo>
                    <a:lnTo>
                      <a:pt x="8" y="17"/>
                    </a:lnTo>
                    <a:lnTo>
                      <a:pt x="8" y="9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8" y="17"/>
                    </a:lnTo>
                    <a:lnTo>
                      <a:pt x="8" y="26"/>
                    </a:lnTo>
                    <a:lnTo>
                      <a:pt x="16" y="26"/>
                    </a:lnTo>
                    <a:lnTo>
                      <a:pt x="16" y="17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70"/>
              <p:cNvSpPr>
                <a:spLocks/>
              </p:cNvSpPr>
              <p:nvPr/>
            </p:nvSpPr>
            <p:spPr bwMode="auto">
              <a:xfrm>
                <a:off x="2377" y="2326"/>
                <a:ext cx="16" cy="26"/>
              </a:xfrm>
              <a:custGeom>
                <a:avLst/>
                <a:gdLst>
                  <a:gd name="T0" fmla="*/ 16 w 16"/>
                  <a:gd name="T1" fmla="*/ 9 h 26"/>
                  <a:gd name="T2" fmla="*/ 8 w 16"/>
                  <a:gd name="T3" fmla="*/ 17 h 26"/>
                  <a:gd name="T4" fmla="*/ 8 w 16"/>
                  <a:gd name="T5" fmla="*/ 9 h 26"/>
                  <a:gd name="T6" fmla="*/ 16 w 16"/>
                  <a:gd name="T7" fmla="*/ 9 h 26"/>
                  <a:gd name="T8" fmla="*/ 16 w 16"/>
                  <a:gd name="T9" fmla="*/ 17 h 26"/>
                  <a:gd name="T10" fmla="*/ 8 w 16"/>
                  <a:gd name="T11" fmla="*/ 26 h 26"/>
                  <a:gd name="T12" fmla="*/ 0 w 16"/>
                  <a:gd name="T13" fmla="*/ 26 h 26"/>
                  <a:gd name="T14" fmla="*/ 0 w 16"/>
                  <a:gd name="T15" fmla="*/ 17 h 26"/>
                  <a:gd name="T16" fmla="*/ 0 w 16"/>
                  <a:gd name="T17" fmla="*/ 9 h 26"/>
                  <a:gd name="T18" fmla="*/ 8 w 16"/>
                  <a:gd name="T19" fmla="*/ 9 h 26"/>
                  <a:gd name="T20" fmla="*/ 8 w 16"/>
                  <a:gd name="T21" fmla="*/ 17 h 26"/>
                  <a:gd name="T22" fmla="*/ 8 w 16"/>
                  <a:gd name="T23" fmla="*/ 26 h 26"/>
                  <a:gd name="T24" fmla="*/ 0 w 16"/>
                  <a:gd name="T25" fmla="*/ 26 h 26"/>
                  <a:gd name="T26" fmla="*/ 8 w 16"/>
                  <a:gd name="T27" fmla="*/ 17 h 26"/>
                  <a:gd name="T28" fmla="*/ 8 w 16"/>
                  <a:gd name="T29" fmla="*/ 9 h 26"/>
                  <a:gd name="T30" fmla="*/ 16 w 16"/>
                  <a:gd name="T31" fmla="*/ 0 h 26"/>
                  <a:gd name="T32" fmla="*/ 16 w 16"/>
                  <a:gd name="T33" fmla="*/ 9 h 26"/>
                  <a:gd name="T34" fmla="*/ 16 w 16"/>
                  <a:gd name="T35" fmla="*/ 17 h 26"/>
                  <a:gd name="T36" fmla="*/ 8 w 16"/>
                  <a:gd name="T37" fmla="*/ 17 h 26"/>
                  <a:gd name="T38" fmla="*/ 8 w 16"/>
                  <a:gd name="T39" fmla="*/ 26 h 26"/>
                  <a:gd name="T40" fmla="*/ 16 w 16"/>
                  <a:gd name="T41" fmla="*/ 26 h 26"/>
                  <a:gd name="T42" fmla="*/ 16 w 16"/>
                  <a:gd name="T43" fmla="*/ 17 h 26"/>
                  <a:gd name="T44" fmla="*/ 16 w 16"/>
                  <a:gd name="T45" fmla="*/ 9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"/>
                  <a:gd name="T70" fmla="*/ 0 h 26"/>
                  <a:gd name="T71" fmla="*/ 16 w 16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" h="26">
                    <a:moveTo>
                      <a:pt x="16" y="9"/>
                    </a:moveTo>
                    <a:lnTo>
                      <a:pt x="8" y="17"/>
                    </a:lnTo>
                    <a:lnTo>
                      <a:pt x="8" y="9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8" y="2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8" y="9"/>
                    </a:lnTo>
                    <a:lnTo>
                      <a:pt x="8" y="17"/>
                    </a:lnTo>
                    <a:lnTo>
                      <a:pt x="8" y="26"/>
                    </a:lnTo>
                    <a:lnTo>
                      <a:pt x="0" y="26"/>
                    </a:lnTo>
                    <a:lnTo>
                      <a:pt x="8" y="17"/>
                    </a:lnTo>
                    <a:lnTo>
                      <a:pt x="8" y="9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8" y="17"/>
                    </a:lnTo>
                    <a:lnTo>
                      <a:pt x="8" y="26"/>
                    </a:lnTo>
                    <a:lnTo>
                      <a:pt x="16" y="26"/>
                    </a:lnTo>
                    <a:lnTo>
                      <a:pt x="16" y="17"/>
                    </a:lnTo>
                    <a:lnTo>
                      <a:pt x="16" y="9"/>
                    </a:lnTo>
                    <a:close/>
                  </a:path>
                </a:pathLst>
              </a:custGeom>
              <a:noFill/>
              <a:ln w="12700">
                <a:solidFill>
                  <a:srgbClr val="E7525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3" name="Freeform 171"/>
            <p:cNvSpPr>
              <a:spLocks/>
            </p:cNvSpPr>
            <p:nvPr/>
          </p:nvSpPr>
          <p:spPr bwMode="auto">
            <a:xfrm>
              <a:off x="3810000" y="3692525"/>
              <a:ext cx="23813" cy="26988"/>
            </a:xfrm>
            <a:custGeom>
              <a:avLst/>
              <a:gdLst>
                <a:gd name="T0" fmla="*/ 2147483647 w 15"/>
                <a:gd name="T1" fmla="*/ 2147483647 h 17"/>
                <a:gd name="T2" fmla="*/ 2147483647 w 15"/>
                <a:gd name="T3" fmla="*/ 2147483647 h 17"/>
                <a:gd name="T4" fmla="*/ 2147483647 w 15"/>
                <a:gd name="T5" fmla="*/ 2147483647 h 17"/>
                <a:gd name="T6" fmla="*/ 2147483647 w 15"/>
                <a:gd name="T7" fmla="*/ 2147483647 h 17"/>
                <a:gd name="T8" fmla="*/ 2147483647 w 15"/>
                <a:gd name="T9" fmla="*/ 2147483647 h 17"/>
                <a:gd name="T10" fmla="*/ 0 w 15"/>
                <a:gd name="T11" fmla="*/ 2147483647 h 17"/>
                <a:gd name="T12" fmla="*/ 0 w 15"/>
                <a:gd name="T13" fmla="*/ 0 h 17"/>
                <a:gd name="T14" fmla="*/ 2147483647 w 15"/>
                <a:gd name="T15" fmla="*/ 0 h 17"/>
                <a:gd name="T16" fmla="*/ 2147483647 w 15"/>
                <a:gd name="T17" fmla="*/ 2147483647 h 17"/>
                <a:gd name="T18" fmla="*/ 2147483647 w 15"/>
                <a:gd name="T19" fmla="*/ 2147483647 h 17"/>
                <a:gd name="T20" fmla="*/ 2147483647 w 15"/>
                <a:gd name="T21" fmla="*/ 2147483647 h 17"/>
                <a:gd name="T22" fmla="*/ 2147483647 w 15"/>
                <a:gd name="T23" fmla="*/ 2147483647 h 17"/>
                <a:gd name="T24" fmla="*/ 0 w 15"/>
                <a:gd name="T25" fmla="*/ 2147483647 h 17"/>
                <a:gd name="T26" fmla="*/ 0 w 15"/>
                <a:gd name="T27" fmla="*/ 0 h 17"/>
                <a:gd name="T28" fmla="*/ 0 w 15"/>
                <a:gd name="T29" fmla="*/ 2147483647 h 17"/>
                <a:gd name="T30" fmla="*/ 0 w 15"/>
                <a:gd name="T31" fmla="*/ 2147483647 h 17"/>
                <a:gd name="T32" fmla="*/ 2147483647 w 15"/>
                <a:gd name="T33" fmla="*/ 214748364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7"/>
                <a:gd name="T53" fmla="*/ 15 w 1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7">
                  <a:moveTo>
                    <a:pt x="8" y="9"/>
                  </a:moveTo>
                  <a:lnTo>
                    <a:pt x="15" y="9"/>
                  </a:lnTo>
                  <a:lnTo>
                    <a:pt x="15" y="17"/>
                  </a:lnTo>
                  <a:lnTo>
                    <a:pt x="8" y="1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9"/>
                  </a:lnTo>
                  <a:lnTo>
                    <a:pt x="15" y="17"/>
                  </a:lnTo>
                  <a:lnTo>
                    <a:pt x="8" y="1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7"/>
                  </a:lnTo>
                  <a:lnTo>
                    <a:pt x="8" y="17"/>
                  </a:lnTo>
                </a:path>
              </a:pathLst>
            </a:custGeom>
            <a:noFill/>
            <a:ln w="12700">
              <a:solidFill>
                <a:srgbClr val="E7525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87" name="Group 172"/>
            <p:cNvGrpSpPr>
              <a:grpSpLocks/>
            </p:cNvGrpSpPr>
            <p:nvPr/>
          </p:nvGrpSpPr>
          <p:grpSpPr bwMode="auto">
            <a:xfrm>
              <a:off x="3822700" y="3652838"/>
              <a:ext cx="23813" cy="39687"/>
              <a:chOff x="2408" y="2301"/>
              <a:chExt cx="15" cy="25"/>
            </a:xfrm>
          </p:grpSpPr>
          <p:sp>
            <p:nvSpPr>
              <p:cNvPr id="657" name="Freeform 173"/>
              <p:cNvSpPr>
                <a:spLocks/>
              </p:cNvSpPr>
              <p:nvPr/>
            </p:nvSpPr>
            <p:spPr bwMode="auto">
              <a:xfrm>
                <a:off x="2408" y="2301"/>
                <a:ext cx="15" cy="25"/>
              </a:xfrm>
              <a:custGeom>
                <a:avLst/>
                <a:gdLst>
                  <a:gd name="T0" fmla="*/ 7 w 15"/>
                  <a:gd name="T1" fmla="*/ 8 h 25"/>
                  <a:gd name="T2" fmla="*/ 0 w 15"/>
                  <a:gd name="T3" fmla="*/ 17 h 25"/>
                  <a:gd name="T4" fmla="*/ 0 w 15"/>
                  <a:gd name="T5" fmla="*/ 17 h 25"/>
                  <a:gd name="T6" fmla="*/ 0 w 15"/>
                  <a:gd name="T7" fmla="*/ 17 h 25"/>
                  <a:gd name="T8" fmla="*/ 0 w 15"/>
                  <a:gd name="T9" fmla="*/ 17 h 25"/>
                  <a:gd name="T10" fmla="*/ 0 w 15"/>
                  <a:gd name="T11" fmla="*/ 17 h 25"/>
                  <a:gd name="T12" fmla="*/ 0 w 15"/>
                  <a:gd name="T13" fmla="*/ 8 h 25"/>
                  <a:gd name="T14" fmla="*/ 0 w 15"/>
                  <a:gd name="T15" fmla="*/ 8 h 25"/>
                  <a:gd name="T16" fmla="*/ 0 w 15"/>
                  <a:gd name="T17" fmla="*/ 8 h 25"/>
                  <a:gd name="T18" fmla="*/ 0 w 15"/>
                  <a:gd name="T19" fmla="*/ 8 h 25"/>
                  <a:gd name="T20" fmla="*/ 7 w 15"/>
                  <a:gd name="T21" fmla="*/ 0 h 25"/>
                  <a:gd name="T22" fmla="*/ 7 w 15"/>
                  <a:gd name="T23" fmla="*/ 0 h 25"/>
                  <a:gd name="T24" fmla="*/ 7 w 15"/>
                  <a:gd name="T25" fmla="*/ 8 h 25"/>
                  <a:gd name="T26" fmla="*/ 7 w 15"/>
                  <a:gd name="T27" fmla="*/ 8 h 25"/>
                  <a:gd name="T28" fmla="*/ 7 w 15"/>
                  <a:gd name="T29" fmla="*/ 8 h 25"/>
                  <a:gd name="T30" fmla="*/ 7 w 15"/>
                  <a:gd name="T31" fmla="*/ 8 h 25"/>
                  <a:gd name="T32" fmla="*/ 7 w 15"/>
                  <a:gd name="T33" fmla="*/ 17 h 25"/>
                  <a:gd name="T34" fmla="*/ 7 w 15"/>
                  <a:gd name="T35" fmla="*/ 17 h 25"/>
                  <a:gd name="T36" fmla="*/ 7 w 15"/>
                  <a:gd name="T37" fmla="*/ 17 h 25"/>
                  <a:gd name="T38" fmla="*/ 7 w 15"/>
                  <a:gd name="T39" fmla="*/ 17 h 25"/>
                  <a:gd name="T40" fmla="*/ 0 w 15"/>
                  <a:gd name="T41" fmla="*/ 17 h 25"/>
                  <a:gd name="T42" fmla="*/ 0 w 15"/>
                  <a:gd name="T43" fmla="*/ 17 h 25"/>
                  <a:gd name="T44" fmla="*/ 0 w 15"/>
                  <a:gd name="T45" fmla="*/ 17 h 25"/>
                  <a:gd name="T46" fmla="*/ 0 w 15"/>
                  <a:gd name="T47" fmla="*/ 8 h 25"/>
                  <a:gd name="T48" fmla="*/ 0 w 15"/>
                  <a:gd name="T49" fmla="*/ 8 h 25"/>
                  <a:gd name="T50" fmla="*/ 0 w 15"/>
                  <a:gd name="T51" fmla="*/ 8 h 25"/>
                  <a:gd name="T52" fmla="*/ 0 w 15"/>
                  <a:gd name="T53" fmla="*/ 8 h 25"/>
                  <a:gd name="T54" fmla="*/ 7 w 15"/>
                  <a:gd name="T55" fmla="*/ 0 h 25"/>
                  <a:gd name="T56" fmla="*/ 7 w 15"/>
                  <a:gd name="T57" fmla="*/ 8 h 25"/>
                  <a:gd name="T58" fmla="*/ 7 w 15"/>
                  <a:gd name="T59" fmla="*/ 8 h 25"/>
                  <a:gd name="T60" fmla="*/ 7 w 15"/>
                  <a:gd name="T61" fmla="*/ 8 h 25"/>
                  <a:gd name="T62" fmla="*/ 7 w 15"/>
                  <a:gd name="T63" fmla="*/ 8 h 25"/>
                  <a:gd name="T64" fmla="*/ 7 w 15"/>
                  <a:gd name="T65" fmla="*/ 17 h 25"/>
                  <a:gd name="T66" fmla="*/ 7 w 15"/>
                  <a:gd name="T67" fmla="*/ 17 h 25"/>
                  <a:gd name="T68" fmla="*/ 7 w 15"/>
                  <a:gd name="T69" fmla="*/ 17 h 25"/>
                  <a:gd name="T70" fmla="*/ 15 w 15"/>
                  <a:gd name="T71" fmla="*/ 17 h 25"/>
                  <a:gd name="T72" fmla="*/ 15 w 15"/>
                  <a:gd name="T73" fmla="*/ 17 h 25"/>
                  <a:gd name="T74" fmla="*/ 7 w 15"/>
                  <a:gd name="T75" fmla="*/ 25 h 25"/>
                  <a:gd name="T76" fmla="*/ 7 w 15"/>
                  <a:gd name="T77" fmla="*/ 17 h 25"/>
                  <a:gd name="T78" fmla="*/ 7 w 15"/>
                  <a:gd name="T79" fmla="*/ 17 h 25"/>
                  <a:gd name="T80" fmla="*/ 7 w 15"/>
                  <a:gd name="T81" fmla="*/ 17 h 25"/>
                  <a:gd name="T82" fmla="*/ 7 w 15"/>
                  <a:gd name="T83" fmla="*/ 17 h 25"/>
                  <a:gd name="T84" fmla="*/ 7 w 15"/>
                  <a:gd name="T85" fmla="*/ 17 h 25"/>
                  <a:gd name="T86" fmla="*/ 7 w 15"/>
                  <a:gd name="T87" fmla="*/ 17 h 25"/>
                  <a:gd name="T88" fmla="*/ 7 w 15"/>
                  <a:gd name="T89" fmla="*/ 8 h 25"/>
                  <a:gd name="T90" fmla="*/ 7 w 15"/>
                  <a:gd name="T91" fmla="*/ 8 h 25"/>
                  <a:gd name="T92" fmla="*/ 7 w 15"/>
                  <a:gd name="T93" fmla="*/ 8 h 25"/>
                  <a:gd name="T94" fmla="*/ 7 w 15"/>
                  <a:gd name="T95" fmla="*/ 8 h 25"/>
                  <a:gd name="T96" fmla="*/ 7 w 15"/>
                  <a:gd name="T97" fmla="*/ 8 h 25"/>
                  <a:gd name="T98" fmla="*/ 7 w 15"/>
                  <a:gd name="T99" fmla="*/ 8 h 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"/>
                  <a:gd name="T151" fmla="*/ 0 h 25"/>
                  <a:gd name="T152" fmla="*/ 15 w 15"/>
                  <a:gd name="T153" fmla="*/ 25 h 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" h="25">
                    <a:moveTo>
                      <a:pt x="7" y="8"/>
                    </a:moveTo>
                    <a:lnTo>
                      <a:pt x="0" y="17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7"/>
                    </a:lnTo>
                    <a:lnTo>
                      <a:pt x="15" y="17"/>
                    </a:lnTo>
                    <a:lnTo>
                      <a:pt x="7" y="25"/>
                    </a:lnTo>
                    <a:lnTo>
                      <a:pt x="7" y="17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74"/>
              <p:cNvSpPr>
                <a:spLocks/>
              </p:cNvSpPr>
              <p:nvPr/>
            </p:nvSpPr>
            <p:spPr bwMode="auto">
              <a:xfrm>
                <a:off x="2408" y="2301"/>
                <a:ext cx="15" cy="25"/>
              </a:xfrm>
              <a:custGeom>
                <a:avLst/>
                <a:gdLst>
                  <a:gd name="T0" fmla="*/ 7 w 15"/>
                  <a:gd name="T1" fmla="*/ 8 h 25"/>
                  <a:gd name="T2" fmla="*/ 0 w 15"/>
                  <a:gd name="T3" fmla="*/ 17 h 25"/>
                  <a:gd name="T4" fmla="*/ 0 w 15"/>
                  <a:gd name="T5" fmla="*/ 8 h 25"/>
                  <a:gd name="T6" fmla="*/ 7 w 15"/>
                  <a:gd name="T7" fmla="*/ 0 h 25"/>
                  <a:gd name="T8" fmla="*/ 7 w 15"/>
                  <a:gd name="T9" fmla="*/ 8 h 25"/>
                  <a:gd name="T10" fmla="*/ 7 w 15"/>
                  <a:gd name="T11" fmla="*/ 17 h 25"/>
                  <a:gd name="T12" fmla="*/ 0 w 15"/>
                  <a:gd name="T13" fmla="*/ 17 h 25"/>
                  <a:gd name="T14" fmla="*/ 0 w 15"/>
                  <a:gd name="T15" fmla="*/ 8 h 25"/>
                  <a:gd name="T16" fmla="*/ 7 w 15"/>
                  <a:gd name="T17" fmla="*/ 0 h 25"/>
                  <a:gd name="T18" fmla="*/ 7 w 15"/>
                  <a:gd name="T19" fmla="*/ 8 h 25"/>
                  <a:gd name="T20" fmla="*/ 7 w 15"/>
                  <a:gd name="T21" fmla="*/ 17 h 25"/>
                  <a:gd name="T22" fmla="*/ 15 w 15"/>
                  <a:gd name="T23" fmla="*/ 17 h 25"/>
                  <a:gd name="T24" fmla="*/ 7 w 15"/>
                  <a:gd name="T25" fmla="*/ 25 h 25"/>
                  <a:gd name="T26" fmla="*/ 7 w 15"/>
                  <a:gd name="T27" fmla="*/ 17 h 25"/>
                  <a:gd name="T28" fmla="*/ 7 w 15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"/>
                  <a:gd name="T46" fmla="*/ 0 h 25"/>
                  <a:gd name="T47" fmla="*/ 15 w 15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" h="25">
                    <a:moveTo>
                      <a:pt x="7" y="8"/>
                    </a:moveTo>
                    <a:lnTo>
                      <a:pt x="0" y="17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7"/>
                    </a:lnTo>
                    <a:lnTo>
                      <a:pt x="15" y="17"/>
                    </a:lnTo>
                    <a:lnTo>
                      <a:pt x="7" y="25"/>
                    </a:lnTo>
                    <a:lnTo>
                      <a:pt x="7" y="17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75"/>
              <p:cNvSpPr>
                <a:spLocks/>
              </p:cNvSpPr>
              <p:nvPr/>
            </p:nvSpPr>
            <p:spPr bwMode="auto">
              <a:xfrm>
                <a:off x="2408" y="2301"/>
                <a:ext cx="15" cy="25"/>
              </a:xfrm>
              <a:custGeom>
                <a:avLst/>
                <a:gdLst>
                  <a:gd name="T0" fmla="*/ 7 w 15"/>
                  <a:gd name="T1" fmla="*/ 8 h 25"/>
                  <a:gd name="T2" fmla="*/ 0 w 15"/>
                  <a:gd name="T3" fmla="*/ 17 h 25"/>
                  <a:gd name="T4" fmla="*/ 0 w 15"/>
                  <a:gd name="T5" fmla="*/ 8 h 25"/>
                  <a:gd name="T6" fmla="*/ 7 w 15"/>
                  <a:gd name="T7" fmla="*/ 0 h 25"/>
                  <a:gd name="T8" fmla="*/ 7 w 15"/>
                  <a:gd name="T9" fmla="*/ 8 h 25"/>
                  <a:gd name="T10" fmla="*/ 7 w 15"/>
                  <a:gd name="T11" fmla="*/ 17 h 25"/>
                  <a:gd name="T12" fmla="*/ 0 w 15"/>
                  <a:gd name="T13" fmla="*/ 17 h 25"/>
                  <a:gd name="T14" fmla="*/ 0 w 15"/>
                  <a:gd name="T15" fmla="*/ 8 h 25"/>
                  <a:gd name="T16" fmla="*/ 7 w 15"/>
                  <a:gd name="T17" fmla="*/ 0 h 25"/>
                  <a:gd name="T18" fmla="*/ 7 w 15"/>
                  <a:gd name="T19" fmla="*/ 8 h 25"/>
                  <a:gd name="T20" fmla="*/ 7 w 15"/>
                  <a:gd name="T21" fmla="*/ 17 h 25"/>
                  <a:gd name="T22" fmla="*/ 15 w 15"/>
                  <a:gd name="T23" fmla="*/ 17 h 25"/>
                  <a:gd name="T24" fmla="*/ 7 w 15"/>
                  <a:gd name="T25" fmla="*/ 25 h 25"/>
                  <a:gd name="T26" fmla="*/ 7 w 15"/>
                  <a:gd name="T27" fmla="*/ 17 h 25"/>
                  <a:gd name="T28" fmla="*/ 7 w 15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"/>
                  <a:gd name="T46" fmla="*/ 0 h 25"/>
                  <a:gd name="T47" fmla="*/ 15 w 15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" h="25">
                    <a:moveTo>
                      <a:pt x="7" y="8"/>
                    </a:moveTo>
                    <a:lnTo>
                      <a:pt x="0" y="17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7"/>
                    </a:lnTo>
                    <a:lnTo>
                      <a:pt x="15" y="17"/>
                    </a:lnTo>
                    <a:lnTo>
                      <a:pt x="7" y="25"/>
                    </a:lnTo>
                    <a:lnTo>
                      <a:pt x="7" y="17"/>
                    </a:lnTo>
                    <a:lnTo>
                      <a:pt x="7" y="8"/>
                    </a:lnTo>
                    <a:close/>
                  </a:path>
                </a:pathLst>
              </a:custGeom>
              <a:noFill/>
              <a:ln w="12700">
                <a:solidFill>
                  <a:srgbClr val="E7525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5" name="Freeform 176"/>
            <p:cNvSpPr>
              <a:spLocks/>
            </p:cNvSpPr>
            <p:nvPr/>
          </p:nvSpPr>
          <p:spPr bwMode="auto">
            <a:xfrm>
              <a:off x="3786188" y="3638550"/>
              <a:ext cx="23812" cy="26988"/>
            </a:xfrm>
            <a:custGeom>
              <a:avLst/>
              <a:gdLst>
                <a:gd name="T0" fmla="*/ 2147483647 w 15"/>
                <a:gd name="T1" fmla="*/ 0 h 17"/>
                <a:gd name="T2" fmla="*/ 0 w 15"/>
                <a:gd name="T3" fmla="*/ 0 h 17"/>
                <a:gd name="T4" fmla="*/ 0 w 15"/>
                <a:gd name="T5" fmla="*/ 2147483647 h 17"/>
                <a:gd name="T6" fmla="*/ 2147483647 w 15"/>
                <a:gd name="T7" fmla="*/ 2147483647 h 17"/>
                <a:gd name="T8" fmla="*/ 2147483647 w 15"/>
                <a:gd name="T9" fmla="*/ 2147483647 h 17"/>
                <a:gd name="T10" fmla="*/ 2147483647 w 15"/>
                <a:gd name="T11" fmla="*/ 2147483647 h 17"/>
                <a:gd name="T12" fmla="*/ 2147483647 w 15"/>
                <a:gd name="T13" fmla="*/ 0 h 17"/>
                <a:gd name="T14" fmla="*/ 2147483647 w 15"/>
                <a:gd name="T15" fmla="*/ 0 h 17"/>
                <a:gd name="T16" fmla="*/ 2147483647 w 15"/>
                <a:gd name="T17" fmla="*/ 0 h 17"/>
                <a:gd name="T18" fmla="*/ 0 w 15"/>
                <a:gd name="T19" fmla="*/ 2147483647 h 17"/>
                <a:gd name="T20" fmla="*/ 2147483647 w 15"/>
                <a:gd name="T21" fmla="*/ 214748364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7"/>
                <a:gd name="T35" fmla="*/ 15 w 15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7">
                  <a:moveTo>
                    <a:pt x="8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8" y="17"/>
                  </a:lnTo>
                  <a:lnTo>
                    <a:pt x="8" y="9"/>
                  </a:lnTo>
                  <a:lnTo>
                    <a:pt x="8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8" y="9"/>
                  </a:lnTo>
                </a:path>
              </a:pathLst>
            </a:custGeom>
            <a:noFill/>
            <a:ln w="12700">
              <a:solidFill>
                <a:srgbClr val="E7525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88" name="Group 177"/>
            <p:cNvGrpSpPr>
              <a:grpSpLocks/>
            </p:cNvGrpSpPr>
            <p:nvPr/>
          </p:nvGrpSpPr>
          <p:grpSpPr bwMode="auto">
            <a:xfrm>
              <a:off x="3749675" y="3652838"/>
              <a:ext cx="36513" cy="26987"/>
              <a:chOff x="2362" y="2301"/>
              <a:chExt cx="23" cy="17"/>
            </a:xfrm>
          </p:grpSpPr>
          <p:sp>
            <p:nvSpPr>
              <p:cNvPr id="654" name="Freeform 178"/>
              <p:cNvSpPr>
                <a:spLocks/>
              </p:cNvSpPr>
              <p:nvPr/>
            </p:nvSpPr>
            <p:spPr bwMode="auto">
              <a:xfrm>
                <a:off x="2362" y="2301"/>
                <a:ext cx="23" cy="17"/>
              </a:xfrm>
              <a:custGeom>
                <a:avLst/>
                <a:gdLst>
                  <a:gd name="T0" fmla="*/ 15 w 23"/>
                  <a:gd name="T1" fmla="*/ 8 h 17"/>
                  <a:gd name="T2" fmla="*/ 15 w 23"/>
                  <a:gd name="T3" fmla="*/ 17 h 17"/>
                  <a:gd name="T4" fmla="*/ 8 w 23"/>
                  <a:gd name="T5" fmla="*/ 17 h 17"/>
                  <a:gd name="T6" fmla="*/ 8 w 23"/>
                  <a:gd name="T7" fmla="*/ 17 h 17"/>
                  <a:gd name="T8" fmla="*/ 8 w 23"/>
                  <a:gd name="T9" fmla="*/ 17 h 17"/>
                  <a:gd name="T10" fmla="*/ 15 w 23"/>
                  <a:gd name="T11" fmla="*/ 17 h 17"/>
                  <a:gd name="T12" fmla="*/ 15 w 23"/>
                  <a:gd name="T13" fmla="*/ 17 h 17"/>
                  <a:gd name="T14" fmla="*/ 15 w 23"/>
                  <a:gd name="T15" fmla="*/ 17 h 17"/>
                  <a:gd name="T16" fmla="*/ 15 w 23"/>
                  <a:gd name="T17" fmla="*/ 17 h 17"/>
                  <a:gd name="T18" fmla="*/ 15 w 23"/>
                  <a:gd name="T19" fmla="*/ 17 h 17"/>
                  <a:gd name="T20" fmla="*/ 15 w 23"/>
                  <a:gd name="T21" fmla="*/ 8 h 17"/>
                  <a:gd name="T22" fmla="*/ 8 w 23"/>
                  <a:gd name="T23" fmla="*/ 8 h 17"/>
                  <a:gd name="T24" fmla="*/ 8 w 23"/>
                  <a:gd name="T25" fmla="*/ 8 h 17"/>
                  <a:gd name="T26" fmla="*/ 8 w 23"/>
                  <a:gd name="T27" fmla="*/ 8 h 17"/>
                  <a:gd name="T28" fmla="*/ 8 w 23"/>
                  <a:gd name="T29" fmla="*/ 8 h 17"/>
                  <a:gd name="T30" fmla="*/ 8 w 23"/>
                  <a:gd name="T31" fmla="*/ 8 h 17"/>
                  <a:gd name="T32" fmla="*/ 8 w 23"/>
                  <a:gd name="T33" fmla="*/ 8 h 17"/>
                  <a:gd name="T34" fmla="*/ 0 w 23"/>
                  <a:gd name="T35" fmla="*/ 8 h 17"/>
                  <a:gd name="T36" fmla="*/ 8 w 23"/>
                  <a:gd name="T37" fmla="*/ 8 h 17"/>
                  <a:gd name="T38" fmla="*/ 8 w 23"/>
                  <a:gd name="T39" fmla="*/ 17 h 17"/>
                  <a:gd name="T40" fmla="*/ 8 w 23"/>
                  <a:gd name="T41" fmla="*/ 17 h 17"/>
                  <a:gd name="T42" fmla="*/ 8 w 23"/>
                  <a:gd name="T43" fmla="*/ 17 h 17"/>
                  <a:gd name="T44" fmla="*/ 8 w 23"/>
                  <a:gd name="T45" fmla="*/ 17 h 17"/>
                  <a:gd name="T46" fmla="*/ 15 w 23"/>
                  <a:gd name="T47" fmla="*/ 17 h 17"/>
                  <a:gd name="T48" fmla="*/ 15 w 23"/>
                  <a:gd name="T49" fmla="*/ 17 h 17"/>
                  <a:gd name="T50" fmla="*/ 15 w 23"/>
                  <a:gd name="T51" fmla="*/ 17 h 17"/>
                  <a:gd name="T52" fmla="*/ 15 w 23"/>
                  <a:gd name="T53" fmla="*/ 17 h 17"/>
                  <a:gd name="T54" fmla="*/ 15 w 23"/>
                  <a:gd name="T55" fmla="*/ 17 h 17"/>
                  <a:gd name="T56" fmla="*/ 15 w 23"/>
                  <a:gd name="T57" fmla="*/ 8 h 17"/>
                  <a:gd name="T58" fmla="*/ 15 w 23"/>
                  <a:gd name="T59" fmla="*/ 8 h 17"/>
                  <a:gd name="T60" fmla="*/ 15 w 23"/>
                  <a:gd name="T61" fmla="*/ 8 h 17"/>
                  <a:gd name="T62" fmla="*/ 15 w 23"/>
                  <a:gd name="T63" fmla="*/ 8 h 17"/>
                  <a:gd name="T64" fmla="*/ 15 w 23"/>
                  <a:gd name="T65" fmla="*/ 0 h 17"/>
                  <a:gd name="T66" fmla="*/ 15 w 23"/>
                  <a:gd name="T67" fmla="*/ 0 h 17"/>
                  <a:gd name="T68" fmla="*/ 8 w 23"/>
                  <a:gd name="T69" fmla="*/ 0 h 17"/>
                  <a:gd name="T70" fmla="*/ 8 w 23"/>
                  <a:gd name="T71" fmla="*/ 0 h 17"/>
                  <a:gd name="T72" fmla="*/ 8 w 23"/>
                  <a:gd name="T73" fmla="*/ 0 h 17"/>
                  <a:gd name="T74" fmla="*/ 8 w 23"/>
                  <a:gd name="T75" fmla="*/ 8 h 17"/>
                  <a:gd name="T76" fmla="*/ 8 w 23"/>
                  <a:gd name="T77" fmla="*/ 8 h 17"/>
                  <a:gd name="T78" fmla="*/ 0 w 23"/>
                  <a:gd name="T79" fmla="*/ 8 h 17"/>
                  <a:gd name="T80" fmla="*/ 8 w 23"/>
                  <a:gd name="T81" fmla="*/ 8 h 17"/>
                  <a:gd name="T82" fmla="*/ 8 w 23"/>
                  <a:gd name="T83" fmla="*/ 8 h 17"/>
                  <a:gd name="T84" fmla="*/ 8 w 23"/>
                  <a:gd name="T85" fmla="*/ 8 h 17"/>
                  <a:gd name="T86" fmla="*/ 8 w 23"/>
                  <a:gd name="T87" fmla="*/ 17 h 17"/>
                  <a:gd name="T88" fmla="*/ 15 w 23"/>
                  <a:gd name="T89" fmla="*/ 17 h 17"/>
                  <a:gd name="T90" fmla="*/ 15 w 23"/>
                  <a:gd name="T91" fmla="*/ 17 h 17"/>
                  <a:gd name="T92" fmla="*/ 15 w 23"/>
                  <a:gd name="T93" fmla="*/ 17 h 17"/>
                  <a:gd name="T94" fmla="*/ 15 w 23"/>
                  <a:gd name="T95" fmla="*/ 17 h 17"/>
                  <a:gd name="T96" fmla="*/ 23 w 23"/>
                  <a:gd name="T97" fmla="*/ 8 h 17"/>
                  <a:gd name="T98" fmla="*/ 23 w 23"/>
                  <a:gd name="T99" fmla="*/ 17 h 17"/>
                  <a:gd name="T100" fmla="*/ 23 w 23"/>
                  <a:gd name="T101" fmla="*/ 17 h 17"/>
                  <a:gd name="T102" fmla="*/ 23 w 23"/>
                  <a:gd name="T103" fmla="*/ 17 h 17"/>
                  <a:gd name="T104" fmla="*/ 15 w 23"/>
                  <a:gd name="T105" fmla="*/ 17 h 17"/>
                  <a:gd name="T106" fmla="*/ 15 w 23"/>
                  <a:gd name="T107" fmla="*/ 8 h 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"/>
                  <a:gd name="T163" fmla="*/ 0 h 17"/>
                  <a:gd name="T164" fmla="*/ 23 w 23"/>
                  <a:gd name="T165" fmla="*/ 17 h 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" h="17">
                    <a:moveTo>
                      <a:pt x="15" y="8"/>
                    </a:moveTo>
                    <a:lnTo>
                      <a:pt x="15" y="17"/>
                    </a:lnTo>
                    <a:lnTo>
                      <a:pt x="8" y="17"/>
                    </a:lnTo>
                    <a:lnTo>
                      <a:pt x="15" y="17"/>
                    </a:lnTo>
                    <a:lnTo>
                      <a:pt x="15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17"/>
                    </a:lnTo>
                    <a:lnTo>
                      <a:pt x="15" y="17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17"/>
                    </a:lnTo>
                    <a:lnTo>
                      <a:pt x="15" y="17"/>
                    </a:lnTo>
                    <a:lnTo>
                      <a:pt x="23" y="8"/>
                    </a:lnTo>
                    <a:lnTo>
                      <a:pt x="23" y="17"/>
                    </a:lnTo>
                    <a:lnTo>
                      <a:pt x="15" y="17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79"/>
              <p:cNvSpPr>
                <a:spLocks/>
              </p:cNvSpPr>
              <p:nvPr/>
            </p:nvSpPr>
            <p:spPr bwMode="auto">
              <a:xfrm>
                <a:off x="2362" y="2301"/>
                <a:ext cx="23" cy="17"/>
              </a:xfrm>
              <a:custGeom>
                <a:avLst/>
                <a:gdLst>
                  <a:gd name="T0" fmla="*/ 15 w 23"/>
                  <a:gd name="T1" fmla="*/ 8 h 17"/>
                  <a:gd name="T2" fmla="*/ 15 w 23"/>
                  <a:gd name="T3" fmla="*/ 17 h 17"/>
                  <a:gd name="T4" fmla="*/ 8 w 23"/>
                  <a:gd name="T5" fmla="*/ 17 h 17"/>
                  <a:gd name="T6" fmla="*/ 15 w 23"/>
                  <a:gd name="T7" fmla="*/ 17 h 17"/>
                  <a:gd name="T8" fmla="*/ 15 w 23"/>
                  <a:gd name="T9" fmla="*/ 8 h 17"/>
                  <a:gd name="T10" fmla="*/ 8 w 23"/>
                  <a:gd name="T11" fmla="*/ 8 h 17"/>
                  <a:gd name="T12" fmla="*/ 0 w 23"/>
                  <a:gd name="T13" fmla="*/ 8 h 17"/>
                  <a:gd name="T14" fmla="*/ 8 w 23"/>
                  <a:gd name="T15" fmla="*/ 8 h 17"/>
                  <a:gd name="T16" fmla="*/ 8 w 23"/>
                  <a:gd name="T17" fmla="*/ 17 h 17"/>
                  <a:gd name="T18" fmla="*/ 15 w 23"/>
                  <a:gd name="T19" fmla="*/ 17 h 17"/>
                  <a:gd name="T20" fmla="*/ 15 w 23"/>
                  <a:gd name="T21" fmla="*/ 8 h 17"/>
                  <a:gd name="T22" fmla="*/ 15 w 23"/>
                  <a:gd name="T23" fmla="*/ 0 h 17"/>
                  <a:gd name="T24" fmla="*/ 8 w 23"/>
                  <a:gd name="T25" fmla="*/ 0 h 17"/>
                  <a:gd name="T26" fmla="*/ 8 w 23"/>
                  <a:gd name="T27" fmla="*/ 8 h 17"/>
                  <a:gd name="T28" fmla="*/ 0 w 23"/>
                  <a:gd name="T29" fmla="*/ 8 h 17"/>
                  <a:gd name="T30" fmla="*/ 8 w 23"/>
                  <a:gd name="T31" fmla="*/ 8 h 17"/>
                  <a:gd name="T32" fmla="*/ 8 w 23"/>
                  <a:gd name="T33" fmla="*/ 17 h 17"/>
                  <a:gd name="T34" fmla="*/ 15 w 23"/>
                  <a:gd name="T35" fmla="*/ 17 h 17"/>
                  <a:gd name="T36" fmla="*/ 23 w 23"/>
                  <a:gd name="T37" fmla="*/ 8 h 17"/>
                  <a:gd name="T38" fmla="*/ 23 w 23"/>
                  <a:gd name="T39" fmla="*/ 17 h 17"/>
                  <a:gd name="T40" fmla="*/ 15 w 23"/>
                  <a:gd name="T41" fmla="*/ 17 h 17"/>
                  <a:gd name="T42" fmla="*/ 15 w 23"/>
                  <a:gd name="T43" fmla="*/ 8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17"/>
                  <a:gd name="T68" fmla="*/ 23 w 23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17">
                    <a:moveTo>
                      <a:pt x="15" y="8"/>
                    </a:moveTo>
                    <a:lnTo>
                      <a:pt x="15" y="17"/>
                    </a:lnTo>
                    <a:lnTo>
                      <a:pt x="8" y="17"/>
                    </a:lnTo>
                    <a:lnTo>
                      <a:pt x="15" y="17"/>
                    </a:lnTo>
                    <a:lnTo>
                      <a:pt x="15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17"/>
                    </a:lnTo>
                    <a:lnTo>
                      <a:pt x="15" y="17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17"/>
                    </a:lnTo>
                    <a:lnTo>
                      <a:pt x="15" y="17"/>
                    </a:lnTo>
                    <a:lnTo>
                      <a:pt x="23" y="8"/>
                    </a:lnTo>
                    <a:lnTo>
                      <a:pt x="23" y="17"/>
                    </a:lnTo>
                    <a:lnTo>
                      <a:pt x="15" y="17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80"/>
              <p:cNvSpPr>
                <a:spLocks/>
              </p:cNvSpPr>
              <p:nvPr/>
            </p:nvSpPr>
            <p:spPr bwMode="auto">
              <a:xfrm>
                <a:off x="2362" y="2301"/>
                <a:ext cx="23" cy="17"/>
              </a:xfrm>
              <a:custGeom>
                <a:avLst/>
                <a:gdLst>
                  <a:gd name="T0" fmla="*/ 15 w 23"/>
                  <a:gd name="T1" fmla="*/ 8 h 17"/>
                  <a:gd name="T2" fmla="*/ 15 w 23"/>
                  <a:gd name="T3" fmla="*/ 17 h 17"/>
                  <a:gd name="T4" fmla="*/ 8 w 23"/>
                  <a:gd name="T5" fmla="*/ 17 h 17"/>
                  <a:gd name="T6" fmla="*/ 15 w 23"/>
                  <a:gd name="T7" fmla="*/ 17 h 17"/>
                  <a:gd name="T8" fmla="*/ 15 w 23"/>
                  <a:gd name="T9" fmla="*/ 8 h 17"/>
                  <a:gd name="T10" fmla="*/ 8 w 23"/>
                  <a:gd name="T11" fmla="*/ 8 h 17"/>
                  <a:gd name="T12" fmla="*/ 0 w 23"/>
                  <a:gd name="T13" fmla="*/ 8 h 17"/>
                  <a:gd name="T14" fmla="*/ 8 w 23"/>
                  <a:gd name="T15" fmla="*/ 8 h 17"/>
                  <a:gd name="T16" fmla="*/ 8 w 23"/>
                  <a:gd name="T17" fmla="*/ 17 h 17"/>
                  <a:gd name="T18" fmla="*/ 15 w 23"/>
                  <a:gd name="T19" fmla="*/ 17 h 17"/>
                  <a:gd name="T20" fmla="*/ 15 w 23"/>
                  <a:gd name="T21" fmla="*/ 8 h 17"/>
                  <a:gd name="T22" fmla="*/ 15 w 23"/>
                  <a:gd name="T23" fmla="*/ 0 h 17"/>
                  <a:gd name="T24" fmla="*/ 8 w 23"/>
                  <a:gd name="T25" fmla="*/ 0 h 17"/>
                  <a:gd name="T26" fmla="*/ 8 w 23"/>
                  <a:gd name="T27" fmla="*/ 8 h 17"/>
                  <a:gd name="T28" fmla="*/ 0 w 23"/>
                  <a:gd name="T29" fmla="*/ 8 h 17"/>
                  <a:gd name="T30" fmla="*/ 8 w 23"/>
                  <a:gd name="T31" fmla="*/ 8 h 17"/>
                  <a:gd name="T32" fmla="*/ 8 w 23"/>
                  <a:gd name="T33" fmla="*/ 17 h 17"/>
                  <a:gd name="T34" fmla="*/ 15 w 23"/>
                  <a:gd name="T35" fmla="*/ 17 h 17"/>
                  <a:gd name="T36" fmla="*/ 23 w 23"/>
                  <a:gd name="T37" fmla="*/ 8 h 17"/>
                  <a:gd name="T38" fmla="*/ 23 w 23"/>
                  <a:gd name="T39" fmla="*/ 17 h 17"/>
                  <a:gd name="T40" fmla="*/ 15 w 23"/>
                  <a:gd name="T41" fmla="*/ 17 h 17"/>
                  <a:gd name="T42" fmla="*/ 15 w 23"/>
                  <a:gd name="T43" fmla="*/ 8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17"/>
                  <a:gd name="T68" fmla="*/ 23 w 23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17">
                    <a:moveTo>
                      <a:pt x="15" y="8"/>
                    </a:moveTo>
                    <a:lnTo>
                      <a:pt x="15" y="17"/>
                    </a:lnTo>
                    <a:lnTo>
                      <a:pt x="8" y="17"/>
                    </a:lnTo>
                    <a:lnTo>
                      <a:pt x="15" y="17"/>
                    </a:lnTo>
                    <a:lnTo>
                      <a:pt x="15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17"/>
                    </a:lnTo>
                    <a:lnTo>
                      <a:pt x="15" y="17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17"/>
                    </a:lnTo>
                    <a:lnTo>
                      <a:pt x="15" y="17"/>
                    </a:lnTo>
                    <a:lnTo>
                      <a:pt x="23" y="8"/>
                    </a:lnTo>
                    <a:lnTo>
                      <a:pt x="23" y="17"/>
                    </a:lnTo>
                    <a:lnTo>
                      <a:pt x="15" y="17"/>
                    </a:lnTo>
                    <a:lnTo>
                      <a:pt x="15" y="8"/>
                    </a:lnTo>
                    <a:close/>
                  </a:path>
                </a:pathLst>
              </a:custGeom>
              <a:noFill/>
              <a:ln w="12700">
                <a:solidFill>
                  <a:srgbClr val="E7525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7" name="Freeform 181"/>
            <p:cNvSpPr>
              <a:spLocks/>
            </p:cNvSpPr>
            <p:nvPr/>
          </p:nvSpPr>
          <p:spPr bwMode="auto">
            <a:xfrm>
              <a:off x="3652838" y="3814763"/>
              <a:ext cx="36512" cy="26987"/>
            </a:xfrm>
            <a:custGeom>
              <a:avLst/>
              <a:gdLst>
                <a:gd name="T0" fmla="*/ 2147483647 w 23"/>
                <a:gd name="T1" fmla="*/ 2147483647 h 17"/>
                <a:gd name="T2" fmla="*/ 2147483647 w 23"/>
                <a:gd name="T3" fmla="*/ 2147483647 h 17"/>
                <a:gd name="T4" fmla="*/ 2147483647 w 23"/>
                <a:gd name="T5" fmla="*/ 2147483647 h 17"/>
                <a:gd name="T6" fmla="*/ 2147483647 w 23"/>
                <a:gd name="T7" fmla="*/ 0 h 17"/>
                <a:gd name="T8" fmla="*/ 2147483647 w 23"/>
                <a:gd name="T9" fmla="*/ 0 h 17"/>
                <a:gd name="T10" fmla="*/ 2147483647 w 23"/>
                <a:gd name="T11" fmla="*/ 2147483647 h 17"/>
                <a:gd name="T12" fmla="*/ 2147483647 w 23"/>
                <a:gd name="T13" fmla="*/ 2147483647 h 17"/>
                <a:gd name="T14" fmla="*/ 2147483647 w 23"/>
                <a:gd name="T15" fmla="*/ 2147483647 h 17"/>
                <a:gd name="T16" fmla="*/ 2147483647 w 23"/>
                <a:gd name="T17" fmla="*/ 2147483647 h 17"/>
                <a:gd name="T18" fmla="*/ 2147483647 w 23"/>
                <a:gd name="T19" fmla="*/ 2147483647 h 17"/>
                <a:gd name="T20" fmla="*/ 2147483647 w 23"/>
                <a:gd name="T21" fmla="*/ 2147483647 h 17"/>
                <a:gd name="T22" fmla="*/ 2147483647 w 23"/>
                <a:gd name="T23" fmla="*/ 0 h 17"/>
                <a:gd name="T24" fmla="*/ 2147483647 w 23"/>
                <a:gd name="T25" fmla="*/ 0 h 17"/>
                <a:gd name="T26" fmla="*/ 0 w 23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17"/>
                <a:gd name="T44" fmla="*/ 23 w 2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17">
                  <a:moveTo>
                    <a:pt x="23" y="9"/>
                  </a:moveTo>
                  <a:lnTo>
                    <a:pt x="23" y="17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16" y="9"/>
                  </a:lnTo>
                  <a:lnTo>
                    <a:pt x="16" y="17"/>
                  </a:lnTo>
                  <a:lnTo>
                    <a:pt x="23" y="17"/>
                  </a:lnTo>
                  <a:lnTo>
                    <a:pt x="23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3D9E4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182"/>
            <p:cNvSpPr>
              <a:spLocks/>
            </p:cNvSpPr>
            <p:nvPr/>
          </p:nvSpPr>
          <p:spPr bwMode="auto">
            <a:xfrm>
              <a:off x="3713163" y="3760788"/>
              <a:ext cx="25400" cy="26987"/>
            </a:xfrm>
            <a:custGeom>
              <a:avLst/>
              <a:gdLst>
                <a:gd name="T0" fmla="*/ 2147483647 w 16"/>
                <a:gd name="T1" fmla="*/ 0 h 17"/>
                <a:gd name="T2" fmla="*/ 2147483647 w 16"/>
                <a:gd name="T3" fmla="*/ 0 h 17"/>
                <a:gd name="T4" fmla="*/ 2147483647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0 h 17"/>
                <a:gd name="T10" fmla="*/ 2147483647 w 16"/>
                <a:gd name="T11" fmla="*/ 0 h 17"/>
                <a:gd name="T12" fmla="*/ 2147483647 w 16"/>
                <a:gd name="T13" fmla="*/ 2147483647 h 17"/>
                <a:gd name="T14" fmla="*/ 0 w 16"/>
                <a:gd name="T15" fmla="*/ 2147483647 h 17"/>
                <a:gd name="T16" fmla="*/ 0 w 16"/>
                <a:gd name="T17" fmla="*/ 0 h 17"/>
                <a:gd name="T18" fmla="*/ 2147483647 w 16"/>
                <a:gd name="T19" fmla="*/ 0 h 17"/>
                <a:gd name="T20" fmla="*/ 2147483647 w 16"/>
                <a:gd name="T21" fmla="*/ 2147483647 h 17"/>
                <a:gd name="T22" fmla="*/ 0 w 16"/>
                <a:gd name="T23" fmla="*/ 2147483647 h 17"/>
                <a:gd name="T24" fmla="*/ 0 w 16"/>
                <a:gd name="T25" fmla="*/ 2147483647 h 17"/>
                <a:gd name="T26" fmla="*/ 0 w 16"/>
                <a:gd name="T27" fmla="*/ 2147483647 h 17"/>
                <a:gd name="T28" fmla="*/ 0 w 16"/>
                <a:gd name="T29" fmla="*/ 2147483647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7"/>
                <a:gd name="T47" fmla="*/ 16 w 16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7">
                  <a:moveTo>
                    <a:pt x="16" y="0"/>
                  </a:moveTo>
                  <a:lnTo>
                    <a:pt x="8" y="0"/>
                  </a:lnTo>
                  <a:lnTo>
                    <a:pt x="8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17"/>
                  </a:lnTo>
                </a:path>
              </a:pathLst>
            </a:custGeom>
            <a:noFill/>
            <a:ln w="12700">
              <a:solidFill>
                <a:srgbClr val="3D9E4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89" name="Group 183"/>
            <p:cNvGrpSpPr>
              <a:grpSpLocks/>
            </p:cNvGrpSpPr>
            <p:nvPr/>
          </p:nvGrpSpPr>
          <p:grpSpPr bwMode="auto">
            <a:xfrm>
              <a:off x="3859213" y="3760788"/>
              <a:ext cx="11112" cy="41275"/>
              <a:chOff x="2431" y="2369"/>
              <a:chExt cx="7" cy="26"/>
            </a:xfrm>
          </p:grpSpPr>
          <p:sp>
            <p:nvSpPr>
              <p:cNvPr id="651" name="Freeform 184"/>
              <p:cNvSpPr>
                <a:spLocks/>
              </p:cNvSpPr>
              <p:nvPr/>
            </p:nvSpPr>
            <p:spPr bwMode="auto">
              <a:xfrm>
                <a:off x="2431" y="2369"/>
                <a:ext cx="7" cy="26"/>
              </a:xfrm>
              <a:custGeom>
                <a:avLst/>
                <a:gdLst>
                  <a:gd name="T0" fmla="*/ 7 w 7"/>
                  <a:gd name="T1" fmla="*/ 9 h 26"/>
                  <a:gd name="T2" fmla="*/ 7 w 7"/>
                  <a:gd name="T3" fmla="*/ 9 h 26"/>
                  <a:gd name="T4" fmla="*/ 7 w 7"/>
                  <a:gd name="T5" fmla="*/ 9 h 26"/>
                  <a:gd name="T6" fmla="*/ 0 w 7"/>
                  <a:gd name="T7" fmla="*/ 9 h 26"/>
                  <a:gd name="T8" fmla="*/ 0 w 7"/>
                  <a:gd name="T9" fmla="*/ 9 h 26"/>
                  <a:gd name="T10" fmla="*/ 0 w 7"/>
                  <a:gd name="T11" fmla="*/ 17 h 26"/>
                  <a:gd name="T12" fmla="*/ 0 w 7"/>
                  <a:gd name="T13" fmla="*/ 17 h 26"/>
                  <a:gd name="T14" fmla="*/ 7 w 7"/>
                  <a:gd name="T15" fmla="*/ 9 h 26"/>
                  <a:gd name="T16" fmla="*/ 7 w 7"/>
                  <a:gd name="T17" fmla="*/ 9 h 26"/>
                  <a:gd name="T18" fmla="*/ 7 w 7"/>
                  <a:gd name="T19" fmla="*/ 9 h 26"/>
                  <a:gd name="T20" fmla="*/ 7 w 7"/>
                  <a:gd name="T21" fmla="*/ 17 h 26"/>
                  <a:gd name="T22" fmla="*/ 0 w 7"/>
                  <a:gd name="T23" fmla="*/ 17 h 26"/>
                  <a:gd name="T24" fmla="*/ 0 w 7"/>
                  <a:gd name="T25" fmla="*/ 17 h 26"/>
                  <a:gd name="T26" fmla="*/ 0 w 7"/>
                  <a:gd name="T27" fmla="*/ 17 h 26"/>
                  <a:gd name="T28" fmla="*/ 0 w 7"/>
                  <a:gd name="T29" fmla="*/ 26 h 26"/>
                  <a:gd name="T30" fmla="*/ 0 w 7"/>
                  <a:gd name="T31" fmla="*/ 17 h 26"/>
                  <a:gd name="T32" fmla="*/ 0 w 7"/>
                  <a:gd name="T33" fmla="*/ 17 h 26"/>
                  <a:gd name="T34" fmla="*/ 0 w 7"/>
                  <a:gd name="T35" fmla="*/ 17 h 26"/>
                  <a:gd name="T36" fmla="*/ 0 w 7"/>
                  <a:gd name="T37" fmla="*/ 17 h 26"/>
                  <a:gd name="T38" fmla="*/ 0 w 7"/>
                  <a:gd name="T39" fmla="*/ 17 h 26"/>
                  <a:gd name="T40" fmla="*/ 7 w 7"/>
                  <a:gd name="T41" fmla="*/ 9 h 26"/>
                  <a:gd name="T42" fmla="*/ 7 w 7"/>
                  <a:gd name="T43" fmla="*/ 9 h 26"/>
                  <a:gd name="T44" fmla="*/ 7 w 7"/>
                  <a:gd name="T45" fmla="*/ 9 h 26"/>
                  <a:gd name="T46" fmla="*/ 7 w 7"/>
                  <a:gd name="T47" fmla="*/ 9 h 26"/>
                  <a:gd name="T48" fmla="*/ 7 w 7"/>
                  <a:gd name="T49" fmla="*/ 9 h 26"/>
                  <a:gd name="T50" fmla="*/ 7 w 7"/>
                  <a:gd name="T51" fmla="*/ 0 h 26"/>
                  <a:gd name="T52" fmla="*/ 7 w 7"/>
                  <a:gd name="T53" fmla="*/ 0 h 26"/>
                  <a:gd name="T54" fmla="*/ 7 w 7"/>
                  <a:gd name="T55" fmla="*/ 0 h 26"/>
                  <a:gd name="T56" fmla="*/ 7 w 7"/>
                  <a:gd name="T57" fmla="*/ 0 h 26"/>
                  <a:gd name="T58" fmla="*/ 7 w 7"/>
                  <a:gd name="T59" fmla="*/ 0 h 26"/>
                  <a:gd name="T60" fmla="*/ 7 w 7"/>
                  <a:gd name="T61" fmla="*/ 0 h 26"/>
                  <a:gd name="T62" fmla="*/ 7 w 7"/>
                  <a:gd name="T63" fmla="*/ 0 h 26"/>
                  <a:gd name="T64" fmla="*/ 7 w 7"/>
                  <a:gd name="T65" fmla="*/ 0 h 26"/>
                  <a:gd name="T66" fmla="*/ 7 w 7"/>
                  <a:gd name="T67" fmla="*/ 9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"/>
                  <a:gd name="T103" fmla="*/ 0 h 26"/>
                  <a:gd name="T104" fmla="*/ 7 w 7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" h="26">
                    <a:moveTo>
                      <a:pt x="7" y="9"/>
                    </a:moveTo>
                    <a:lnTo>
                      <a:pt x="7" y="9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7" y="0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85"/>
              <p:cNvSpPr>
                <a:spLocks/>
              </p:cNvSpPr>
              <p:nvPr/>
            </p:nvSpPr>
            <p:spPr bwMode="auto">
              <a:xfrm>
                <a:off x="2431" y="2369"/>
                <a:ext cx="7" cy="26"/>
              </a:xfrm>
              <a:custGeom>
                <a:avLst/>
                <a:gdLst>
                  <a:gd name="T0" fmla="*/ 7 w 7"/>
                  <a:gd name="T1" fmla="*/ 9 h 26"/>
                  <a:gd name="T2" fmla="*/ 0 w 7"/>
                  <a:gd name="T3" fmla="*/ 9 h 26"/>
                  <a:gd name="T4" fmla="*/ 0 w 7"/>
                  <a:gd name="T5" fmla="*/ 17 h 26"/>
                  <a:gd name="T6" fmla="*/ 7 w 7"/>
                  <a:gd name="T7" fmla="*/ 9 h 26"/>
                  <a:gd name="T8" fmla="*/ 7 w 7"/>
                  <a:gd name="T9" fmla="*/ 17 h 26"/>
                  <a:gd name="T10" fmla="*/ 0 w 7"/>
                  <a:gd name="T11" fmla="*/ 17 h 26"/>
                  <a:gd name="T12" fmla="*/ 0 w 7"/>
                  <a:gd name="T13" fmla="*/ 26 h 26"/>
                  <a:gd name="T14" fmla="*/ 0 w 7"/>
                  <a:gd name="T15" fmla="*/ 17 h 26"/>
                  <a:gd name="T16" fmla="*/ 7 w 7"/>
                  <a:gd name="T17" fmla="*/ 9 h 26"/>
                  <a:gd name="T18" fmla="*/ 7 w 7"/>
                  <a:gd name="T19" fmla="*/ 0 h 26"/>
                  <a:gd name="T20" fmla="*/ 7 w 7"/>
                  <a:gd name="T21" fmla="*/ 9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6"/>
                  <a:gd name="T35" fmla="*/ 7 w 7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6">
                    <a:moveTo>
                      <a:pt x="7" y="9"/>
                    </a:moveTo>
                    <a:lnTo>
                      <a:pt x="0" y="9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7" y="0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86"/>
              <p:cNvSpPr>
                <a:spLocks/>
              </p:cNvSpPr>
              <p:nvPr/>
            </p:nvSpPr>
            <p:spPr bwMode="auto">
              <a:xfrm>
                <a:off x="2431" y="2369"/>
                <a:ext cx="7" cy="26"/>
              </a:xfrm>
              <a:custGeom>
                <a:avLst/>
                <a:gdLst>
                  <a:gd name="T0" fmla="*/ 7 w 7"/>
                  <a:gd name="T1" fmla="*/ 9 h 26"/>
                  <a:gd name="T2" fmla="*/ 0 w 7"/>
                  <a:gd name="T3" fmla="*/ 9 h 26"/>
                  <a:gd name="T4" fmla="*/ 0 w 7"/>
                  <a:gd name="T5" fmla="*/ 17 h 26"/>
                  <a:gd name="T6" fmla="*/ 7 w 7"/>
                  <a:gd name="T7" fmla="*/ 9 h 26"/>
                  <a:gd name="T8" fmla="*/ 7 w 7"/>
                  <a:gd name="T9" fmla="*/ 17 h 26"/>
                  <a:gd name="T10" fmla="*/ 0 w 7"/>
                  <a:gd name="T11" fmla="*/ 17 h 26"/>
                  <a:gd name="T12" fmla="*/ 0 w 7"/>
                  <a:gd name="T13" fmla="*/ 26 h 26"/>
                  <a:gd name="T14" fmla="*/ 0 w 7"/>
                  <a:gd name="T15" fmla="*/ 17 h 26"/>
                  <a:gd name="T16" fmla="*/ 7 w 7"/>
                  <a:gd name="T17" fmla="*/ 9 h 26"/>
                  <a:gd name="T18" fmla="*/ 7 w 7"/>
                  <a:gd name="T19" fmla="*/ 0 h 26"/>
                  <a:gd name="T20" fmla="*/ 7 w 7"/>
                  <a:gd name="T21" fmla="*/ 9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6"/>
                  <a:gd name="T35" fmla="*/ 7 w 7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6">
                    <a:moveTo>
                      <a:pt x="7" y="9"/>
                    </a:moveTo>
                    <a:lnTo>
                      <a:pt x="0" y="9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7" y="0"/>
                    </a:lnTo>
                    <a:lnTo>
                      <a:pt x="7" y="9"/>
                    </a:lnTo>
                    <a:close/>
                  </a:path>
                </a:pathLst>
              </a:custGeom>
              <a:noFill/>
              <a:ln w="12700">
                <a:solidFill>
                  <a:srgbClr val="3D9E4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90" name="Group 187"/>
            <p:cNvGrpSpPr>
              <a:grpSpLocks/>
            </p:cNvGrpSpPr>
            <p:nvPr/>
          </p:nvGrpSpPr>
          <p:grpSpPr bwMode="auto">
            <a:xfrm>
              <a:off x="3702050" y="3868738"/>
              <a:ext cx="47625" cy="53975"/>
              <a:chOff x="2332" y="2437"/>
              <a:chExt cx="30" cy="34"/>
            </a:xfrm>
          </p:grpSpPr>
          <p:sp>
            <p:nvSpPr>
              <p:cNvPr id="648" name="Freeform 188"/>
              <p:cNvSpPr>
                <a:spLocks/>
              </p:cNvSpPr>
              <p:nvPr/>
            </p:nvSpPr>
            <p:spPr bwMode="auto">
              <a:xfrm>
                <a:off x="2332" y="2437"/>
                <a:ext cx="30" cy="34"/>
              </a:xfrm>
              <a:custGeom>
                <a:avLst/>
                <a:gdLst>
                  <a:gd name="T0" fmla="*/ 15 w 30"/>
                  <a:gd name="T1" fmla="*/ 9 h 34"/>
                  <a:gd name="T2" fmla="*/ 15 w 30"/>
                  <a:gd name="T3" fmla="*/ 17 h 34"/>
                  <a:gd name="T4" fmla="*/ 7 w 30"/>
                  <a:gd name="T5" fmla="*/ 17 h 34"/>
                  <a:gd name="T6" fmla="*/ 7 w 30"/>
                  <a:gd name="T7" fmla="*/ 17 h 34"/>
                  <a:gd name="T8" fmla="*/ 7 w 30"/>
                  <a:gd name="T9" fmla="*/ 17 h 34"/>
                  <a:gd name="T10" fmla="*/ 7 w 30"/>
                  <a:gd name="T11" fmla="*/ 17 h 34"/>
                  <a:gd name="T12" fmla="*/ 7 w 30"/>
                  <a:gd name="T13" fmla="*/ 26 h 34"/>
                  <a:gd name="T14" fmla="*/ 7 w 30"/>
                  <a:gd name="T15" fmla="*/ 17 h 34"/>
                  <a:gd name="T16" fmla="*/ 15 w 30"/>
                  <a:gd name="T17" fmla="*/ 17 h 34"/>
                  <a:gd name="T18" fmla="*/ 23 w 30"/>
                  <a:gd name="T19" fmla="*/ 17 h 34"/>
                  <a:gd name="T20" fmla="*/ 23 w 30"/>
                  <a:gd name="T21" fmla="*/ 9 h 34"/>
                  <a:gd name="T22" fmla="*/ 23 w 30"/>
                  <a:gd name="T23" fmla="*/ 9 h 34"/>
                  <a:gd name="T24" fmla="*/ 23 w 30"/>
                  <a:gd name="T25" fmla="*/ 9 h 34"/>
                  <a:gd name="T26" fmla="*/ 23 w 30"/>
                  <a:gd name="T27" fmla="*/ 9 h 34"/>
                  <a:gd name="T28" fmla="*/ 30 w 30"/>
                  <a:gd name="T29" fmla="*/ 9 h 34"/>
                  <a:gd name="T30" fmla="*/ 23 w 30"/>
                  <a:gd name="T31" fmla="*/ 0 h 34"/>
                  <a:gd name="T32" fmla="*/ 23 w 30"/>
                  <a:gd name="T33" fmla="*/ 0 h 34"/>
                  <a:gd name="T34" fmla="*/ 23 w 30"/>
                  <a:gd name="T35" fmla="*/ 0 h 34"/>
                  <a:gd name="T36" fmla="*/ 15 w 30"/>
                  <a:gd name="T37" fmla="*/ 0 h 34"/>
                  <a:gd name="T38" fmla="*/ 15 w 30"/>
                  <a:gd name="T39" fmla="*/ 0 h 34"/>
                  <a:gd name="T40" fmla="*/ 15 w 30"/>
                  <a:gd name="T41" fmla="*/ 0 h 34"/>
                  <a:gd name="T42" fmla="*/ 15 w 30"/>
                  <a:gd name="T43" fmla="*/ 0 h 34"/>
                  <a:gd name="T44" fmla="*/ 15 w 30"/>
                  <a:gd name="T45" fmla="*/ 9 h 34"/>
                  <a:gd name="T46" fmla="*/ 7 w 30"/>
                  <a:gd name="T47" fmla="*/ 9 h 34"/>
                  <a:gd name="T48" fmla="*/ 7 w 30"/>
                  <a:gd name="T49" fmla="*/ 9 h 34"/>
                  <a:gd name="T50" fmla="*/ 7 w 30"/>
                  <a:gd name="T51" fmla="*/ 9 h 34"/>
                  <a:gd name="T52" fmla="*/ 7 w 30"/>
                  <a:gd name="T53" fmla="*/ 9 h 34"/>
                  <a:gd name="T54" fmla="*/ 7 w 30"/>
                  <a:gd name="T55" fmla="*/ 9 h 34"/>
                  <a:gd name="T56" fmla="*/ 0 w 30"/>
                  <a:gd name="T57" fmla="*/ 9 h 34"/>
                  <a:gd name="T58" fmla="*/ 0 w 30"/>
                  <a:gd name="T59" fmla="*/ 17 h 34"/>
                  <a:gd name="T60" fmla="*/ 0 w 30"/>
                  <a:gd name="T61" fmla="*/ 17 h 34"/>
                  <a:gd name="T62" fmla="*/ 0 w 30"/>
                  <a:gd name="T63" fmla="*/ 17 h 34"/>
                  <a:gd name="T64" fmla="*/ 0 w 30"/>
                  <a:gd name="T65" fmla="*/ 26 h 34"/>
                  <a:gd name="T66" fmla="*/ 0 w 30"/>
                  <a:gd name="T67" fmla="*/ 26 h 34"/>
                  <a:gd name="T68" fmla="*/ 0 w 30"/>
                  <a:gd name="T69" fmla="*/ 26 h 34"/>
                  <a:gd name="T70" fmla="*/ 0 w 30"/>
                  <a:gd name="T71" fmla="*/ 34 h 34"/>
                  <a:gd name="T72" fmla="*/ 0 w 30"/>
                  <a:gd name="T73" fmla="*/ 34 h 34"/>
                  <a:gd name="T74" fmla="*/ 0 w 30"/>
                  <a:gd name="T75" fmla="*/ 34 h 34"/>
                  <a:gd name="T76" fmla="*/ 7 w 30"/>
                  <a:gd name="T77" fmla="*/ 34 h 34"/>
                  <a:gd name="T78" fmla="*/ 7 w 30"/>
                  <a:gd name="T79" fmla="*/ 34 h 34"/>
                  <a:gd name="T80" fmla="*/ 7 w 30"/>
                  <a:gd name="T81" fmla="*/ 34 h 34"/>
                  <a:gd name="T82" fmla="*/ 7 w 30"/>
                  <a:gd name="T83" fmla="*/ 26 h 34"/>
                  <a:gd name="T84" fmla="*/ 7 w 30"/>
                  <a:gd name="T85" fmla="*/ 26 h 34"/>
                  <a:gd name="T86" fmla="*/ 15 w 30"/>
                  <a:gd name="T87" fmla="*/ 17 h 34"/>
                  <a:gd name="T88" fmla="*/ 15 w 30"/>
                  <a:gd name="T89" fmla="*/ 17 h 34"/>
                  <a:gd name="T90" fmla="*/ 15 w 30"/>
                  <a:gd name="T91" fmla="*/ 17 h 34"/>
                  <a:gd name="T92" fmla="*/ 15 w 30"/>
                  <a:gd name="T93" fmla="*/ 9 h 34"/>
                  <a:gd name="T94" fmla="*/ 15 w 30"/>
                  <a:gd name="T95" fmla="*/ 9 h 34"/>
                  <a:gd name="T96" fmla="*/ 15 w 30"/>
                  <a:gd name="T97" fmla="*/ 9 h 34"/>
                  <a:gd name="T98" fmla="*/ 7 w 30"/>
                  <a:gd name="T99" fmla="*/ 9 h 34"/>
                  <a:gd name="T100" fmla="*/ 7 w 30"/>
                  <a:gd name="T101" fmla="*/ 9 h 34"/>
                  <a:gd name="T102" fmla="*/ 7 w 30"/>
                  <a:gd name="T103" fmla="*/ 9 h 34"/>
                  <a:gd name="T104" fmla="*/ 7 w 30"/>
                  <a:gd name="T105" fmla="*/ 9 h 34"/>
                  <a:gd name="T106" fmla="*/ 7 w 30"/>
                  <a:gd name="T107" fmla="*/ 9 h 34"/>
                  <a:gd name="T108" fmla="*/ 15 w 30"/>
                  <a:gd name="T109" fmla="*/ 9 h 34"/>
                  <a:gd name="T110" fmla="*/ 15 w 30"/>
                  <a:gd name="T111" fmla="*/ 9 h 34"/>
                  <a:gd name="T112" fmla="*/ 15 w 30"/>
                  <a:gd name="T113" fmla="*/ 0 h 34"/>
                  <a:gd name="T114" fmla="*/ 15 w 30"/>
                  <a:gd name="T115" fmla="*/ 0 h 34"/>
                  <a:gd name="T116" fmla="*/ 15 w 30"/>
                  <a:gd name="T117" fmla="*/ 9 h 34"/>
                  <a:gd name="T118" fmla="*/ 15 w 30"/>
                  <a:gd name="T119" fmla="*/ 9 h 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"/>
                  <a:gd name="T181" fmla="*/ 0 h 34"/>
                  <a:gd name="T182" fmla="*/ 30 w 30"/>
                  <a:gd name="T183" fmla="*/ 34 h 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" h="34">
                    <a:moveTo>
                      <a:pt x="15" y="9"/>
                    </a:moveTo>
                    <a:lnTo>
                      <a:pt x="15" y="17"/>
                    </a:lnTo>
                    <a:lnTo>
                      <a:pt x="7" y="17"/>
                    </a:lnTo>
                    <a:lnTo>
                      <a:pt x="7" y="26"/>
                    </a:lnTo>
                    <a:lnTo>
                      <a:pt x="7" y="17"/>
                    </a:lnTo>
                    <a:lnTo>
                      <a:pt x="15" y="17"/>
                    </a:lnTo>
                    <a:lnTo>
                      <a:pt x="23" y="17"/>
                    </a:lnTo>
                    <a:lnTo>
                      <a:pt x="23" y="9"/>
                    </a:lnTo>
                    <a:lnTo>
                      <a:pt x="30" y="9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15" y="9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7" y="34"/>
                    </a:lnTo>
                    <a:lnTo>
                      <a:pt x="7" y="26"/>
                    </a:lnTo>
                    <a:lnTo>
                      <a:pt x="15" y="17"/>
                    </a:lnTo>
                    <a:lnTo>
                      <a:pt x="15" y="9"/>
                    </a:lnTo>
                    <a:lnTo>
                      <a:pt x="7" y="9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89"/>
              <p:cNvSpPr>
                <a:spLocks/>
              </p:cNvSpPr>
              <p:nvPr/>
            </p:nvSpPr>
            <p:spPr bwMode="auto">
              <a:xfrm>
                <a:off x="2332" y="2437"/>
                <a:ext cx="30" cy="34"/>
              </a:xfrm>
              <a:custGeom>
                <a:avLst/>
                <a:gdLst>
                  <a:gd name="T0" fmla="*/ 15 w 30"/>
                  <a:gd name="T1" fmla="*/ 9 h 34"/>
                  <a:gd name="T2" fmla="*/ 15 w 30"/>
                  <a:gd name="T3" fmla="*/ 17 h 34"/>
                  <a:gd name="T4" fmla="*/ 7 w 30"/>
                  <a:gd name="T5" fmla="*/ 17 h 34"/>
                  <a:gd name="T6" fmla="*/ 7 w 30"/>
                  <a:gd name="T7" fmla="*/ 26 h 34"/>
                  <a:gd name="T8" fmla="*/ 7 w 30"/>
                  <a:gd name="T9" fmla="*/ 17 h 34"/>
                  <a:gd name="T10" fmla="*/ 15 w 30"/>
                  <a:gd name="T11" fmla="*/ 17 h 34"/>
                  <a:gd name="T12" fmla="*/ 23 w 30"/>
                  <a:gd name="T13" fmla="*/ 17 h 34"/>
                  <a:gd name="T14" fmla="*/ 23 w 30"/>
                  <a:gd name="T15" fmla="*/ 9 h 34"/>
                  <a:gd name="T16" fmla="*/ 30 w 30"/>
                  <a:gd name="T17" fmla="*/ 9 h 34"/>
                  <a:gd name="T18" fmla="*/ 23 w 30"/>
                  <a:gd name="T19" fmla="*/ 0 h 34"/>
                  <a:gd name="T20" fmla="*/ 15 w 30"/>
                  <a:gd name="T21" fmla="*/ 0 h 34"/>
                  <a:gd name="T22" fmla="*/ 15 w 30"/>
                  <a:gd name="T23" fmla="*/ 9 h 34"/>
                  <a:gd name="T24" fmla="*/ 7 w 30"/>
                  <a:gd name="T25" fmla="*/ 9 h 34"/>
                  <a:gd name="T26" fmla="*/ 0 w 30"/>
                  <a:gd name="T27" fmla="*/ 9 h 34"/>
                  <a:gd name="T28" fmla="*/ 0 w 30"/>
                  <a:gd name="T29" fmla="*/ 17 h 34"/>
                  <a:gd name="T30" fmla="*/ 0 w 30"/>
                  <a:gd name="T31" fmla="*/ 26 h 34"/>
                  <a:gd name="T32" fmla="*/ 0 w 30"/>
                  <a:gd name="T33" fmla="*/ 34 h 34"/>
                  <a:gd name="T34" fmla="*/ 7 w 30"/>
                  <a:gd name="T35" fmla="*/ 34 h 34"/>
                  <a:gd name="T36" fmla="*/ 7 w 30"/>
                  <a:gd name="T37" fmla="*/ 26 h 34"/>
                  <a:gd name="T38" fmla="*/ 15 w 30"/>
                  <a:gd name="T39" fmla="*/ 17 h 34"/>
                  <a:gd name="T40" fmla="*/ 15 w 30"/>
                  <a:gd name="T41" fmla="*/ 9 h 34"/>
                  <a:gd name="T42" fmla="*/ 7 w 30"/>
                  <a:gd name="T43" fmla="*/ 9 h 34"/>
                  <a:gd name="T44" fmla="*/ 15 w 30"/>
                  <a:gd name="T45" fmla="*/ 9 h 34"/>
                  <a:gd name="T46" fmla="*/ 15 w 30"/>
                  <a:gd name="T47" fmla="*/ 0 h 34"/>
                  <a:gd name="T48" fmla="*/ 15 w 30"/>
                  <a:gd name="T49" fmla="*/ 9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"/>
                  <a:gd name="T76" fmla="*/ 0 h 34"/>
                  <a:gd name="T77" fmla="*/ 30 w 30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" h="34">
                    <a:moveTo>
                      <a:pt x="15" y="9"/>
                    </a:moveTo>
                    <a:lnTo>
                      <a:pt x="15" y="17"/>
                    </a:lnTo>
                    <a:lnTo>
                      <a:pt x="7" y="17"/>
                    </a:lnTo>
                    <a:lnTo>
                      <a:pt x="7" y="26"/>
                    </a:lnTo>
                    <a:lnTo>
                      <a:pt x="7" y="17"/>
                    </a:lnTo>
                    <a:lnTo>
                      <a:pt x="15" y="17"/>
                    </a:lnTo>
                    <a:lnTo>
                      <a:pt x="23" y="17"/>
                    </a:lnTo>
                    <a:lnTo>
                      <a:pt x="23" y="9"/>
                    </a:lnTo>
                    <a:lnTo>
                      <a:pt x="30" y="9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15" y="9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7" y="34"/>
                    </a:lnTo>
                    <a:lnTo>
                      <a:pt x="7" y="26"/>
                    </a:lnTo>
                    <a:lnTo>
                      <a:pt x="15" y="17"/>
                    </a:lnTo>
                    <a:lnTo>
                      <a:pt x="15" y="9"/>
                    </a:lnTo>
                    <a:lnTo>
                      <a:pt x="7" y="9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90"/>
              <p:cNvSpPr>
                <a:spLocks/>
              </p:cNvSpPr>
              <p:nvPr/>
            </p:nvSpPr>
            <p:spPr bwMode="auto">
              <a:xfrm>
                <a:off x="2332" y="2437"/>
                <a:ext cx="30" cy="34"/>
              </a:xfrm>
              <a:custGeom>
                <a:avLst/>
                <a:gdLst>
                  <a:gd name="T0" fmla="*/ 15 w 30"/>
                  <a:gd name="T1" fmla="*/ 9 h 34"/>
                  <a:gd name="T2" fmla="*/ 15 w 30"/>
                  <a:gd name="T3" fmla="*/ 17 h 34"/>
                  <a:gd name="T4" fmla="*/ 7 w 30"/>
                  <a:gd name="T5" fmla="*/ 17 h 34"/>
                  <a:gd name="T6" fmla="*/ 7 w 30"/>
                  <a:gd name="T7" fmla="*/ 26 h 34"/>
                  <a:gd name="T8" fmla="*/ 7 w 30"/>
                  <a:gd name="T9" fmla="*/ 17 h 34"/>
                  <a:gd name="T10" fmla="*/ 15 w 30"/>
                  <a:gd name="T11" fmla="*/ 17 h 34"/>
                  <a:gd name="T12" fmla="*/ 23 w 30"/>
                  <a:gd name="T13" fmla="*/ 17 h 34"/>
                  <a:gd name="T14" fmla="*/ 23 w 30"/>
                  <a:gd name="T15" fmla="*/ 9 h 34"/>
                  <a:gd name="T16" fmla="*/ 30 w 30"/>
                  <a:gd name="T17" fmla="*/ 9 h 34"/>
                  <a:gd name="T18" fmla="*/ 23 w 30"/>
                  <a:gd name="T19" fmla="*/ 0 h 34"/>
                  <a:gd name="T20" fmla="*/ 15 w 30"/>
                  <a:gd name="T21" fmla="*/ 0 h 34"/>
                  <a:gd name="T22" fmla="*/ 15 w 30"/>
                  <a:gd name="T23" fmla="*/ 9 h 34"/>
                  <a:gd name="T24" fmla="*/ 7 w 30"/>
                  <a:gd name="T25" fmla="*/ 9 h 34"/>
                  <a:gd name="T26" fmla="*/ 0 w 30"/>
                  <a:gd name="T27" fmla="*/ 9 h 34"/>
                  <a:gd name="T28" fmla="*/ 0 w 30"/>
                  <a:gd name="T29" fmla="*/ 17 h 34"/>
                  <a:gd name="T30" fmla="*/ 0 w 30"/>
                  <a:gd name="T31" fmla="*/ 26 h 34"/>
                  <a:gd name="T32" fmla="*/ 0 w 30"/>
                  <a:gd name="T33" fmla="*/ 34 h 34"/>
                  <a:gd name="T34" fmla="*/ 7 w 30"/>
                  <a:gd name="T35" fmla="*/ 34 h 34"/>
                  <a:gd name="T36" fmla="*/ 7 w 30"/>
                  <a:gd name="T37" fmla="*/ 26 h 34"/>
                  <a:gd name="T38" fmla="*/ 15 w 30"/>
                  <a:gd name="T39" fmla="*/ 17 h 34"/>
                  <a:gd name="T40" fmla="*/ 15 w 30"/>
                  <a:gd name="T41" fmla="*/ 9 h 34"/>
                  <a:gd name="T42" fmla="*/ 7 w 30"/>
                  <a:gd name="T43" fmla="*/ 9 h 34"/>
                  <a:gd name="T44" fmla="*/ 15 w 30"/>
                  <a:gd name="T45" fmla="*/ 9 h 34"/>
                  <a:gd name="T46" fmla="*/ 15 w 30"/>
                  <a:gd name="T47" fmla="*/ 0 h 34"/>
                  <a:gd name="T48" fmla="*/ 15 w 30"/>
                  <a:gd name="T49" fmla="*/ 9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"/>
                  <a:gd name="T76" fmla="*/ 0 h 34"/>
                  <a:gd name="T77" fmla="*/ 30 w 30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" h="34">
                    <a:moveTo>
                      <a:pt x="15" y="9"/>
                    </a:moveTo>
                    <a:lnTo>
                      <a:pt x="15" y="17"/>
                    </a:lnTo>
                    <a:lnTo>
                      <a:pt x="7" y="17"/>
                    </a:lnTo>
                    <a:lnTo>
                      <a:pt x="7" y="26"/>
                    </a:lnTo>
                    <a:lnTo>
                      <a:pt x="7" y="17"/>
                    </a:lnTo>
                    <a:lnTo>
                      <a:pt x="15" y="17"/>
                    </a:lnTo>
                    <a:lnTo>
                      <a:pt x="23" y="17"/>
                    </a:lnTo>
                    <a:lnTo>
                      <a:pt x="23" y="9"/>
                    </a:lnTo>
                    <a:lnTo>
                      <a:pt x="30" y="9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15" y="9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7" y="34"/>
                    </a:lnTo>
                    <a:lnTo>
                      <a:pt x="7" y="26"/>
                    </a:lnTo>
                    <a:lnTo>
                      <a:pt x="15" y="17"/>
                    </a:lnTo>
                    <a:lnTo>
                      <a:pt x="15" y="9"/>
                    </a:lnTo>
                    <a:lnTo>
                      <a:pt x="7" y="9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15" y="9"/>
                    </a:lnTo>
                    <a:close/>
                  </a:path>
                </a:pathLst>
              </a:custGeom>
              <a:noFill/>
              <a:ln w="12700">
                <a:solidFill>
                  <a:srgbClr val="3D9E4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91" name="Group 191"/>
            <p:cNvGrpSpPr>
              <a:grpSpLocks/>
            </p:cNvGrpSpPr>
            <p:nvPr/>
          </p:nvGrpSpPr>
          <p:grpSpPr bwMode="auto">
            <a:xfrm>
              <a:off x="3629025" y="3868738"/>
              <a:ext cx="23813" cy="41275"/>
              <a:chOff x="2286" y="2437"/>
              <a:chExt cx="15" cy="26"/>
            </a:xfrm>
          </p:grpSpPr>
          <p:sp>
            <p:nvSpPr>
              <p:cNvPr id="645" name="Freeform 192"/>
              <p:cNvSpPr>
                <a:spLocks/>
              </p:cNvSpPr>
              <p:nvPr/>
            </p:nvSpPr>
            <p:spPr bwMode="auto">
              <a:xfrm>
                <a:off x="2286" y="2437"/>
                <a:ext cx="15" cy="26"/>
              </a:xfrm>
              <a:custGeom>
                <a:avLst/>
                <a:gdLst>
                  <a:gd name="T0" fmla="*/ 15 w 15"/>
                  <a:gd name="T1" fmla="*/ 9 h 26"/>
                  <a:gd name="T2" fmla="*/ 15 w 15"/>
                  <a:gd name="T3" fmla="*/ 17 h 26"/>
                  <a:gd name="T4" fmla="*/ 15 w 15"/>
                  <a:gd name="T5" fmla="*/ 17 h 26"/>
                  <a:gd name="T6" fmla="*/ 8 w 15"/>
                  <a:gd name="T7" fmla="*/ 17 h 26"/>
                  <a:gd name="T8" fmla="*/ 8 w 15"/>
                  <a:gd name="T9" fmla="*/ 17 h 26"/>
                  <a:gd name="T10" fmla="*/ 8 w 15"/>
                  <a:gd name="T11" fmla="*/ 17 h 26"/>
                  <a:gd name="T12" fmla="*/ 8 w 15"/>
                  <a:gd name="T13" fmla="*/ 17 h 26"/>
                  <a:gd name="T14" fmla="*/ 0 w 15"/>
                  <a:gd name="T15" fmla="*/ 26 h 26"/>
                  <a:gd name="T16" fmla="*/ 0 w 15"/>
                  <a:gd name="T17" fmla="*/ 26 h 26"/>
                  <a:gd name="T18" fmla="*/ 0 w 15"/>
                  <a:gd name="T19" fmla="*/ 26 h 26"/>
                  <a:gd name="T20" fmla="*/ 0 w 15"/>
                  <a:gd name="T21" fmla="*/ 26 h 26"/>
                  <a:gd name="T22" fmla="*/ 0 w 15"/>
                  <a:gd name="T23" fmla="*/ 26 h 26"/>
                  <a:gd name="T24" fmla="*/ 0 w 15"/>
                  <a:gd name="T25" fmla="*/ 17 h 26"/>
                  <a:gd name="T26" fmla="*/ 0 w 15"/>
                  <a:gd name="T27" fmla="*/ 17 h 26"/>
                  <a:gd name="T28" fmla="*/ 8 w 15"/>
                  <a:gd name="T29" fmla="*/ 17 h 26"/>
                  <a:gd name="T30" fmla="*/ 8 w 15"/>
                  <a:gd name="T31" fmla="*/ 17 h 26"/>
                  <a:gd name="T32" fmla="*/ 8 w 15"/>
                  <a:gd name="T33" fmla="*/ 9 h 26"/>
                  <a:gd name="T34" fmla="*/ 8 w 15"/>
                  <a:gd name="T35" fmla="*/ 9 h 26"/>
                  <a:gd name="T36" fmla="*/ 8 w 15"/>
                  <a:gd name="T37" fmla="*/ 9 h 26"/>
                  <a:gd name="T38" fmla="*/ 8 w 15"/>
                  <a:gd name="T39" fmla="*/ 9 h 26"/>
                  <a:gd name="T40" fmla="*/ 15 w 15"/>
                  <a:gd name="T41" fmla="*/ 0 h 26"/>
                  <a:gd name="T42" fmla="*/ 15 w 15"/>
                  <a:gd name="T43" fmla="*/ 0 h 26"/>
                  <a:gd name="T44" fmla="*/ 15 w 15"/>
                  <a:gd name="T45" fmla="*/ 0 h 26"/>
                  <a:gd name="T46" fmla="*/ 15 w 15"/>
                  <a:gd name="T47" fmla="*/ 0 h 26"/>
                  <a:gd name="T48" fmla="*/ 15 w 15"/>
                  <a:gd name="T49" fmla="*/ 0 h 26"/>
                  <a:gd name="T50" fmla="*/ 15 w 15"/>
                  <a:gd name="T51" fmla="*/ 9 h 26"/>
                  <a:gd name="T52" fmla="*/ 15 w 15"/>
                  <a:gd name="T53" fmla="*/ 9 h 26"/>
                  <a:gd name="T54" fmla="*/ 15 w 15"/>
                  <a:gd name="T55" fmla="*/ 9 h 26"/>
                  <a:gd name="T56" fmla="*/ 15 w 15"/>
                  <a:gd name="T57" fmla="*/ 9 h 26"/>
                  <a:gd name="T58" fmla="*/ 15 w 15"/>
                  <a:gd name="T59" fmla="*/ 9 h 26"/>
                  <a:gd name="T60" fmla="*/ 15 w 15"/>
                  <a:gd name="T61" fmla="*/ 9 h 26"/>
                  <a:gd name="T62" fmla="*/ 15 w 15"/>
                  <a:gd name="T63" fmla="*/ 9 h 26"/>
                  <a:gd name="T64" fmla="*/ 15 w 15"/>
                  <a:gd name="T65" fmla="*/ 9 h 26"/>
                  <a:gd name="T66" fmla="*/ 15 w 15"/>
                  <a:gd name="T67" fmla="*/ 0 h 26"/>
                  <a:gd name="T68" fmla="*/ 15 w 15"/>
                  <a:gd name="T69" fmla="*/ 9 h 26"/>
                  <a:gd name="T70" fmla="*/ 15 w 15"/>
                  <a:gd name="T71" fmla="*/ 9 h 26"/>
                  <a:gd name="T72" fmla="*/ 15 w 15"/>
                  <a:gd name="T73" fmla="*/ 9 h 2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"/>
                  <a:gd name="T112" fmla="*/ 0 h 26"/>
                  <a:gd name="T113" fmla="*/ 15 w 15"/>
                  <a:gd name="T114" fmla="*/ 26 h 2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" h="26">
                    <a:moveTo>
                      <a:pt x="15" y="9"/>
                    </a:moveTo>
                    <a:lnTo>
                      <a:pt x="15" y="17"/>
                    </a:lnTo>
                    <a:lnTo>
                      <a:pt x="8" y="17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9"/>
                    </a:lnTo>
                    <a:lnTo>
                      <a:pt x="15" y="0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93"/>
              <p:cNvSpPr>
                <a:spLocks/>
              </p:cNvSpPr>
              <p:nvPr/>
            </p:nvSpPr>
            <p:spPr bwMode="auto">
              <a:xfrm>
                <a:off x="2286" y="2437"/>
                <a:ext cx="15" cy="26"/>
              </a:xfrm>
              <a:custGeom>
                <a:avLst/>
                <a:gdLst>
                  <a:gd name="T0" fmla="*/ 15 w 15"/>
                  <a:gd name="T1" fmla="*/ 9 h 26"/>
                  <a:gd name="T2" fmla="*/ 15 w 15"/>
                  <a:gd name="T3" fmla="*/ 17 h 26"/>
                  <a:gd name="T4" fmla="*/ 8 w 15"/>
                  <a:gd name="T5" fmla="*/ 17 h 26"/>
                  <a:gd name="T6" fmla="*/ 0 w 15"/>
                  <a:gd name="T7" fmla="*/ 26 h 26"/>
                  <a:gd name="T8" fmla="*/ 0 w 15"/>
                  <a:gd name="T9" fmla="*/ 17 h 26"/>
                  <a:gd name="T10" fmla="*/ 8 w 15"/>
                  <a:gd name="T11" fmla="*/ 17 h 26"/>
                  <a:gd name="T12" fmla="*/ 8 w 15"/>
                  <a:gd name="T13" fmla="*/ 9 h 26"/>
                  <a:gd name="T14" fmla="*/ 15 w 15"/>
                  <a:gd name="T15" fmla="*/ 0 h 26"/>
                  <a:gd name="T16" fmla="*/ 15 w 15"/>
                  <a:gd name="T17" fmla="*/ 9 h 26"/>
                  <a:gd name="T18" fmla="*/ 15 w 15"/>
                  <a:gd name="T19" fmla="*/ 0 h 26"/>
                  <a:gd name="T20" fmla="*/ 15 w 15"/>
                  <a:gd name="T21" fmla="*/ 9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26"/>
                  <a:gd name="T35" fmla="*/ 15 w 15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26">
                    <a:moveTo>
                      <a:pt x="15" y="9"/>
                    </a:moveTo>
                    <a:lnTo>
                      <a:pt x="15" y="17"/>
                    </a:lnTo>
                    <a:lnTo>
                      <a:pt x="8" y="17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9"/>
                    </a:lnTo>
                    <a:lnTo>
                      <a:pt x="15" y="0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94"/>
              <p:cNvSpPr>
                <a:spLocks/>
              </p:cNvSpPr>
              <p:nvPr/>
            </p:nvSpPr>
            <p:spPr bwMode="auto">
              <a:xfrm>
                <a:off x="2286" y="2437"/>
                <a:ext cx="15" cy="26"/>
              </a:xfrm>
              <a:custGeom>
                <a:avLst/>
                <a:gdLst>
                  <a:gd name="T0" fmla="*/ 15 w 15"/>
                  <a:gd name="T1" fmla="*/ 9 h 26"/>
                  <a:gd name="T2" fmla="*/ 15 w 15"/>
                  <a:gd name="T3" fmla="*/ 17 h 26"/>
                  <a:gd name="T4" fmla="*/ 8 w 15"/>
                  <a:gd name="T5" fmla="*/ 17 h 26"/>
                  <a:gd name="T6" fmla="*/ 0 w 15"/>
                  <a:gd name="T7" fmla="*/ 26 h 26"/>
                  <a:gd name="T8" fmla="*/ 0 w 15"/>
                  <a:gd name="T9" fmla="*/ 17 h 26"/>
                  <a:gd name="T10" fmla="*/ 8 w 15"/>
                  <a:gd name="T11" fmla="*/ 17 h 26"/>
                  <a:gd name="T12" fmla="*/ 8 w 15"/>
                  <a:gd name="T13" fmla="*/ 9 h 26"/>
                  <a:gd name="T14" fmla="*/ 15 w 15"/>
                  <a:gd name="T15" fmla="*/ 0 h 26"/>
                  <a:gd name="T16" fmla="*/ 15 w 15"/>
                  <a:gd name="T17" fmla="*/ 9 h 26"/>
                  <a:gd name="T18" fmla="*/ 15 w 15"/>
                  <a:gd name="T19" fmla="*/ 0 h 26"/>
                  <a:gd name="T20" fmla="*/ 15 w 15"/>
                  <a:gd name="T21" fmla="*/ 9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26"/>
                  <a:gd name="T35" fmla="*/ 15 w 15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26">
                    <a:moveTo>
                      <a:pt x="15" y="9"/>
                    </a:moveTo>
                    <a:lnTo>
                      <a:pt x="15" y="17"/>
                    </a:lnTo>
                    <a:lnTo>
                      <a:pt x="8" y="17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9"/>
                    </a:lnTo>
                    <a:lnTo>
                      <a:pt x="15" y="0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15" y="9"/>
                    </a:lnTo>
                    <a:close/>
                  </a:path>
                </a:pathLst>
              </a:custGeom>
              <a:noFill/>
              <a:ln w="12700">
                <a:solidFill>
                  <a:srgbClr val="3D9E4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92" name="Group 195"/>
            <p:cNvGrpSpPr>
              <a:grpSpLocks/>
            </p:cNvGrpSpPr>
            <p:nvPr/>
          </p:nvGrpSpPr>
          <p:grpSpPr bwMode="auto">
            <a:xfrm>
              <a:off x="3810000" y="3856038"/>
              <a:ext cx="23813" cy="39687"/>
              <a:chOff x="2400" y="2429"/>
              <a:chExt cx="15" cy="25"/>
            </a:xfrm>
          </p:grpSpPr>
          <p:sp>
            <p:nvSpPr>
              <p:cNvPr id="642" name="Freeform 196"/>
              <p:cNvSpPr>
                <a:spLocks/>
              </p:cNvSpPr>
              <p:nvPr/>
            </p:nvSpPr>
            <p:spPr bwMode="auto">
              <a:xfrm>
                <a:off x="2400" y="2429"/>
                <a:ext cx="15" cy="25"/>
              </a:xfrm>
              <a:custGeom>
                <a:avLst/>
                <a:gdLst>
                  <a:gd name="T0" fmla="*/ 15 w 15"/>
                  <a:gd name="T1" fmla="*/ 0 h 25"/>
                  <a:gd name="T2" fmla="*/ 8 w 15"/>
                  <a:gd name="T3" fmla="*/ 0 h 25"/>
                  <a:gd name="T4" fmla="*/ 8 w 15"/>
                  <a:gd name="T5" fmla="*/ 8 h 25"/>
                  <a:gd name="T6" fmla="*/ 8 w 15"/>
                  <a:gd name="T7" fmla="*/ 8 h 25"/>
                  <a:gd name="T8" fmla="*/ 8 w 15"/>
                  <a:gd name="T9" fmla="*/ 8 h 25"/>
                  <a:gd name="T10" fmla="*/ 8 w 15"/>
                  <a:gd name="T11" fmla="*/ 8 h 25"/>
                  <a:gd name="T12" fmla="*/ 8 w 15"/>
                  <a:gd name="T13" fmla="*/ 8 h 25"/>
                  <a:gd name="T14" fmla="*/ 0 w 15"/>
                  <a:gd name="T15" fmla="*/ 8 h 25"/>
                  <a:gd name="T16" fmla="*/ 0 w 15"/>
                  <a:gd name="T17" fmla="*/ 8 h 25"/>
                  <a:gd name="T18" fmla="*/ 0 w 15"/>
                  <a:gd name="T19" fmla="*/ 8 h 25"/>
                  <a:gd name="T20" fmla="*/ 0 w 15"/>
                  <a:gd name="T21" fmla="*/ 8 h 25"/>
                  <a:gd name="T22" fmla="*/ 0 w 15"/>
                  <a:gd name="T23" fmla="*/ 8 h 25"/>
                  <a:gd name="T24" fmla="*/ 0 w 15"/>
                  <a:gd name="T25" fmla="*/ 8 h 25"/>
                  <a:gd name="T26" fmla="*/ 0 w 15"/>
                  <a:gd name="T27" fmla="*/ 8 h 25"/>
                  <a:gd name="T28" fmla="*/ 0 w 15"/>
                  <a:gd name="T29" fmla="*/ 0 h 25"/>
                  <a:gd name="T30" fmla="*/ 8 w 15"/>
                  <a:gd name="T31" fmla="*/ 0 h 25"/>
                  <a:gd name="T32" fmla="*/ 8 w 15"/>
                  <a:gd name="T33" fmla="*/ 0 h 25"/>
                  <a:gd name="T34" fmla="*/ 8 w 15"/>
                  <a:gd name="T35" fmla="*/ 0 h 25"/>
                  <a:gd name="T36" fmla="*/ 8 w 15"/>
                  <a:gd name="T37" fmla="*/ 0 h 25"/>
                  <a:gd name="T38" fmla="*/ 8 w 15"/>
                  <a:gd name="T39" fmla="*/ 0 h 25"/>
                  <a:gd name="T40" fmla="*/ 15 w 15"/>
                  <a:gd name="T41" fmla="*/ 0 h 25"/>
                  <a:gd name="T42" fmla="*/ 15 w 15"/>
                  <a:gd name="T43" fmla="*/ 0 h 25"/>
                  <a:gd name="T44" fmla="*/ 15 w 15"/>
                  <a:gd name="T45" fmla="*/ 0 h 25"/>
                  <a:gd name="T46" fmla="*/ 15 w 15"/>
                  <a:gd name="T47" fmla="*/ 0 h 25"/>
                  <a:gd name="T48" fmla="*/ 15 w 15"/>
                  <a:gd name="T49" fmla="*/ 8 h 25"/>
                  <a:gd name="T50" fmla="*/ 15 w 15"/>
                  <a:gd name="T51" fmla="*/ 8 h 25"/>
                  <a:gd name="T52" fmla="*/ 15 w 15"/>
                  <a:gd name="T53" fmla="*/ 8 h 25"/>
                  <a:gd name="T54" fmla="*/ 15 w 15"/>
                  <a:gd name="T55" fmla="*/ 17 h 25"/>
                  <a:gd name="T56" fmla="*/ 15 w 15"/>
                  <a:gd name="T57" fmla="*/ 17 h 25"/>
                  <a:gd name="T58" fmla="*/ 15 w 15"/>
                  <a:gd name="T59" fmla="*/ 17 h 25"/>
                  <a:gd name="T60" fmla="*/ 15 w 15"/>
                  <a:gd name="T61" fmla="*/ 17 h 25"/>
                  <a:gd name="T62" fmla="*/ 15 w 15"/>
                  <a:gd name="T63" fmla="*/ 17 h 25"/>
                  <a:gd name="T64" fmla="*/ 15 w 15"/>
                  <a:gd name="T65" fmla="*/ 25 h 25"/>
                  <a:gd name="T66" fmla="*/ 15 w 15"/>
                  <a:gd name="T67" fmla="*/ 25 h 25"/>
                  <a:gd name="T68" fmla="*/ 15 w 15"/>
                  <a:gd name="T69" fmla="*/ 25 h 25"/>
                  <a:gd name="T70" fmla="*/ 8 w 15"/>
                  <a:gd name="T71" fmla="*/ 25 h 25"/>
                  <a:gd name="T72" fmla="*/ 8 w 15"/>
                  <a:gd name="T73" fmla="*/ 25 h 25"/>
                  <a:gd name="T74" fmla="*/ 8 w 15"/>
                  <a:gd name="T75" fmla="*/ 17 h 25"/>
                  <a:gd name="T76" fmla="*/ 8 w 15"/>
                  <a:gd name="T77" fmla="*/ 17 h 25"/>
                  <a:gd name="T78" fmla="*/ 8 w 15"/>
                  <a:gd name="T79" fmla="*/ 17 h 25"/>
                  <a:gd name="T80" fmla="*/ 8 w 15"/>
                  <a:gd name="T81" fmla="*/ 17 h 25"/>
                  <a:gd name="T82" fmla="*/ 8 w 15"/>
                  <a:gd name="T83" fmla="*/ 17 h 25"/>
                  <a:gd name="T84" fmla="*/ 8 w 15"/>
                  <a:gd name="T85" fmla="*/ 8 h 25"/>
                  <a:gd name="T86" fmla="*/ 15 w 15"/>
                  <a:gd name="T87" fmla="*/ 0 h 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"/>
                  <a:gd name="T133" fmla="*/ 0 h 25"/>
                  <a:gd name="T134" fmla="*/ 15 w 15"/>
                  <a:gd name="T135" fmla="*/ 25 h 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" h="25">
                    <a:moveTo>
                      <a:pt x="15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17"/>
                    </a:lnTo>
                    <a:lnTo>
                      <a:pt x="15" y="25"/>
                    </a:lnTo>
                    <a:lnTo>
                      <a:pt x="8" y="25"/>
                    </a:lnTo>
                    <a:lnTo>
                      <a:pt x="8" y="17"/>
                    </a:lnTo>
                    <a:lnTo>
                      <a:pt x="8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97"/>
              <p:cNvSpPr>
                <a:spLocks/>
              </p:cNvSpPr>
              <p:nvPr/>
            </p:nvSpPr>
            <p:spPr bwMode="auto">
              <a:xfrm>
                <a:off x="2400" y="2429"/>
                <a:ext cx="15" cy="25"/>
              </a:xfrm>
              <a:custGeom>
                <a:avLst/>
                <a:gdLst>
                  <a:gd name="T0" fmla="*/ 15 w 15"/>
                  <a:gd name="T1" fmla="*/ 0 h 25"/>
                  <a:gd name="T2" fmla="*/ 8 w 15"/>
                  <a:gd name="T3" fmla="*/ 0 h 25"/>
                  <a:gd name="T4" fmla="*/ 8 w 15"/>
                  <a:gd name="T5" fmla="*/ 8 h 25"/>
                  <a:gd name="T6" fmla="*/ 0 w 15"/>
                  <a:gd name="T7" fmla="*/ 8 h 25"/>
                  <a:gd name="T8" fmla="*/ 0 w 15"/>
                  <a:gd name="T9" fmla="*/ 0 h 25"/>
                  <a:gd name="T10" fmla="*/ 8 w 15"/>
                  <a:gd name="T11" fmla="*/ 0 h 25"/>
                  <a:gd name="T12" fmla="*/ 15 w 15"/>
                  <a:gd name="T13" fmla="*/ 0 h 25"/>
                  <a:gd name="T14" fmla="*/ 15 w 15"/>
                  <a:gd name="T15" fmla="*/ 8 h 25"/>
                  <a:gd name="T16" fmla="*/ 15 w 15"/>
                  <a:gd name="T17" fmla="*/ 17 h 25"/>
                  <a:gd name="T18" fmla="*/ 15 w 15"/>
                  <a:gd name="T19" fmla="*/ 25 h 25"/>
                  <a:gd name="T20" fmla="*/ 8 w 15"/>
                  <a:gd name="T21" fmla="*/ 25 h 25"/>
                  <a:gd name="T22" fmla="*/ 8 w 15"/>
                  <a:gd name="T23" fmla="*/ 17 h 25"/>
                  <a:gd name="T24" fmla="*/ 8 w 15"/>
                  <a:gd name="T25" fmla="*/ 8 h 25"/>
                  <a:gd name="T26" fmla="*/ 15 w 15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25"/>
                  <a:gd name="T44" fmla="*/ 15 w 1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25">
                    <a:moveTo>
                      <a:pt x="15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17"/>
                    </a:lnTo>
                    <a:lnTo>
                      <a:pt x="15" y="25"/>
                    </a:lnTo>
                    <a:lnTo>
                      <a:pt x="8" y="25"/>
                    </a:lnTo>
                    <a:lnTo>
                      <a:pt x="8" y="17"/>
                    </a:lnTo>
                    <a:lnTo>
                      <a:pt x="8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98"/>
              <p:cNvSpPr>
                <a:spLocks/>
              </p:cNvSpPr>
              <p:nvPr/>
            </p:nvSpPr>
            <p:spPr bwMode="auto">
              <a:xfrm>
                <a:off x="2400" y="2429"/>
                <a:ext cx="15" cy="25"/>
              </a:xfrm>
              <a:custGeom>
                <a:avLst/>
                <a:gdLst>
                  <a:gd name="T0" fmla="*/ 15 w 15"/>
                  <a:gd name="T1" fmla="*/ 0 h 25"/>
                  <a:gd name="T2" fmla="*/ 8 w 15"/>
                  <a:gd name="T3" fmla="*/ 0 h 25"/>
                  <a:gd name="T4" fmla="*/ 8 w 15"/>
                  <a:gd name="T5" fmla="*/ 8 h 25"/>
                  <a:gd name="T6" fmla="*/ 0 w 15"/>
                  <a:gd name="T7" fmla="*/ 8 h 25"/>
                  <a:gd name="T8" fmla="*/ 0 w 15"/>
                  <a:gd name="T9" fmla="*/ 0 h 25"/>
                  <a:gd name="T10" fmla="*/ 8 w 15"/>
                  <a:gd name="T11" fmla="*/ 0 h 25"/>
                  <a:gd name="T12" fmla="*/ 15 w 15"/>
                  <a:gd name="T13" fmla="*/ 0 h 25"/>
                  <a:gd name="T14" fmla="*/ 15 w 15"/>
                  <a:gd name="T15" fmla="*/ 8 h 25"/>
                  <a:gd name="T16" fmla="*/ 15 w 15"/>
                  <a:gd name="T17" fmla="*/ 17 h 25"/>
                  <a:gd name="T18" fmla="*/ 15 w 15"/>
                  <a:gd name="T19" fmla="*/ 25 h 25"/>
                  <a:gd name="T20" fmla="*/ 8 w 15"/>
                  <a:gd name="T21" fmla="*/ 25 h 25"/>
                  <a:gd name="T22" fmla="*/ 8 w 15"/>
                  <a:gd name="T23" fmla="*/ 17 h 25"/>
                  <a:gd name="T24" fmla="*/ 8 w 15"/>
                  <a:gd name="T25" fmla="*/ 8 h 25"/>
                  <a:gd name="T26" fmla="*/ 15 w 15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25"/>
                  <a:gd name="T44" fmla="*/ 15 w 1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25">
                    <a:moveTo>
                      <a:pt x="15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17"/>
                    </a:lnTo>
                    <a:lnTo>
                      <a:pt x="15" y="25"/>
                    </a:lnTo>
                    <a:lnTo>
                      <a:pt x="8" y="25"/>
                    </a:lnTo>
                    <a:lnTo>
                      <a:pt x="8" y="17"/>
                    </a:lnTo>
                    <a:lnTo>
                      <a:pt x="8" y="8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12700">
                <a:solidFill>
                  <a:srgbClr val="3D9E4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93" name="Group 199"/>
            <p:cNvGrpSpPr>
              <a:grpSpLocks/>
            </p:cNvGrpSpPr>
            <p:nvPr/>
          </p:nvGrpSpPr>
          <p:grpSpPr bwMode="auto">
            <a:xfrm>
              <a:off x="3894138" y="3814763"/>
              <a:ext cx="12700" cy="41275"/>
              <a:chOff x="2453" y="2403"/>
              <a:chExt cx="8" cy="26"/>
            </a:xfrm>
          </p:grpSpPr>
          <p:sp>
            <p:nvSpPr>
              <p:cNvPr id="639" name="Freeform 200"/>
              <p:cNvSpPr>
                <a:spLocks/>
              </p:cNvSpPr>
              <p:nvPr/>
            </p:nvSpPr>
            <p:spPr bwMode="auto">
              <a:xfrm>
                <a:off x="2453" y="2403"/>
                <a:ext cx="8" cy="26"/>
              </a:xfrm>
              <a:custGeom>
                <a:avLst/>
                <a:gdLst>
                  <a:gd name="T0" fmla="*/ 0 w 8"/>
                  <a:gd name="T1" fmla="*/ 9 h 26"/>
                  <a:gd name="T2" fmla="*/ 0 w 8"/>
                  <a:gd name="T3" fmla="*/ 9 h 26"/>
                  <a:gd name="T4" fmla="*/ 0 w 8"/>
                  <a:gd name="T5" fmla="*/ 9 h 26"/>
                  <a:gd name="T6" fmla="*/ 0 w 8"/>
                  <a:gd name="T7" fmla="*/ 9 h 26"/>
                  <a:gd name="T8" fmla="*/ 0 w 8"/>
                  <a:gd name="T9" fmla="*/ 9 h 26"/>
                  <a:gd name="T10" fmla="*/ 0 w 8"/>
                  <a:gd name="T11" fmla="*/ 17 h 26"/>
                  <a:gd name="T12" fmla="*/ 8 w 8"/>
                  <a:gd name="T13" fmla="*/ 17 h 26"/>
                  <a:gd name="T14" fmla="*/ 8 w 8"/>
                  <a:gd name="T15" fmla="*/ 17 h 26"/>
                  <a:gd name="T16" fmla="*/ 8 w 8"/>
                  <a:gd name="T17" fmla="*/ 17 h 26"/>
                  <a:gd name="T18" fmla="*/ 8 w 8"/>
                  <a:gd name="T19" fmla="*/ 26 h 26"/>
                  <a:gd name="T20" fmla="*/ 0 w 8"/>
                  <a:gd name="T21" fmla="*/ 26 h 26"/>
                  <a:gd name="T22" fmla="*/ 0 w 8"/>
                  <a:gd name="T23" fmla="*/ 26 h 26"/>
                  <a:gd name="T24" fmla="*/ 8 w 8"/>
                  <a:gd name="T25" fmla="*/ 26 h 26"/>
                  <a:gd name="T26" fmla="*/ 8 w 8"/>
                  <a:gd name="T27" fmla="*/ 26 h 26"/>
                  <a:gd name="T28" fmla="*/ 8 w 8"/>
                  <a:gd name="T29" fmla="*/ 26 h 26"/>
                  <a:gd name="T30" fmla="*/ 8 w 8"/>
                  <a:gd name="T31" fmla="*/ 26 h 26"/>
                  <a:gd name="T32" fmla="*/ 8 w 8"/>
                  <a:gd name="T33" fmla="*/ 26 h 26"/>
                  <a:gd name="T34" fmla="*/ 8 w 8"/>
                  <a:gd name="T35" fmla="*/ 26 h 26"/>
                  <a:gd name="T36" fmla="*/ 8 w 8"/>
                  <a:gd name="T37" fmla="*/ 26 h 26"/>
                  <a:gd name="T38" fmla="*/ 8 w 8"/>
                  <a:gd name="T39" fmla="*/ 17 h 26"/>
                  <a:gd name="T40" fmla="*/ 8 w 8"/>
                  <a:gd name="T41" fmla="*/ 17 h 26"/>
                  <a:gd name="T42" fmla="*/ 8 w 8"/>
                  <a:gd name="T43" fmla="*/ 17 h 26"/>
                  <a:gd name="T44" fmla="*/ 8 w 8"/>
                  <a:gd name="T45" fmla="*/ 17 h 26"/>
                  <a:gd name="T46" fmla="*/ 8 w 8"/>
                  <a:gd name="T47" fmla="*/ 17 h 26"/>
                  <a:gd name="T48" fmla="*/ 8 w 8"/>
                  <a:gd name="T49" fmla="*/ 17 h 26"/>
                  <a:gd name="T50" fmla="*/ 8 w 8"/>
                  <a:gd name="T51" fmla="*/ 17 h 26"/>
                  <a:gd name="T52" fmla="*/ 8 w 8"/>
                  <a:gd name="T53" fmla="*/ 17 h 26"/>
                  <a:gd name="T54" fmla="*/ 8 w 8"/>
                  <a:gd name="T55" fmla="*/ 9 h 26"/>
                  <a:gd name="T56" fmla="*/ 8 w 8"/>
                  <a:gd name="T57" fmla="*/ 9 h 26"/>
                  <a:gd name="T58" fmla="*/ 8 w 8"/>
                  <a:gd name="T59" fmla="*/ 9 h 26"/>
                  <a:gd name="T60" fmla="*/ 8 w 8"/>
                  <a:gd name="T61" fmla="*/ 9 h 26"/>
                  <a:gd name="T62" fmla="*/ 0 w 8"/>
                  <a:gd name="T63" fmla="*/ 9 h 26"/>
                  <a:gd name="T64" fmla="*/ 0 w 8"/>
                  <a:gd name="T65" fmla="*/ 9 h 26"/>
                  <a:gd name="T66" fmla="*/ 0 w 8"/>
                  <a:gd name="T67" fmla="*/ 0 h 26"/>
                  <a:gd name="T68" fmla="*/ 0 w 8"/>
                  <a:gd name="T69" fmla="*/ 0 h 26"/>
                  <a:gd name="T70" fmla="*/ 0 w 8"/>
                  <a:gd name="T71" fmla="*/ 9 h 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"/>
                  <a:gd name="T109" fmla="*/ 0 h 26"/>
                  <a:gd name="T110" fmla="*/ 8 w 8"/>
                  <a:gd name="T111" fmla="*/ 26 h 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" h="26">
                    <a:moveTo>
                      <a:pt x="0" y="9"/>
                    </a:moveTo>
                    <a:lnTo>
                      <a:pt x="0" y="9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26"/>
                    </a:lnTo>
                    <a:lnTo>
                      <a:pt x="0" y="26"/>
                    </a:lnTo>
                    <a:lnTo>
                      <a:pt x="8" y="26"/>
                    </a:lnTo>
                    <a:lnTo>
                      <a:pt x="8" y="17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201"/>
              <p:cNvSpPr>
                <a:spLocks/>
              </p:cNvSpPr>
              <p:nvPr/>
            </p:nvSpPr>
            <p:spPr bwMode="auto">
              <a:xfrm>
                <a:off x="2453" y="2403"/>
                <a:ext cx="8" cy="26"/>
              </a:xfrm>
              <a:custGeom>
                <a:avLst/>
                <a:gdLst>
                  <a:gd name="T0" fmla="*/ 0 w 8"/>
                  <a:gd name="T1" fmla="*/ 9 h 26"/>
                  <a:gd name="T2" fmla="*/ 0 w 8"/>
                  <a:gd name="T3" fmla="*/ 17 h 26"/>
                  <a:gd name="T4" fmla="*/ 8 w 8"/>
                  <a:gd name="T5" fmla="*/ 17 h 26"/>
                  <a:gd name="T6" fmla="*/ 8 w 8"/>
                  <a:gd name="T7" fmla="*/ 26 h 26"/>
                  <a:gd name="T8" fmla="*/ 0 w 8"/>
                  <a:gd name="T9" fmla="*/ 26 h 26"/>
                  <a:gd name="T10" fmla="*/ 8 w 8"/>
                  <a:gd name="T11" fmla="*/ 26 h 26"/>
                  <a:gd name="T12" fmla="*/ 8 w 8"/>
                  <a:gd name="T13" fmla="*/ 17 h 26"/>
                  <a:gd name="T14" fmla="*/ 8 w 8"/>
                  <a:gd name="T15" fmla="*/ 9 h 26"/>
                  <a:gd name="T16" fmla="*/ 0 w 8"/>
                  <a:gd name="T17" fmla="*/ 9 h 26"/>
                  <a:gd name="T18" fmla="*/ 0 w 8"/>
                  <a:gd name="T19" fmla="*/ 0 h 26"/>
                  <a:gd name="T20" fmla="*/ 0 w 8"/>
                  <a:gd name="T21" fmla="*/ 9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26"/>
                  <a:gd name="T35" fmla="*/ 8 w 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26">
                    <a:moveTo>
                      <a:pt x="0" y="9"/>
                    </a:moveTo>
                    <a:lnTo>
                      <a:pt x="0" y="17"/>
                    </a:lnTo>
                    <a:lnTo>
                      <a:pt x="8" y="17"/>
                    </a:lnTo>
                    <a:lnTo>
                      <a:pt x="8" y="26"/>
                    </a:lnTo>
                    <a:lnTo>
                      <a:pt x="0" y="26"/>
                    </a:lnTo>
                    <a:lnTo>
                      <a:pt x="8" y="26"/>
                    </a:lnTo>
                    <a:lnTo>
                      <a:pt x="8" y="17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202"/>
              <p:cNvSpPr>
                <a:spLocks/>
              </p:cNvSpPr>
              <p:nvPr/>
            </p:nvSpPr>
            <p:spPr bwMode="auto">
              <a:xfrm>
                <a:off x="2453" y="2403"/>
                <a:ext cx="8" cy="26"/>
              </a:xfrm>
              <a:custGeom>
                <a:avLst/>
                <a:gdLst>
                  <a:gd name="T0" fmla="*/ 0 w 8"/>
                  <a:gd name="T1" fmla="*/ 9 h 26"/>
                  <a:gd name="T2" fmla="*/ 0 w 8"/>
                  <a:gd name="T3" fmla="*/ 17 h 26"/>
                  <a:gd name="T4" fmla="*/ 8 w 8"/>
                  <a:gd name="T5" fmla="*/ 17 h 26"/>
                  <a:gd name="T6" fmla="*/ 8 w 8"/>
                  <a:gd name="T7" fmla="*/ 26 h 26"/>
                  <a:gd name="T8" fmla="*/ 0 w 8"/>
                  <a:gd name="T9" fmla="*/ 26 h 26"/>
                  <a:gd name="T10" fmla="*/ 8 w 8"/>
                  <a:gd name="T11" fmla="*/ 26 h 26"/>
                  <a:gd name="T12" fmla="*/ 8 w 8"/>
                  <a:gd name="T13" fmla="*/ 17 h 26"/>
                  <a:gd name="T14" fmla="*/ 8 w 8"/>
                  <a:gd name="T15" fmla="*/ 9 h 26"/>
                  <a:gd name="T16" fmla="*/ 0 w 8"/>
                  <a:gd name="T17" fmla="*/ 9 h 26"/>
                  <a:gd name="T18" fmla="*/ 0 w 8"/>
                  <a:gd name="T19" fmla="*/ 0 h 26"/>
                  <a:gd name="T20" fmla="*/ 0 w 8"/>
                  <a:gd name="T21" fmla="*/ 9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26"/>
                  <a:gd name="T35" fmla="*/ 8 w 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26">
                    <a:moveTo>
                      <a:pt x="0" y="9"/>
                    </a:moveTo>
                    <a:lnTo>
                      <a:pt x="0" y="17"/>
                    </a:lnTo>
                    <a:lnTo>
                      <a:pt x="8" y="17"/>
                    </a:lnTo>
                    <a:lnTo>
                      <a:pt x="8" y="26"/>
                    </a:lnTo>
                    <a:lnTo>
                      <a:pt x="0" y="26"/>
                    </a:lnTo>
                    <a:lnTo>
                      <a:pt x="8" y="26"/>
                    </a:lnTo>
                    <a:lnTo>
                      <a:pt x="8" y="17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12700">
                <a:solidFill>
                  <a:srgbClr val="3D9E4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94" name="Group 203"/>
            <p:cNvGrpSpPr>
              <a:grpSpLocks/>
            </p:cNvGrpSpPr>
            <p:nvPr/>
          </p:nvGrpSpPr>
          <p:grpSpPr bwMode="auto">
            <a:xfrm>
              <a:off x="3725863" y="3665538"/>
              <a:ext cx="12700" cy="14287"/>
              <a:chOff x="2347" y="2309"/>
              <a:chExt cx="8" cy="9"/>
            </a:xfrm>
          </p:grpSpPr>
          <p:sp>
            <p:nvSpPr>
              <p:cNvPr id="636" name="Freeform 204"/>
              <p:cNvSpPr>
                <a:spLocks/>
              </p:cNvSpPr>
              <p:nvPr/>
            </p:nvSpPr>
            <p:spPr bwMode="auto">
              <a:xfrm>
                <a:off x="2347" y="2309"/>
                <a:ext cx="8" cy="9"/>
              </a:xfrm>
              <a:custGeom>
                <a:avLst/>
                <a:gdLst>
                  <a:gd name="T0" fmla="*/ 8 w 8"/>
                  <a:gd name="T1" fmla="*/ 9 h 9"/>
                  <a:gd name="T2" fmla="*/ 8 w 8"/>
                  <a:gd name="T3" fmla="*/ 9 h 9"/>
                  <a:gd name="T4" fmla="*/ 8 w 8"/>
                  <a:gd name="T5" fmla="*/ 9 h 9"/>
                  <a:gd name="T6" fmla="*/ 8 w 8"/>
                  <a:gd name="T7" fmla="*/ 9 h 9"/>
                  <a:gd name="T8" fmla="*/ 8 w 8"/>
                  <a:gd name="T9" fmla="*/ 9 h 9"/>
                  <a:gd name="T10" fmla="*/ 8 w 8"/>
                  <a:gd name="T11" fmla="*/ 9 h 9"/>
                  <a:gd name="T12" fmla="*/ 8 w 8"/>
                  <a:gd name="T13" fmla="*/ 9 h 9"/>
                  <a:gd name="T14" fmla="*/ 8 w 8"/>
                  <a:gd name="T15" fmla="*/ 9 h 9"/>
                  <a:gd name="T16" fmla="*/ 8 w 8"/>
                  <a:gd name="T17" fmla="*/ 9 h 9"/>
                  <a:gd name="T18" fmla="*/ 8 w 8"/>
                  <a:gd name="T19" fmla="*/ 9 h 9"/>
                  <a:gd name="T20" fmla="*/ 0 w 8"/>
                  <a:gd name="T21" fmla="*/ 0 h 9"/>
                  <a:gd name="T22" fmla="*/ 0 w 8"/>
                  <a:gd name="T23" fmla="*/ 0 h 9"/>
                  <a:gd name="T24" fmla="*/ 8 w 8"/>
                  <a:gd name="T25" fmla="*/ 0 h 9"/>
                  <a:gd name="T26" fmla="*/ 8 w 8"/>
                  <a:gd name="T27" fmla="*/ 0 h 9"/>
                  <a:gd name="T28" fmla="*/ 8 w 8"/>
                  <a:gd name="T29" fmla="*/ 0 h 9"/>
                  <a:gd name="T30" fmla="*/ 8 w 8"/>
                  <a:gd name="T31" fmla="*/ 0 h 9"/>
                  <a:gd name="T32" fmla="*/ 8 w 8"/>
                  <a:gd name="T33" fmla="*/ 0 h 9"/>
                  <a:gd name="T34" fmla="*/ 8 w 8"/>
                  <a:gd name="T35" fmla="*/ 0 h 9"/>
                  <a:gd name="T36" fmla="*/ 8 w 8"/>
                  <a:gd name="T37" fmla="*/ 9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9"/>
                  <a:gd name="T59" fmla="*/ 8 w 8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9">
                    <a:moveTo>
                      <a:pt x="8" y="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205"/>
              <p:cNvSpPr>
                <a:spLocks/>
              </p:cNvSpPr>
              <p:nvPr/>
            </p:nvSpPr>
            <p:spPr bwMode="auto">
              <a:xfrm>
                <a:off x="2347" y="2309"/>
                <a:ext cx="8" cy="9"/>
              </a:xfrm>
              <a:custGeom>
                <a:avLst/>
                <a:gdLst>
                  <a:gd name="T0" fmla="*/ 8 w 8"/>
                  <a:gd name="T1" fmla="*/ 9 h 9"/>
                  <a:gd name="T2" fmla="*/ 0 w 8"/>
                  <a:gd name="T3" fmla="*/ 0 h 9"/>
                  <a:gd name="T4" fmla="*/ 8 w 8"/>
                  <a:gd name="T5" fmla="*/ 0 h 9"/>
                  <a:gd name="T6" fmla="*/ 8 w 8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9"/>
                  <a:gd name="T14" fmla="*/ 8 w 8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9">
                    <a:moveTo>
                      <a:pt x="8" y="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206"/>
              <p:cNvSpPr>
                <a:spLocks/>
              </p:cNvSpPr>
              <p:nvPr/>
            </p:nvSpPr>
            <p:spPr bwMode="auto">
              <a:xfrm>
                <a:off x="2347" y="2309"/>
                <a:ext cx="8" cy="9"/>
              </a:xfrm>
              <a:custGeom>
                <a:avLst/>
                <a:gdLst>
                  <a:gd name="T0" fmla="*/ 8 w 8"/>
                  <a:gd name="T1" fmla="*/ 9 h 9"/>
                  <a:gd name="T2" fmla="*/ 0 w 8"/>
                  <a:gd name="T3" fmla="*/ 0 h 9"/>
                  <a:gd name="T4" fmla="*/ 8 w 8"/>
                  <a:gd name="T5" fmla="*/ 0 h 9"/>
                  <a:gd name="T6" fmla="*/ 8 w 8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9"/>
                  <a:gd name="T14" fmla="*/ 8 w 8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9">
                    <a:moveTo>
                      <a:pt x="8" y="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9"/>
                    </a:lnTo>
                    <a:close/>
                  </a:path>
                </a:pathLst>
              </a:custGeom>
              <a:noFill/>
              <a:ln w="12700">
                <a:solidFill>
                  <a:srgbClr val="3D9E4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95" name="Group 207"/>
            <p:cNvGrpSpPr>
              <a:grpSpLocks/>
            </p:cNvGrpSpPr>
            <p:nvPr/>
          </p:nvGrpSpPr>
          <p:grpSpPr bwMode="auto">
            <a:xfrm>
              <a:off x="3786188" y="3746500"/>
              <a:ext cx="12700" cy="14288"/>
              <a:chOff x="2385" y="2360"/>
              <a:chExt cx="8" cy="9"/>
            </a:xfrm>
          </p:grpSpPr>
          <p:sp>
            <p:nvSpPr>
              <p:cNvPr id="633" name="Freeform 208"/>
              <p:cNvSpPr>
                <a:spLocks/>
              </p:cNvSpPr>
              <p:nvPr/>
            </p:nvSpPr>
            <p:spPr bwMode="auto">
              <a:xfrm>
                <a:off x="2385" y="2360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8 w 8"/>
                  <a:gd name="T3" fmla="*/ 9 h 9"/>
                  <a:gd name="T4" fmla="*/ 8 w 8"/>
                  <a:gd name="T5" fmla="*/ 0 h 9"/>
                  <a:gd name="T6" fmla="*/ 8 w 8"/>
                  <a:gd name="T7" fmla="*/ 0 h 9"/>
                  <a:gd name="T8" fmla="*/ 8 w 8"/>
                  <a:gd name="T9" fmla="*/ 9 h 9"/>
                  <a:gd name="T10" fmla="*/ 8 w 8"/>
                  <a:gd name="T11" fmla="*/ 9 h 9"/>
                  <a:gd name="T12" fmla="*/ 8 w 8"/>
                  <a:gd name="T13" fmla="*/ 9 h 9"/>
                  <a:gd name="T14" fmla="*/ 0 w 8"/>
                  <a:gd name="T15" fmla="*/ 9 h 9"/>
                  <a:gd name="T16" fmla="*/ 0 w 8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9"/>
                  <a:gd name="T29" fmla="*/ 8 w 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9">
                    <a:moveTo>
                      <a:pt x="0" y="9"/>
                    </a:moveTo>
                    <a:lnTo>
                      <a:pt x="8" y="9"/>
                    </a:lnTo>
                    <a:lnTo>
                      <a:pt x="8" y="0"/>
                    </a:lnTo>
                    <a:lnTo>
                      <a:pt x="8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209"/>
              <p:cNvSpPr>
                <a:spLocks/>
              </p:cNvSpPr>
              <p:nvPr/>
            </p:nvSpPr>
            <p:spPr bwMode="auto">
              <a:xfrm>
                <a:off x="2385" y="2360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8 w 8"/>
                  <a:gd name="T3" fmla="*/ 9 h 9"/>
                  <a:gd name="T4" fmla="*/ 8 w 8"/>
                  <a:gd name="T5" fmla="*/ 0 h 9"/>
                  <a:gd name="T6" fmla="*/ 8 w 8"/>
                  <a:gd name="T7" fmla="*/ 9 h 9"/>
                  <a:gd name="T8" fmla="*/ 0 w 8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0" y="9"/>
                    </a:moveTo>
                    <a:lnTo>
                      <a:pt x="8" y="9"/>
                    </a:lnTo>
                    <a:lnTo>
                      <a:pt x="8" y="0"/>
                    </a:lnTo>
                    <a:lnTo>
                      <a:pt x="8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210"/>
              <p:cNvSpPr>
                <a:spLocks/>
              </p:cNvSpPr>
              <p:nvPr/>
            </p:nvSpPr>
            <p:spPr bwMode="auto">
              <a:xfrm>
                <a:off x="2385" y="2360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8 w 8"/>
                  <a:gd name="T3" fmla="*/ 9 h 9"/>
                  <a:gd name="T4" fmla="*/ 8 w 8"/>
                  <a:gd name="T5" fmla="*/ 0 h 9"/>
                  <a:gd name="T6" fmla="*/ 8 w 8"/>
                  <a:gd name="T7" fmla="*/ 9 h 9"/>
                  <a:gd name="T8" fmla="*/ 0 w 8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0" y="9"/>
                    </a:moveTo>
                    <a:lnTo>
                      <a:pt x="8" y="9"/>
                    </a:lnTo>
                    <a:lnTo>
                      <a:pt x="8" y="0"/>
                    </a:lnTo>
                    <a:lnTo>
                      <a:pt x="8" y="9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12700">
                <a:solidFill>
                  <a:srgbClr val="3D9E4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6" name="Freeform 211"/>
            <p:cNvSpPr>
              <a:spLocks/>
            </p:cNvSpPr>
            <p:nvPr/>
          </p:nvSpPr>
          <p:spPr bwMode="auto">
            <a:xfrm>
              <a:off x="3773488" y="3802063"/>
              <a:ext cx="25400" cy="26987"/>
            </a:xfrm>
            <a:custGeom>
              <a:avLst/>
              <a:gdLst>
                <a:gd name="T0" fmla="*/ 2147483647 w 16"/>
                <a:gd name="T1" fmla="*/ 0 h 17"/>
                <a:gd name="T2" fmla="*/ 2147483647 w 16"/>
                <a:gd name="T3" fmla="*/ 2147483647 h 17"/>
                <a:gd name="T4" fmla="*/ 0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0 h 17"/>
                <a:gd name="T10" fmla="*/ 2147483647 w 16"/>
                <a:gd name="T11" fmla="*/ 2147483647 h 17"/>
                <a:gd name="T12" fmla="*/ 2147483647 w 16"/>
                <a:gd name="T13" fmla="*/ 2147483647 h 17"/>
                <a:gd name="T14" fmla="*/ 2147483647 w 16"/>
                <a:gd name="T15" fmla="*/ 2147483647 h 17"/>
                <a:gd name="T16" fmla="*/ 2147483647 w 16"/>
                <a:gd name="T17" fmla="*/ 21474836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7"/>
                <a:gd name="T29" fmla="*/ 16 w 16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7">
                  <a:moveTo>
                    <a:pt x="8" y="0"/>
                  </a:moveTo>
                  <a:lnTo>
                    <a:pt x="8" y="8"/>
                  </a:lnTo>
                  <a:lnTo>
                    <a:pt x="0" y="17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17"/>
                  </a:lnTo>
                  <a:lnTo>
                    <a:pt x="16" y="17"/>
                  </a:lnTo>
                  <a:lnTo>
                    <a:pt x="8" y="17"/>
                  </a:lnTo>
                </a:path>
              </a:pathLst>
            </a:custGeom>
            <a:noFill/>
            <a:ln w="12700">
              <a:solidFill>
                <a:srgbClr val="3D9E4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96" name="Group 212"/>
            <p:cNvGrpSpPr>
              <a:grpSpLocks/>
            </p:cNvGrpSpPr>
            <p:nvPr/>
          </p:nvGrpSpPr>
          <p:grpSpPr bwMode="auto">
            <a:xfrm>
              <a:off x="3930650" y="3503613"/>
              <a:ext cx="12700" cy="68262"/>
              <a:chOff x="2476" y="2207"/>
              <a:chExt cx="8" cy="43"/>
            </a:xfrm>
          </p:grpSpPr>
          <p:sp>
            <p:nvSpPr>
              <p:cNvPr id="630" name="Freeform 213"/>
              <p:cNvSpPr>
                <a:spLocks/>
              </p:cNvSpPr>
              <p:nvPr/>
            </p:nvSpPr>
            <p:spPr bwMode="auto">
              <a:xfrm>
                <a:off x="2476" y="2207"/>
                <a:ext cx="8" cy="43"/>
              </a:xfrm>
              <a:custGeom>
                <a:avLst/>
                <a:gdLst>
                  <a:gd name="T0" fmla="*/ 8 w 8"/>
                  <a:gd name="T1" fmla="*/ 0 h 43"/>
                  <a:gd name="T2" fmla="*/ 8 w 8"/>
                  <a:gd name="T3" fmla="*/ 17 h 43"/>
                  <a:gd name="T4" fmla="*/ 8 w 8"/>
                  <a:gd name="T5" fmla="*/ 43 h 43"/>
                  <a:gd name="T6" fmla="*/ 0 w 8"/>
                  <a:gd name="T7" fmla="*/ 17 h 43"/>
                  <a:gd name="T8" fmla="*/ 8 w 8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3"/>
                  <a:gd name="T17" fmla="*/ 8 w 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3">
                    <a:moveTo>
                      <a:pt x="8" y="0"/>
                    </a:moveTo>
                    <a:lnTo>
                      <a:pt x="8" y="17"/>
                    </a:lnTo>
                    <a:lnTo>
                      <a:pt x="8" y="43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214"/>
              <p:cNvSpPr>
                <a:spLocks/>
              </p:cNvSpPr>
              <p:nvPr/>
            </p:nvSpPr>
            <p:spPr bwMode="auto">
              <a:xfrm>
                <a:off x="2476" y="2207"/>
                <a:ext cx="8" cy="43"/>
              </a:xfrm>
              <a:custGeom>
                <a:avLst/>
                <a:gdLst>
                  <a:gd name="T0" fmla="*/ 8 w 8"/>
                  <a:gd name="T1" fmla="*/ 0 h 43"/>
                  <a:gd name="T2" fmla="*/ 8 w 8"/>
                  <a:gd name="T3" fmla="*/ 17 h 43"/>
                  <a:gd name="T4" fmla="*/ 8 w 8"/>
                  <a:gd name="T5" fmla="*/ 43 h 43"/>
                  <a:gd name="T6" fmla="*/ 0 w 8"/>
                  <a:gd name="T7" fmla="*/ 17 h 43"/>
                  <a:gd name="T8" fmla="*/ 8 w 8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3"/>
                  <a:gd name="T17" fmla="*/ 8 w 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3">
                    <a:moveTo>
                      <a:pt x="8" y="0"/>
                    </a:moveTo>
                    <a:lnTo>
                      <a:pt x="8" y="17"/>
                    </a:lnTo>
                    <a:lnTo>
                      <a:pt x="8" y="43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215"/>
              <p:cNvSpPr>
                <a:spLocks/>
              </p:cNvSpPr>
              <p:nvPr/>
            </p:nvSpPr>
            <p:spPr bwMode="auto">
              <a:xfrm>
                <a:off x="2476" y="2207"/>
                <a:ext cx="8" cy="43"/>
              </a:xfrm>
              <a:custGeom>
                <a:avLst/>
                <a:gdLst>
                  <a:gd name="T0" fmla="*/ 8 w 8"/>
                  <a:gd name="T1" fmla="*/ 0 h 43"/>
                  <a:gd name="T2" fmla="*/ 8 w 8"/>
                  <a:gd name="T3" fmla="*/ 17 h 43"/>
                  <a:gd name="T4" fmla="*/ 8 w 8"/>
                  <a:gd name="T5" fmla="*/ 43 h 43"/>
                  <a:gd name="T6" fmla="*/ 0 w 8"/>
                  <a:gd name="T7" fmla="*/ 17 h 43"/>
                  <a:gd name="T8" fmla="*/ 8 w 8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3"/>
                  <a:gd name="T17" fmla="*/ 8 w 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3">
                    <a:moveTo>
                      <a:pt x="8" y="0"/>
                    </a:moveTo>
                    <a:lnTo>
                      <a:pt x="8" y="17"/>
                    </a:lnTo>
                    <a:lnTo>
                      <a:pt x="8" y="43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97" name="Group 216"/>
            <p:cNvGrpSpPr>
              <a:grpSpLocks/>
            </p:cNvGrpSpPr>
            <p:nvPr/>
          </p:nvGrpSpPr>
          <p:grpSpPr bwMode="auto">
            <a:xfrm>
              <a:off x="4376738" y="3814763"/>
              <a:ext cx="25400" cy="68262"/>
              <a:chOff x="2757" y="2403"/>
              <a:chExt cx="16" cy="43"/>
            </a:xfrm>
          </p:grpSpPr>
          <p:sp>
            <p:nvSpPr>
              <p:cNvPr id="627" name="Freeform 217"/>
              <p:cNvSpPr>
                <a:spLocks/>
              </p:cNvSpPr>
              <p:nvPr/>
            </p:nvSpPr>
            <p:spPr bwMode="auto">
              <a:xfrm>
                <a:off x="2757" y="2403"/>
                <a:ext cx="16" cy="43"/>
              </a:xfrm>
              <a:custGeom>
                <a:avLst/>
                <a:gdLst>
                  <a:gd name="T0" fmla="*/ 8 w 16"/>
                  <a:gd name="T1" fmla="*/ 0 h 43"/>
                  <a:gd name="T2" fmla="*/ 16 w 16"/>
                  <a:gd name="T3" fmla="*/ 26 h 43"/>
                  <a:gd name="T4" fmla="*/ 8 w 16"/>
                  <a:gd name="T5" fmla="*/ 43 h 43"/>
                  <a:gd name="T6" fmla="*/ 0 w 16"/>
                  <a:gd name="T7" fmla="*/ 26 h 43"/>
                  <a:gd name="T8" fmla="*/ 8 w 16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8" y="0"/>
                    </a:moveTo>
                    <a:lnTo>
                      <a:pt x="16" y="26"/>
                    </a:lnTo>
                    <a:lnTo>
                      <a:pt x="8" y="43"/>
                    </a:lnTo>
                    <a:lnTo>
                      <a:pt x="0" y="2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218"/>
              <p:cNvSpPr>
                <a:spLocks/>
              </p:cNvSpPr>
              <p:nvPr/>
            </p:nvSpPr>
            <p:spPr bwMode="auto">
              <a:xfrm>
                <a:off x="2757" y="2403"/>
                <a:ext cx="16" cy="43"/>
              </a:xfrm>
              <a:custGeom>
                <a:avLst/>
                <a:gdLst>
                  <a:gd name="T0" fmla="*/ 8 w 16"/>
                  <a:gd name="T1" fmla="*/ 0 h 43"/>
                  <a:gd name="T2" fmla="*/ 16 w 16"/>
                  <a:gd name="T3" fmla="*/ 26 h 43"/>
                  <a:gd name="T4" fmla="*/ 8 w 16"/>
                  <a:gd name="T5" fmla="*/ 43 h 43"/>
                  <a:gd name="T6" fmla="*/ 0 w 16"/>
                  <a:gd name="T7" fmla="*/ 26 h 43"/>
                  <a:gd name="T8" fmla="*/ 8 w 16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8" y="0"/>
                    </a:moveTo>
                    <a:lnTo>
                      <a:pt x="16" y="26"/>
                    </a:lnTo>
                    <a:lnTo>
                      <a:pt x="8" y="43"/>
                    </a:lnTo>
                    <a:lnTo>
                      <a:pt x="0" y="2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219"/>
              <p:cNvSpPr>
                <a:spLocks/>
              </p:cNvSpPr>
              <p:nvPr/>
            </p:nvSpPr>
            <p:spPr bwMode="auto">
              <a:xfrm>
                <a:off x="2757" y="2403"/>
                <a:ext cx="16" cy="43"/>
              </a:xfrm>
              <a:custGeom>
                <a:avLst/>
                <a:gdLst>
                  <a:gd name="T0" fmla="*/ 8 w 16"/>
                  <a:gd name="T1" fmla="*/ 0 h 43"/>
                  <a:gd name="T2" fmla="*/ 16 w 16"/>
                  <a:gd name="T3" fmla="*/ 26 h 43"/>
                  <a:gd name="T4" fmla="*/ 8 w 16"/>
                  <a:gd name="T5" fmla="*/ 43 h 43"/>
                  <a:gd name="T6" fmla="*/ 0 w 16"/>
                  <a:gd name="T7" fmla="*/ 26 h 43"/>
                  <a:gd name="T8" fmla="*/ 8 w 16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8" y="0"/>
                    </a:moveTo>
                    <a:lnTo>
                      <a:pt x="16" y="26"/>
                    </a:lnTo>
                    <a:lnTo>
                      <a:pt x="8" y="43"/>
                    </a:lnTo>
                    <a:lnTo>
                      <a:pt x="0" y="26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98" name="Group 220"/>
            <p:cNvGrpSpPr>
              <a:grpSpLocks/>
            </p:cNvGrpSpPr>
            <p:nvPr/>
          </p:nvGrpSpPr>
          <p:grpSpPr bwMode="auto">
            <a:xfrm>
              <a:off x="4316413" y="3937000"/>
              <a:ext cx="36512" cy="68263"/>
              <a:chOff x="2719" y="2480"/>
              <a:chExt cx="23" cy="43"/>
            </a:xfrm>
          </p:grpSpPr>
          <p:sp>
            <p:nvSpPr>
              <p:cNvPr id="624" name="Freeform 221"/>
              <p:cNvSpPr>
                <a:spLocks/>
              </p:cNvSpPr>
              <p:nvPr/>
            </p:nvSpPr>
            <p:spPr bwMode="auto">
              <a:xfrm>
                <a:off x="2727" y="2480"/>
                <a:ext cx="15" cy="43"/>
              </a:xfrm>
              <a:custGeom>
                <a:avLst/>
                <a:gdLst>
                  <a:gd name="T0" fmla="*/ 8 w 15"/>
                  <a:gd name="T1" fmla="*/ 0 h 43"/>
                  <a:gd name="T2" fmla="*/ 15 w 15"/>
                  <a:gd name="T3" fmla="*/ 25 h 43"/>
                  <a:gd name="T4" fmla="*/ 8 w 15"/>
                  <a:gd name="T5" fmla="*/ 43 h 43"/>
                  <a:gd name="T6" fmla="*/ 0 w 15"/>
                  <a:gd name="T7" fmla="*/ 25 h 43"/>
                  <a:gd name="T8" fmla="*/ 8 w 1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43"/>
                  <a:gd name="T17" fmla="*/ 15 w 1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43">
                    <a:moveTo>
                      <a:pt x="8" y="0"/>
                    </a:moveTo>
                    <a:lnTo>
                      <a:pt x="15" y="25"/>
                    </a:lnTo>
                    <a:lnTo>
                      <a:pt x="8" y="43"/>
                    </a:lnTo>
                    <a:lnTo>
                      <a:pt x="0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222"/>
              <p:cNvSpPr>
                <a:spLocks/>
              </p:cNvSpPr>
              <p:nvPr/>
            </p:nvSpPr>
            <p:spPr bwMode="auto">
              <a:xfrm>
                <a:off x="2727" y="2480"/>
                <a:ext cx="15" cy="43"/>
              </a:xfrm>
              <a:custGeom>
                <a:avLst/>
                <a:gdLst>
                  <a:gd name="T0" fmla="*/ 8 w 15"/>
                  <a:gd name="T1" fmla="*/ 0 h 43"/>
                  <a:gd name="T2" fmla="*/ 15 w 15"/>
                  <a:gd name="T3" fmla="*/ 25 h 43"/>
                  <a:gd name="T4" fmla="*/ 8 w 15"/>
                  <a:gd name="T5" fmla="*/ 43 h 43"/>
                  <a:gd name="T6" fmla="*/ 0 w 15"/>
                  <a:gd name="T7" fmla="*/ 25 h 43"/>
                  <a:gd name="T8" fmla="*/ 8 w 1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43"/>
                  <a:gd name="T17" fmla="*/ 15 w 1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43">
                    <a:moveTo>
                      <a:pt x="8" y="0"/>
                    </a:moveTo>
                    <a:lnTo>
                      <a:pt x="15" y="25"/>
                    </a:lnTo>
                    <a:lnTo>
                      <a:pt x="8" y="43"/>
                    </a:lnTo>
                    <a:lnTo>
                      <a:pt x="0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223"/>
              <p:cNvSpPr>
                <a:spLocks/>
              </p:cNvSpPr>
              <p:nvPr/>
            </p:nvSpPr>
            <p:spPr bwMode="auto">
              <a:xfrm>
                <a:off x="2719" y="2480"/>
                <a:ext cx="16" cy="43"/>
              </a:xfrm>
              <a:custGeom>
                <a:avLst/>
                <a:gdLst>
                  <a:gd name="T0" fmla="*/ 8 w 16"/>
                  <a:gd name="T1" fmla="*/ 0 h 43"/>
                  <a:gd name="T2" fmla="*/ 16 w 16"/>
                  <a:gd name="T3" fmla="*/ 25 h 43"/>
                  <a:gd name="T4" fmla="*/ 8 w 16"/>
                  <a:gd name="T5" fmla="*/ 43 h 43"/>
                  <a:gd name="T6" fmla="*/ 0 w 16"/>
                  <a:gd name="T7" fmla="*/ 25 h 43"/>
                  <a:gd name="T8" fmla="*/ 8 w 16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8" y="0"/>
                    </a:moveTo>
                    <a:lnTo>
                      <a:pt x="16" y="25"/>
                    </a:lnTo>
                    <a:lnTo>
                      <a:pt x="8" y="43"/>
                    </a:lnTo>
                    <a:lnTo>
                      <a:pt x="0" y="25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12700">
                <a:solidFill>
                  <a:srgbClr val="02ABE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0" name="Freeform 224"/>
            <p:cNvSpPr>
              <a:spLocks/>
            </p:cNvSpPr>
            <p:nvPr/>
          </p:nvSpPr>
          <p:spPr bwMode="auto">
            <a:xfrm>
              <a:off x="4570413" y="4789488"/>
              <a:ext cx="398462" cy="379412"/>
            </a:xfrm>
            <a:custGeom>
              <a:avLst/>
              <a:gdLst>
                <a:gd name="T0" fmla="*/ 2147483647 w 251"/>
                <a:gd name="T1" fmla="*/ 2147483647 h 239"/>
                <a:gd name="T2" fmla="*/ 2147483647 w 251"/>
                <a:gd name="T3" fmla="*/ 2147483647 h 239"/>
                <a:gd name="T4" fmla="*/ 2147483647 w 251"/>
                <a:gd name="T5" fmla="*/ 2147483647 h 239"/>
                <a:gd name="T6" fmla="*/ 2147483647 w 251"/>
                <a:gd name="T7" fmla="*/ 2147483647 h 239"/>
                <a:gd name="T8" fmla="*/ 2147483647 w 251"/>
                <a:gd name="T9" fmla="*/ 2147483647 h 239"/>
                <a:gd name="T10" fmla="*/ 2147483647 w 251"/>
                <a:gd name="T11" fmla="*/ 2147483647 h 239"/>
                <a:gd name="T12" fmla="*/ 2147483647 w 251"/>
                <a:gd name="T13" fmla="*/ 2147483647 h 239"/>
                <a:gd name="T14" fmla="*/ 2147483647 w 251"/>
                <a:gd name="T15" fmla="*/ 2147483647 h 239"/>
                <a:gd name="T16" fmla="*/ 2147483647 w 251"/>
                <a:gd name="T17" fmla="*/ 2147483647 h 239"/>
                <a:gd name="T18" fmla="*/ 2147483647 w 251"/>
                <a:gd name="T19" fmla="*/ 2147483647 h 239"/>
                <a:gd name="T20" fmla="*/ 2147483647 w 251"/>
                <a:gd name="T21" fmla="*/ 2147483647 h 239"/>
                <a:gd name="T22" fmla="*/ 2147483647 w 251"/>
                <a:gd name="T23" fmla="*/ 2147483647 h 239"/>
                <a:gd name="T24" fmla="*/ 2147483647 w 251"/>
                <a:gd name="T25" fmla="*/ 2147483647 h 239"/>
                <a:gd name="T26" fmla="*/ 2147483647 w 251"/>
                <a:gd name="T27" fmla="*/ 2147483647 h 239"/>
                <a:gd name="T28" fmla="*/ 2147483647 w 251"/>
                <a:gd name="T29" fmla="*/ 2147483647 h 239"/>
                <a:gd name="T30" fmla="*/ 2147483647 w 251"/>
                <a:gd name="T31" fmla="*/ 2147483647 h 239"/>
                <a:gd name="T32" fmla="*/ 2147483647 w 251"/>
                <a:gd name="T33" fmla="*/ 2147483647 h 239"/>
                <a:gd name="T34" fmla="*/ 2147483647 w 251"/>
                <a:gd name="T35" fmla="*/ 2147483647 h 239"/>
                <a:gd name="T36" fmla="*/ 2147483647 w 251"/>
                <a:gd name="T37" fmla="*/ 2147483647 h 239"/>
                <a:gd name="T38" fmla="*/ 2147483647 w 251"/>
                <a:gd name="T39" fmla="*/ 2147483647 h 239"/>
                <a:gd name="T40" fmla="*/ 2147483647 w 251"/>
                <a:gd name="T41" fmla="*/ 2147483647 h 239"/>
                <a:gd name="T42" fmla="*/ 2147483647 w 251"/>
                <a:gd name="T43" fmla="*/ 2147483647 h 239"/>
                <a:gd name="T44" fmla="*/ 2147483647 w 251"/>
                <a:gd name="T45" fmla="*/ 2147483647 h 239"/>
                <a:gd name="T46" fmla="*/ 2147483647 w 251"/>
                <a:gd name="T47" fmla="*/ 2147483647 h 239"/>
                <a:gd name="T48" fmla="*/ 2147483647 w 251"/>
                <a:gd name="T49" fmla="*/ 2147483647 h 239"/>
                <a:gd name="T50" fmla="*/ 2147483647 w 251"/>
                <a:gd name="T51" fmla="*/ 2147483647 h 239"/>
                <a:gd name="T52" fmla="*/ 2147483647 w 251"/>
                <a:gd name="T53" fmla="*/ 2147483647 h 239"/>
                <a:gd name="T54" fmla="*/ 2147483647 w 251"/>
                <a:gd name="T55" fmla="*/ 2147483647 h 239"/>
                <a:gd name="T56" fmla="*/ 2147483647 w 251"/>
                <a:gd name="T57" fmla="*/ 2147483647 h 239"/>
                <a:gd name="T58" fmla="*/ 2147483647 w 251"/>
                <a:gd name="T59" fmla="*/ 2147483647 h 239"/>
                <a:gd name="T60" fmla="*/ 2147483647 w 251"/>
                <a:gd name="T61" fmla="*/ 2147483647 h 239"/>
                <a:gd name="T62" fmla="*/ 2147483647 w 251"/>
                <a:gd name="T63" fmla="*/ 2147483647 h 239"/>
                <a:gd name="T64" fmla="*/ 2147483647 w 251"/>
                <a:gd name="T65" fmla="*/ 2147483647 h 239"/>
                <a:gd name="T66" fmla="*/ 2147483647 w 251"/>
                <a:gd name="T67" fmla="*/ 2147483647 h 239"/>
                <a:gd name="T68" fmla="*/ 2147483647 w 251"/>
                <a:gd name="T69" fmla="*/ 2147483647 h 239"/>
                <a:gd name="T70" fmla="*/ 2147483647 w 251"/>
                <a:gd name="T71" fmla="*/ 2147483647 h 239"/>
                <a:gd name="T72" fmla="*/ 2147483647 w 251"/>
                <a:gd name="T73" fmla="*/ 2147483647 h 239"/>
                <a:gd name="T74" fmla="*/ 2147483647 w 251"/>
                <a:gd name="T75" fmla="*/ 2147483647 h 239"/>
                <a:gd name="T76" fmla="*/ 2147483647 w 251"/>
                <a:gd name="T77" fmla="*/ 2147483647 h 239"/>
                <a:gd name="T78" fmla="*/ 2147483647 w 251"/>
                <a:gd name="T79" fmla="*/ 2147483647 h 239"/>
                <a:gd name="T80" fmla="*/ 2147483647 w 251"/>
                <a:gd name="T81" fmla="*/ 2147483647 h 239"/>
                <a:gd name="T82" fmla="*/ 2147483647 w 251"/>
                <a:gd name="T83" fmla="*/ 2147483647 h 239"/>
                <a:gd name="T84" fmla="*/ 2147483647 w 251"/>
                <a:gd name="T85" fmla="*/ 2147483647 h 239"/>
                <a:gd name="T86" fmla="*/ 2147483647 w 251"/>
                <a:gd name="T87" fmla="*/ 2147483647 h 239"/>
                <a:gd name="T88" fmla="*/ 2147483647 w 251"/>
                <a:gd name="T89" fmla="*/ 2147483647 h 239"/>
                <a:gd name="T90" fmla="*/ 2147483647 w 251"/>
                <a:gd name="T91" fmla="*/ 2147483647 h 239"/>
                <a:gd name="T92" fmla="*/ 2147483647 w 251"/>
                <a:gd name="T93" fmla="*/ 2147483647 h 239"/>
                <a:gd name="T94" fmla="*/ 2147483647 w 251"/>
                <a:gd name="T95" fmla="*/ 2147483647 h 239"/>
                <a:gd name="T96" fmla="*/ 2147483647 w 251"/>
                <a:gd name="T97" fmla="*/ 2147483647 h 239"/>
                <a:gd name="T98" fmla="*/ 2147483647 w 251"/>
                <a:gd name="T99" fmla="*/ 2147483647 h 239"/>
                <a:gd name="T100" fmla="*/ 2147483647 w 251"/>
                <a:gd name="T101" fmla="*/ 2147483647 h 239"/>
                <a:gd name="T102" fmla="*/ 2147483647 w 251"/>
                <a:gd name="T103" fmla="*/ 2147483647 h 239"/>
                <a:gd name="T104" fmla="*/ 2147483647 w 251"/>
                <a:gd name="T105" fmla="*/ 2147483647 h 239"/>
                <a:gd name="T106" fmla="*/ 2147483647 w 251"/>
                <a:gd name="T107" fmla="*/ 2147483647 h 239"/>
                <a:gd name="T108" fmla="*/ 2147483647 w 251"/>
                <a:gd name="T109" fmla="*/ 2147483647 h 239"/>
                <a:gd name="T110" fmla="*/ 2147483647 w 251"/>
                <a:gd name="T111" fmla="*/ 2147483647 h 239"/>
                <a:gd name="T112" fmla="*/ 0 w 251"/>
                <a:gd name="T113" fmla="*/ 2147483647 h 239"/>
                <a:gd name="T114" fmla="*/ 0 w 251"/>
                <a:gd name="T115" fmla="*/ 2147483647 h 239"/>
                <a:gd name="T116" fmla="*/ 2147483647 w 251"/>
                <a:gd name="T117" fmla="*/ 2147483647 h 239"/>
                <a:gd name="T118" fmla="*/ 2147483647 w 251"/>
                <a:gd name="T119" fmla="*/ 2147483647 h 239"/>
                <a:gd name="T120" fmla="*/ 2147483647 w 251"/>
                <a:gd name="T121" fmla="*/ 2147483647 h 2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1"/>
                <a:gd name="T184" fmla="*/ 0 h 239"/>
                <a:gd name="T185" fmla="*/ 251 w 251"/>
                <a:gd name="T186" fmla="*/ 239 h 2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1" h="239">
                  <a:moveTo>
                    <a:pt x="61" y="111"/>
                  </a:moveTo>
                  <a:lnTo>
                    <a:pt x="61" y="103"/>
                  </a:lnTo>
                  <a:lnTo>
                    <a:pt x="69" y="94"/>
                  </a:lnTo>
                  <a:lnTo>
                    <a:pt x="69" y="86"/>
                  </a:lnTo>
                  <a:lnTo>
                    <a:pt x="76" y="77"/>
                  </a:lnTo>
                  <a:lnTo>
                    <a:pt x="76" y="86"/>
                  </a:lnTo>
                  <a:lnTo>
                    <a:pt x="76" y="94"/>
                  </a:lnTo>
                  <a:lnTo>
                    <a:pt x="84" y="86"/>
                  </a:lnTo>
                  <a:lnTo>
                    <a:pt x="91" y="77"/>
                  </a:lnTo>
                  <a:lnTo>
                    <a:pt x="99" y="77"/>
                  </a:lnTo>
                  <a:lnTo>
                    <a:pt x="107" y="77"/>
                  </a:lnTo>
                  <a:lnTo>
                    <a:pt x="114" y="77"/>
                  </a:lnTo>
                  <a:lnTo>
                    <a:pt x="122" y="77"/>
                  </a:lnTo>
                  <a:lnTo>
                    <a:pt x="122" y="86"/>
                  </a:lnTo>
                  <a:lnTo>
                    <a:pt x="129" y="77"/>
                  </a:lnTo>
                  <a:lnTo>
                    <a:pt x="137" y="77"/>
                  </a:lnTo>
                  <a:lnTo>
                    <a:pt x="137" y="86"/>
                  </a:lnTo>
                  <a:lnTo>
                    <a:pt x="145" y="86"/>
                  </a:lnTo>
                  <a:lnTo>
                    <a:pt x="145" y="94"/>
                  </a:lnTo>
                  <a:lnTo>
                    <a:pt x="152" y="94"/>
                  </a:lnTo>
                  <a:lnTo>
                    <a:pt x="160" y="94"/>
                  </a:lnTo>
                  <a:lnTo>
                    <a:pt x="167" y="94"/>
                  </a:lnTo>
                  <a:lnTo>
                    <a:pt x="167" y="103"/>
                  </a:lnTo>
                  <a:lnTo>
                    <a:pt x="167" y="111"/>
                  </a:lnTo>
                  <a:lnTo>
                    <a:pt x="175" y="111"/>
                  </a:lnTo>
                  <a:lnTo>
                    <a:pt x="183" y="111"/>
                  </a:lnTo>
                  <a:lnTo>
                    <a:pt x="183" y="103"/>
                  </a:lnTo>
                  <a:lnTo>
                    <a:pt x="183" y="94"/>
                  </a:lnTo>
                  <a:lnTo>
                    <a:pt x="190" y="94"/>
                  </a:lnTo>
                  <a:lnTo>
                    <a:pt x="190" y="86"/>
                  </a:lnTo>
                  <a:lnTo>
                    <a:pt x="190" y="77"/>
                  </a:lnTo>
                  <a:lnTo>
                    <a:pt x="190" y="69"/>
                  </a:lnTo>
                  <a:lnTo>
                    <a:pt x="190" y="60"/>
                  </a:lnTo>
                  <a:lnTo>
                    <a:pt x="198" y="51"/>
                  </a:lnTo>
                  <a:lnTo>
                    <a:pt x="198" y="43"/>
                  </a:lnTo>
                  <a:lnTo>
                    <a:pt x="205" y="34"/>
                  </a:lnTo>
                  <a:lnTo>
                    <a:pt x="198" y="34"/>
                  </a:lnTo>
                  <a:lnTo>
                    <a:pt x="198" y="26"/>
                  </a:lnTo>
                  <a:lnTo>
                    <a:pt x="205" y="26"/>
                  </a:lnTo>
                  <a:lnTo>
                    <a:pt x="205" y="17"/>
                  </a:lnTo>
                  <a:lnTo>
                    <a:pt x="213" y="17"/>
                  </a:lnTo>
                  <a:lnTo>
                    <a:pt x="213" y="9"/>
                  </a:lnTo>
                  <a:lnTo>
                    <a:pt x="205" y="9"/>
                  </a:lnTo>
                  <a:lnTo>
                    <a:pt x="213" y="9"/>
                  </a:lnTo>
                  <a:lnTo>
                    <a:pt x="221" y="9"/>
                  </a:lnTo>
                  <a:lnTo>
                    <a:pt x="228" y="0"/>
                  </a:lnTo>
                  <a:lnTo>
                    <a:pt x="228" y="9"/>
                  </a:lnTo>
                  <a:lnTo>
                    <a:pt x="228" y="17"/>
                  </a:lnTo>
                  <a:lnTo>
                    <a:pt x="236" y="17"/>
                  </a:lnTo>
                  <a:lnTo>
                    <a:pt x="236" y="26"/>
                  </a:lnTo>
                  <a:lnTo>
                    <a:pt x="236" y="34"/>
                  </a:lnTo>
                  <a:lnTo>
                    <a:pt x="236" y="26"/>
                  </a:lnTo>
                  <a:lnTo>
                    <a:pt x="236" y="34"/>
                  </a:lnTo>
                  <a:lnTo>
                    <a:pt x="243" y="34"/>
                  </a:lnTo>
                  <a:lnTo>
                    <a:pt x="251" y="34"/>
                  </a:lnTo>
                  <a:lnTo>
                    <a:pt x="243" y="51"/>
                  </a:lnTo>
                  <a:lnTo>
                    <a:pt x="236" y="60"/>
                  </a:lnTo>
                  <a:lnTo>
                    <a:pt x="243" y="60"/>
                  </a:lnTo>
                  <a:lnTo>
                    <a:pt x="236" y="69"/>
                  </a:lnTo>
                  <a:lnTo>
                    <a:pt x="236" y="77"/>
                  </a:lnTo>
                  <a:lnTo>
                    <a:pt x="236" y="86"/>
                  </a:lnTo>
                  <a:lnTo>
                    <a:pt x="228" y="86"/>
                  </a:lnTo>
                  <a:lnTo>
                    <a:pt x="221" y="94"/>
                  </a:lnTo>
                  <a:lnTo>
                    <a:pt x="213" y="103"/>
                  </a:lnTo>
                  <a:lnTo>
                    <a:pt x="213" y="111"/>
                  </a:lnTo>
                  <a:lnTo>
                    <a:pt x="205" y="111"/>
                  </a:lnTo>
                  <a:lnTo>
                    <a:pt x="213" y="111"/>
                  </a:lnTo>
                  <a:lnTo>
                    <a:pt x="205" y="120"/>
                  </a:lnTo>
                  <a:lnTo>
                    <a:pt x="198" y="120"/>
                  </a:lnTo>
                  <a:lnTo>
                    <a:pt x="198" y="128"/>
                  </a:lnTo>
                  <a:lnTo>
                    <a:pt x="190" y="128"/>
                  </a:lnTo>
                  <a:lnTo>
                    <a:pt x="190" y="137"/>
                  </a:lnTo>
                  <a:lnTo>
                    <a:pt x="183" y="137"/>
                  </a:lnTo>
                  <a:lnTo>
                    <a:pt x="183" y="145"/>
                  </a:lnTo>
                  <a:lnTo>
                    <a:pt x="190" y="145"/>
                  </a:lnTo>
                  <a:lnTo>
                    <a:pt x="183" y="154"/>
                  </a:lnTo>
                  <a:lnTo>
                    <a:pt x="183" y="162"/>
                  </a:lnTo>
                  <a:lnTo>
                    <a:pt x="190" y="162"/>
                  </a:lnTo>
                  <a:lnTo>
                    <a:pt x="190" y="171"/>
                  </a:lnTo>
                  <a:lnTo>
                    <a:pt x="183" y="171"/>
                  </a:lnTo>
                  <a:lnTo>
                    <a:pt x="183" y="179"/>
                  </a:lnTo>
                  <a:lnTo>
                    <a:pt x="183" y="188"/>
                  </a:lnTo>
                  <a:lnTo>
                    <a:pt x="183" y="197"/>
                  </a:lnTo>
                  <a:lnTo>
                    <a:pt x="183" y="205"/>
                  </a:lnTo>
                  <a:lnTo>
                    <a:pt x="183" y="214"/>
                  </a:lnTo>
                  <a:lnTo>
                    <a:pt x="190" y="214"/>
                  </a:lnTo>
                  <a:lnTo>
                    <a:pt x="190" y="222"/>
                  </a:lnTo>
                  <a:lnTo>
                    <a:pt x="190" y="231"/>
                  </a:lnTo>
                  <a:lnTo>
                    <a:pt x="183" y="231"/>
                  </a:lnTo>
                  <a:lnTo>
                    <a:pt x="175" y="231"/>
                  </a:lnTo>
                  <a:lnTo>
                    <a:pt x="175" y="239"/>
                  </a:lnTo>
                  <a:lnTo>
                    <a:pt x="167" y="239"/>
                  </a:lnTo>
                  <a:lnTo>
                    <a:pt x="167" y="231"/>
                  </a:lnTo>
                  <a:lnTo>
                    <a:pt x="160" y="231"/>
                  </a:lnTo>
                  <a:lnTo>
                    <a:pt x="160" y="222"/>
                  </a:lnTo>
                  <a:lnTo>
                    <a:pt x="160" y="214"/>
                  </a:lnTo>
                  <a:lnTo>
                    <a:pt x="160" y="205"/>
                  </a:lnTo>
                  <a:lnTo>
                    <a:pt x="160" y="197"/>
                  </a:lnTo>
                  <a:lnTo>
                    <a:pt x="152" y="197"/>
                  </a:lnTo>
                  <a:lnTo>
                    <a:pt x="152" y="188"/>
                  </a:lnTo>
                  <a:lnTo>
                    <a:pt x="145" y="188"/>
                  </a:lnTo>
                  <a:lnTo>
                    <a:pt x="145" y="179"/>
                  </a:lnTo>
                  <a:lnTo>
                    <a:pt x="145" y="171"/>
                  </a:lnTo>
                  <a:lnTo>
                    <a:pt x="137" y="171"/>
                  </a:lnTo>
                  <a:lnTo>
                    <a:pt x="137" y="162"/>
                  </a:lnTo>
                  <a:lnTo>
                    <a:pt x="137" y="154"/>
                  </a:lnTo>
                  <a:lnTo>
                    <a:pt x="129" y="154"/>
                  </a:lnTo>
                  <a:lnTo>
                    <a:pt x="137" y="162"/>
                  </a:lnTo>
                  <a:lnTo>
                    <a:pt x="137" y="171"/>
                  </a:lnTo>
                  <a:lnTo>
                    <a:pt x="145" y="171"/>
                  </a:lnTo>
                  <a:lnTo>
                    <a:pt x="145" y="179"/>
                  </a:lnTo>
                  <a:lnTo>
                    <a:pt x="137" y="179"/>
                  </a:lnTo>
                  <a:lnTo>
                    <a:pt x="129" y="179"/>
                  </a:lnTo>
                  <a:lnTo>
                    <a:pt x="122" y="179"/>
                  </a:lnTo>
                  <a:lnTo>
                    <a:pt x="114" y="179"/>
                  </a:lnTo>
                  <a:lnTo>
                    <a:pt x="107" y="179"/>
                  </a:lnTo>
                  <a:lnTo>
                    <a:pt x="99" y="179"/>
                  </a:lnTo>
                  <a:lnTo>
                    <a:pt x="91" y="179"/>
                  </a:lnTo>
                  <a:lnTo>
                    <a:pt x="84" y="179"/>
                  </a:lnTo>
                  <a:lnTo>
                    <a:pt x="91" y="179"/>
                  </a:lnTo>
                  <a:lnTo>
                    <a:pt x="91" y="171"/>
                  </a:lnTo>
                  <a:lnTo>
                    <a:pt x="99" y="171"/>
                  </a:lnTo>
                  <a:lnTo>
                    <a:pt x="99" y="162"/>
                  </a:lnTo>
                  <a:lnTo>
                    <a:pt x="99" y="154"/>
                  </a:lnTo>
                  <a:lnTo>
                    <a:pt x="91" y="154"/>
                  </a:lnTo>
                  <a:lnTo>
                    <a:pt x="91" y="162"/>
                  </a:lnTo>
                  <a:lnTo>
                    <a:pt x="99" y="162"/>
                  </a:lnTo>
                  <a:lnTo>
                    <a:pt x="99" y="171"/>
                  </a:lnTo>
                  <a:lnTo>
                    <a:pt x="99" y="179"/>
                  </a:lnTo>
                  <a:lnTo>
                    <a:pt x="91" y="179"/>
                  </a:lnTo>
                  <a:lnTo>
                    <a:pt x="91" y="188"/>
                  </a:lnTo>
                  <a:lnTo>
                    <a:pt x="84" y="188"/>
                  </a:lnTo>
                  <a:lnTo>
                    <a:pt x="84" y="197"/>
                  </a:lnTo>
                  <a:lnTo>
                    <a:pt x="76" y="197"/>
                  </a:lnTo>
                  <a:lnTo>
                    <a:pt x="76" y="205"/>
                  </a:lnTo>
                  <a:lnTo>
                    <a:pt x="76" y="214"/>
                  </a:lnTo>
                  <a:lnTo>
                    <a:pt x="69" y="214"/>
                  </a:lnTo>
                  <a:lnTo>
                    <a:pt x="76" y="214"/>
                  </a:lnTo>
                  <a:lnTo>
                    <a:pt x="76" y="222"/>
                  </a:lnTo>
                  <a:lnTo>
                    <a:pt x="84" y="222"/>
                  </a:lnTo>
                  <a:lnTo>
                    <a:pt x="84" y="231"/>
                  </a:lnTo>
                  <a:lnTo>
                    <a:pt x="76" y="231"/>
                  </a:lnTo>
                  <a:lnTo>
                    <a:pt x="69" y="231"/>
                  </a:lnTo>
                  <a:lnTo>
                    <a:pt x="61" y="231"/>
                  </a:lnTo>
                  <a:lnTo>
                    <a:pt x="53" y="231"/>
                  </a:lnTo>
                  <a:lnTo>
                    <a:pt x="46" y="231"/>
                  </a:lnTo>
                  <a:lnTo>
                    <a:pt x="46" y="222"/>
                  </a:lnTo>
                  <a:lnTo>
                    <a:pt x="46" y="214"/>
                  </a:lnTo>
                  <a:lnTo>
                    <a:pt x="53" y="214"/>
                  </a:lnTo>
                  <a:lnTo>
                    <a:pt x="53" y="205"/>
                  </a:lnTo>
                  <a:lnTo>
                    <a:pt x="61" y="205"/>
                  </a:lnTo>
                  <a:lnTo>
                    <a:pt x="61" y="197"/>
                  </a:lnTo>
                  <a:lnTo>
                    <a:pt x="61" y="188"/>
                  </a:lnTo>
                  <a:lnTo>
                    <a:pt x="69" y="179"/>
                  </a:lnTo>
                  <a:lnTo>
                    <a:pt x="69" y="171"/>
                  </a:lnTo>
                  <a:lnTo>
                    <a:pt x="61" y="171"/>
                  </a:lnTo>
                  <a:lnTo>
                    <a:pt x="61" y="179"/>
                  </a:lnTo>
                  <a:lnTo>
                    <a:pt x="53" y="179"/>
                  </a:lnTo>
                  <a:lnTo>
                    <a:pt x="53" y="171"/>
                  </a:lnTo>
                  <a:lnTo>
                    <a:pt x="46" y="171"/>
                  </a:lnTo>
                  <a:lnTo>
                    <a:pt x="46" y="179"/>
                  </a:lnTo>
                  <a:lnTo>
                    <a:pt x="46" y="188"/>
                  </a:lnTo>
                  <a:lnTo>
                    <a:pt x="38" y="188"/>
                  </a:lnTo>
                  <a:lnTo>
                    <a:pt x="31" y="197"/>
                  </a:lnTo>
                  <a:lnTo>
                    <a:pt x="23" y="197"/>
                  </a:lnTo>
                  <a:lnTo>
                    <a:pt x="23" y="205"/>
                  </a:lnTo>
                  <a:lnTo>
                    <a:pt x="23" y="214"/>
                  </a:lnTo>
                  <a:lnTo>
                    <a:pt x="23" y="222"/>
                  </a:lnTo>
                  <a:lnTo>
                    <a:pt x="15" y="222"/>
                  </a:lnTo>
                  <a:lnTo>
                    <a:pt x="8" y="222"/>
                  </a:lnTo>
                  <a:lnTo>
                    <a:pt x="0" y="222"/>
                  </a:lnTo>
                  <a:lnTo>
                    <a:pt x="0" y="214"/>
                  </a:lnTo>
                  <a:lnTo>
                    <a:pt x="0" y="205"/>
                  </a:lnTo>
                  <a:lnTo>
                    <a:pt x="0" y="197"/>
                  </a:lnTo>
                  <a:lnTo>
                    <a:pt x="0" y="188"/>
                  </a:lnTo>
                  <a:lnTo>
                    <a:pt x="8" y="188"/>
                  </a:lnTo>
                  <a:lnTo>
                    <a:pt x="8" y="179"/>
                  </a:lnTo>
                  <a:lnTo>
                    <a:pt x="15" y="179"/>
                  </a:lnTo>
                  <a:lnTo>
                    <a:pt x="23" y="179"/>
                  </a:lnTo>
                  <a:lnTo>
                    <a:pt x="23" y="171"/>
                  </a:lnTo>
                  <a:lnTo>
                    <a:pt x="31" y="171"/>
                  </a:lnTo>
                  <a:lnTo>
                    <a:pt x="31" y="162"/>
                  </a:lnTo>
                  <a:lnTo>
                    <a:pt x="31" y="154"/>
                  </a:lnTo>
                  <a:lnTo>
                    <a:pt x="31" y="14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225"/>
            <p:cNvSpPr>
              <a:spLocks/>
            </p:cNvSpPr>
            <p:nvPr/>
          </p:nvSpPr>
          <p:spPr bwMode="auto">
            <a:xfrm>
              <a:off x="4546600" y="4911725"/>
              <a:ext cx="120650" cy="122238"/>
            </a:xfrm>
            <a:custGeom>
              <a:avLst/>
              <a:gdLst>
                <a:gd name="T0" fmla="*/ 2147483647 w 76"/>
                <a:gd name="T1" fmla="*/ 2147483647 h 77"/>
                <a:gd name="T2" fmla="*/ 2147483647 w 76"/>
                <a:gd name="T3" fmla="*/ 2147483647 h 77"/>
                <a:gd name="T4" fmla="*/ 2147483647 w 76"/>
                <a:gd name="T5" fmla="*/ 2147483647 h 77"/>
                <a:gd name="T6" fmla="*/ 2147483647 w 76"/>
                <a:gd name="T7" fmla="*/ 2147483647 h 77"/>
                <a:gd name="T8" fmla="*/ 2147483647 w 76"/>
                <a:gd name="T9" fmla="*/ 2147483647 h 77"/>
                <a:gd name="T10" fmla="*/ 2147483647 w 76"/>
                <a:gd name="T11" fmla="*/ 2147483647 h 77"/>
                <a:gd name="T12" fmla="*/ 2147483647 w 76"/>
                <a:gd name="T13" fmla="*/ 0 h 77"/>
                <a:gd name="T14" fmla="*/ 2147483647 w 76"/>
                <a:gd name="T15" fmla="*/ 0 h 77"/>
                <a:gd name="T16" fmla="*/ 2147483647 w 76"/>
                <a:gd name="T17" fmla="*/ 0 h 77"/>
                <a:gd name="T18" fmla="*/ 2147483647 w 76"/>
                <a:gd name="T19" fmla="*/ 0 h 77"/>
                <a:gd name="T20" fmla="*/ 2147483647 w 76"/>
                <a:gd name="T21" fmla="*/ 2147483647 h 77"/>
                <a:gd name="T22" fmla="*/ 2147483647 w 76"/>
                <a:gd name="T23" fmla="*/ 2147483647 h 77"/>
                <a:gd name="T24" fmla="*/ 2147483647 w 76"/>
                <a:gd name="T25" fmla="*/ 2147483647 h 77"/>
                <a:gd name="T26" fmla="*/ 2147483647 w 76"/>
                <a:gd name="T27" fmla="*/ 2147483647 h 77"/>
                <a:gd name="T28" fmla="*/ 2147483647 w 76"/>
                <a:gd name="T29" fmla="*/ 2147483647 h 77"/>
                <a:gd name="T30" fmla="*/ 2147483647 w 76"/>
                <a:gd name="T31" fmla="*/ 2147483647 h 77"/>
                <a:gd name="T32" fmla="*/ 2147483647 w 76"/>
                <a:gd name="T33" fmla="*/ 2147483647 h 77"/>
                <a:gd name="T34" fmla="*/ 2147483647 w 76"/>
                <a:gd name="T35" fmla="*/ 2147483647 h 77"/>
                <a:gd name="T36" fmla="*/ 2147483647 w 76"/>
                <a:gd name="T37" fmla="*/ 0 h 77"/>
                <a:gd name="T38" fmla="*/ 2147483647 w 76"/>
                <a:gd name="T39" fmla="*/ 0 h 77"/>
                <a:gd name="T40" fmla="*/ 0 w 76"/>
                <a:gd name="T41" fmla="*/ 0 h 77"/>
                <a:gd name="T42" fmla="*/ 2147483647 w 76"/>
                <a:gd name="T43" fmla="*/ 2147483647 h 77"/>
                <a:gd name="T44" fmla="*/ 2147483647 w 76"/>
                <a:gd name="T45" fmla="*/ 2147483647 h 77"/>
                <a:gd name="T46" fmla="*/ 2147483647 w 76"/>
                <a:gd name="T47" fmla="*/ 2147483647 h 77"/>
                <a:gd name="T48" fmla="*/ 2147483647 w 76"/>
                <a:gd name="T49" fmla="*/ 2147483647 h 77"/>
                <a:gd name="T50" fmla="*/ 2147483647 w 76"/>
                <a:gd name="T51" fmla="*/ 2147483647 h 77"/>
                <a:gd name="T52" fmla="*/ 2147483647 w 76"/>
                <a:gd name="T53" fmla="*/ 2147483647 h 77"/>
                <a:gd name="T54" fmla="*/ 2147483647 w 76"/>
                <a:gd name="T55" fmla="*/ 2147483647 h 77"/>
                <a:gd name="T56" fmla="*/ 2147483647 w 76"/>
                <a:gd name="T57" fmla="*/ 2147483647 h 77"/>
                <a:gd name="T58" fmla="*/ 2147483647 w 76"/>
                <a:gd name="T59" fmla="*/ 2147483647 h 77"/>
                <a:gd name="T60" fmla="*/ 2147483647 w 76"/>
                <a:gd name="T61" fmla="*/ 2147483647 h 77"/>
                <a:gd name="T62" fmla="*/ 2147483647 w 76"/>
                <a:gd name="T63" fmla="*/ 2147483647 h 77"/>
                <a:gd name="T64" fmla="*/ 2147483647 w 76"/>
                <a:gd name="T65" fmla="*/ 2147483647 h 77"/>
                <a:gd name="T66" fmla="*/ 2147483647 w 76"/>
                <a:gd name="T67" fmla="*/ 2147483647 h 77"/>
                <a:gd name="T68" fmla="*/ 2147483647 w 76"/>
                <a:gd name="T69" fmla="*/ 2147483647 h 77"/>
                <a:gd name="T70" fmla="*/ 2147483647 w 76"/>
                <a:gd name="T71" fmla="*/ 2147483647 h 77"/>
                <a:gd name="T72" fmla="*/ 2147483647 w 76"/>
                <a:gd name="T73" fmla="*/ 2147483647 h 77"/>
                <a:gd name="T74" fmla="*/ 2147483647 w 76"/>
                <a:gd name="T75" fmla="*/ 2147483647 h 77"/>
                <a:gd name="T76" fmla="*/ 2147483647 w 76"/>
                <a:gd name="T77" fmla="*/ 2147483647 h 77"/>
                <a:gd name="T78" fmla="*/ 2147483647 w 76"/>
                <a:gd name="T79" fmla="*/ 2147483647 h 77"/>
                <a:gd name="T80" fmla="*/ 2147483647 w 76"/>
                <a:gd name="T81" fmla="*/ 2147483647 h 77"/>
                <a:gd name="T82" fmla="*/ 2147483647 w 76"/>
                <a:gd name="T83" fmla="*/ 2147483647 h 77"/>
                <a:gd name="T84" fmla="*/ 2147483647 w 76"/>
                <a:gd name="T85" fmla="*/ 2147483647 h 77"/>
                <a:gd name="T86" fmla="*/ 2147483647 w 76"/>
                <a:gd name="T87" fmla="*/ 2147483647 h 77"/>
                <a:gd name="T88" fmla="*/ 2147483647 w 76"/>
                <a:gd name="T89" fmla="*/ 2147483647 h 77"/>
                <a:gd name="T90" fmla="*/ 2147483647 w 76"/>
                <a:gd name="T91" fmla="*/ 2147483647 h 77"/>
                <a:gd name="T92" fmla="*/ 2147483647 w 76"/>
                <a:gd name="T93" fmla="*/ 2147483647 h 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"/>
                <a:gd name="T142" fmla="*/ 0 h 77"/>
                <a:gd name="T143" fmla="*/ 76 w 76"/>
                <a:gd name="T144" fmla="*/ 77 h 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" h="77">
                  <a:moveTo>
                    <a:pt x="76" y="26"/>
                  </a:moveTo>
                  <a:lnTo>
                    <a:pt x="68" y="26"/>
                  </a:lnTo>
                  <a:lnTo>
                    <a:pt x="61" y="26"/>
                  </a:lnTo>
                  <a:lnTo>
                    <a:pt x="61" y="17"/>
                  </a:lnTo>
                  <a:lnTo>
                    <a:pt x="68" y="17"/>
                  </a:lnTo>
                  <a:lnTo>
                    <a:pt x="68" y="9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61" y="9"/>
                  </a:lnTo>
                  <a:lnTo>
                    <a:pt x="53" y="9"/>
                  </a:lnTo>
                  <a:lnTo>
                    <a:pt x="46" y="17"/>
                  </a:lnTo>
                  <a:lnTo>
                    <a:pt x="46" y="9"/>
                  </a:lnTo>
                  <a:lnTo>
                    <a:pt x="38" y="9"/>
                  </a:lnTo>
                  <a:lnTo>
                    <a:pt x="30" y="9"/>
                  </a:lnTo>
                  <a:lnTo>
                    <a:pt x="23" y="9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9"/>
                  </a:lnTo>
                  <a:lnTo>
                    <a:pt x="7" y="17"/>
                  </a:lnTo>
                  <a:lnTo>
                    <a:pt x="15" y="17"/>
                  </a:lnTo>
                  <a:lnTo>
                    <a:pt x="15" y="26"/>
                  </a:lnTo>
                  <a:lnTo>
                    <a:pt x="7" y="26"/>
                  </a:lnTo>
                  <a:lnTo>
                    <a:pt x="7" y="34"/>
                  </a:lnTo>
                  <a:lnTo>
                    <a:pt x="7" y="43"/>
                  </a:lnTo>
                  <a:lnTo>
                    <a:pt x="7" y="51"/>
                  </a:lnTo>
                  <a:lnTo>
                    <a:pt x="7" y="60"/>
                  </a:lnTo>
                  <a:lnTo>
                    <a:pt x="15" y="68"/>
                  </a:lnTo>
                  <a:lnTo>
                    <a:pt x="23" y="77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15" y="68"/>
                  </a:lnTo>
                  <a:lnTo>
                    <a:pt x="15" y="77"/>
                  </a:lnTo>
                  <a:lnTo>
                    <a:pt x="23" y="77"/>
                  </a:lnTo>
                  <a:lnTo>
                    <a:pt x="30" y="77"/>
                  </a:lnTo>
                  <a:lnTo>
                    <a:pt x="38" y="68"/>
                  </a:lnTo>
                  <a:lnTo>
                    <a:pt x="30" y="77"/>
                  </a:lnTo>
                  <a:lnTo>
                    <a:pt x="30" y="68"/>
                  </a:lnTo>
                  <a:lnTo>
                    <a:pt x="38" y="68"/>
                  </a:lnTo>
                  <a:lnTo>
                    <a:pt x="46" y="68"/>
                  </a:lnTo>
                  <a:lnTo>
                    <a:pt x="53" y="68"/>
                  </a:lnTo>
                  <a:lnTo>
                    <a:pt x="53" y="60"/>
                  </a:lnTo>
                  <a:lnTo>
                    <a:pt x="61" y="60"/>
                  </a:lnTo>
                  <a:lnTo>
                    <a:pt x="61" y="5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99" name="Group 226"/>
            <p:cNvGrpSpPr>
              <a:grpSpLocks/>
            </p:cNvGrpSpPr>
            <p:nvPr/>
          </p:nvGrpSpPr>
          <p:grpSpPr bwMode="auto">
            <a:xfrm>
              <a:off x="4606925" y="4953000"/>
              <a:ext cx="12700" cy="12700"/>
              <a:chOff x="2902" y="3120"/>
              <a:chExt cx="8" cy="8"/>
            </a:xfrm>
          </p:grpSpPr>
          <p:sp>
            <p:nvSpPr>
              <p:cNvPr id="621" name="Freeform 227"/>
              <p:cNvSpPr>
                <a:spLocks/>
              </p:cNvSpPr>
              <p:nvPr/>
            </p:nvSpPr>
            <p:spPr bwMode="auto">
              <a:xfrm>
                <a:off x="2902" y="3120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8 h 8"/>
                  <a:gd name="T4" fmla="*/ 0 w 8"/>
                  <a:gd name="T5" fmla="*/ 8 h 8"/>
                  <a:gd name="T6" fmla="*/ 0 w 8"/>
                  <a:gd name="T7" fmla="*/ 0 h 8"/>
                  <a:gd name="T8" fmla="*/ 0 w 8"/>
                  <a:gd name="T9" fmla="*/ 0 h 8"/>
                  <a:gd name="T10" fmla="*/ 0 w 8"/>
                  <a:gd name="T11" fmla="*/ 0 h 8"/>
                  <a:gd name="T12" fmla="*/ 0 w 8"/>
                  <a:gd name="T13" fmla="*/ 0 h 8"/>
                  <a:gd name="T14" fmla="*/ 0 w 8"/>
                  <a:gd name="T15" fmla="*/ 0 h 8"/>
                  <a:gd name="T16" fmla="*/ 0 w 8"/>
                  <a:gd name="T17" fmla="*/ 0 h 8"/>
                  <a:gd name="T18" fmla="*/ 0 w 8"/>
                  <a:gd name="T19" fmla="*/ 0 h 8"/>
                  <a:gd name="T20" fmla="*/ 0 w 8"/>
                  <a:gd name="T21" fmla="*/ 8 h 8"/>
                  <a:gd name="T22" fmla="*/ 0 w 8"/>
                  <a:gd name="T23" fmla="*/ 8 h 8"/>
                  <a:gd name="T24" fmla="*/ 0 w 8"/>
                  <a:gd name="T25" fmla="*/ 8 h 8"/>
                  <a:gd name="T26" fmla="*/ 0 w 8"/>
                  <a:gd name="T27" fmla="*/ 0 h 8"/>
                  <a:gd name="T28" fmla="*/ 8 w 8"/>
                  <a:gd name="T29" fmla="*/ 0 h 8"/>
                  <a:gd name="T30" fmla="*/ 8 w 8"/>
                  <a:gd name="T31" fmla="*/ 0 h 8"/>
                  <a:gd name="T32" fmla="*/ 8 w 8"/>
                  <a:gd name="T33" fmla="*/ 0 h 8"/>
                  <a:gd name="T34" fmla="*/ 8 w 8"/>
                  <a:gd name="T35" fmla="*/ 0 h 8"/>
                  <a:gd name="T36" fmla="*/ 0 w 8"/>
                  <a:gd name="T37" fmla="*/ 0 h 8"/>
                  <a:gd name="T38" fmla="*/ 0 w 8"/>
                  <a:gd name="T39" fmla="*/ 8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8"/>
                  <a:gd name="T62" fmla="*/ 8 w 8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228"/>
              <p:cNvSpPr>
                <a:spLocks/>
              </p:cNvSpPr>
              <p:nvPr/>
            </p:nvSpPr>
            <p:spPr bwMode="auto">
              <a:xfrm>
                <a:off x="2902" y="3120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0 h 8"/>
                  <a:gd name="T4" fmla="*/ 0 w 8"/>
                  <a:gd name="T5" fmla="*/ 8 h 8"/>
                  <a:gd name="T6" fmla="*/ 0 w 8"/>
                  <a:gd name="T7" fmla="*/ 0 h 8"/>
                  <a:gd name="T8" fmla="*/ 8 w 8"/>
                  <a:gd name="T9" fmla="*/ 0 h 8"/>
                  <a:gd name="T10" fmla="*/ 0 w 8"/>
                  <a:gd name="T11" fmla="*/ 0 h 8"/>
                  <a:gd name="T12" fmla="*/ 0 w 8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229"/>
              <p:cNvSpPr>
                <a:spLocks/>
              </p:cNvSpPr>
              <p:nvPr/>
            </p:nvSpPr>
            <p:spPr bwMode="auto">
              <a:xfrm>
                <a:off x="2902" y="3120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0 h 8"/>
                  <a:gd name="T4" fmla="*/ 0 w 8"/>
                  <a:gd name="T5" fmla="*/ 8 h 8"/>
                  <a:gd name="T6" fmla="*/ 0 w 8"/>
                  <a:gd name="T7" fmla="*/ 0 h 8"/>
                  <a:gd name="T8" fmla="*/ 8 w 8"/>
                  <a:gd name="T9" fmla="*/ 0 h 8"/>
                  <a:gd name="T10" fmla="*/ 0 w 8"/>
                  <a:gd name="T11" fmla="*/ 0 h 8"/>
                  <a:gd name="T12" fmla="*/ 0 w 8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4" name="Group 230"/>
            <p:cNvGrpSpPr>
              <a:grpSpLocks/>
            </p:cNvGrpSpPr>
            <p:nvPr/>
          </p:nvGrpSpPr>
          <p:grpSpPr bwMode="auto">
            <a:xfrm>
              <a:off x="4570413" y="4953000"/>
              <a:ext cx="12700" cy="12700"/>
              <a:chOff x="2879" y="3120"/>
              <a:chExt cx="8" cy="8"/>
            </a:xfrm>
          </p:grpSpPr>
          <p:sp>
            <p:nvSpPr>
              <p:cNvPr id="618" name="Freeform 231"/>
              <p:cNvSpPr>
                <a:spLocks/>
              </p:cNvSpPr>
              <p:nvPr/>
            </p:nvSpPr>
            <p:spPr bwMode="auto">
              <a:xfrm>
                <a:off x="2879" y="3120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8 h 8"/>
                  <a:gd name="T4" fmla="*/ 8 w 8"/>
                  <a:gd name="T5" fmla="*/ 8 h 8"/>
                  <a:gd name="T6" fmla="*/ 8 w 8"/>
                  <a:gd name="T7" fmla="*/ 8 h 8"/>
                  <a:gd name="T8" fmla="*/ 8 w 8"/>
                  <a:gd name="T9" fmla="*/ 0 h 8"/>
                  <a:gd name="T10" fmla="*/ 0 w 8"/>
                  <a:gd name="T11" fmla="*/ 8 h 8"/>
                  <a:gd name="T12" fmla="*/ 0 w 8"/>
                  <a:gd name="T13" fmla="*/ 8 h 8"/>
                  <a:gd name="T14" fmla="*/ 0 w 8"/>
                  <a:gd name="T15" fmla="*/ 8 h 8"/>
                  <a:gd name="T16" fmla="*/ 0 w 8"/>
                  <a:gd name="T17" fmla="*/ 8 h 8"/>
                  <a:gd name="T18" fmla="*/ 0 w 8"/>
                  <a:gd name="T19" fmla="*/ 8 h 8"/>
                  <a:gd name="T20" fmla="*/ 0 w 8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8"/>
                  <a:gd name="T35" fmla="*/ 8 w 8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232"/>
              <p:cNvSpPr>
                <a:spLocks/>
              </p:cNvSpPr>
              <p:nvPr/>
            </p:nvSpPr>
            <p:spPr bwMode="auto">
              <a:xfrm>
                <a:off x="2879" y="3120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8 h 8"/>
                  <a:gd name="T4" fmla="*/ 8 w 8"/>
                  <a:gd name="T5" fmla="*/ 0 h 8"/>
                  <a:gd name="T6" fmla="*/ 0 w 8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8"/>
                  <a:gd name="T14" fmla="*/ 8 w 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233"/>
              <p:cNvSpPr>
                <a:spLocks/>
              </p:cNvSpPr>
              <p:nvPr/>
            </p:nvSpPr>
            <p:spPr bwMode="auto">
              <a:xfrm>
                <a:off x="2879" y="3120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8 h 8"/>
                  <a:gd name="T4" fmla="*/ 8 w 8"/>
                  <a:gd name="T5" fmla="*/ 0 h 8"/>
                  <a:gd name="T6" fmla="*/ 0 w 8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8"/>
                  <a:gd name="T14" fmla="*/ 8 w 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4" name="Line 234"/>
            <p:cNvSpPr>
              <a:spLocks noChangeShapeType="1"/>
            </p:cNvSpPr>
            <p:nvPr/>
          </p:nvSpPr>
          <p:spPr bwMode="auto">
            <a:xfrm>
              <a:off x="4389438" y="2989263"/>
              <a:ext cx="1587" cy="82550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Line 235"/>
            <p:cNvSpPr>
              <a:spLocks noChangeShapeType="1"/>
            </p:cNvSpPr>
            <p:nvPr/>
          </p:nvSpPr>
          <p:spPr bwMode="auto">
            <a:xfrm>
              <a:off x="4341813" y="2989263"/>
              <a:ext cx="1587" cy="947737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5" name="Group 236"/>
            <p:cNvGrpSpPr>
              <a:grpSpLocks/>
            </p:cNvGrpSpPr>
            <p:nvPr/>
          </p:nvGrpSpPr>
          <p:grpSpPr bwMode="auto">
            <a:xfrm>
              <a:off x="4329113" y="4953000"/>
              <a:ext cx="241300" cy="176213"/>
              <a:chOff x="2727" y="3120"/>
              <a:chExt cx="152" cy="111"/>
            </a:xfrm>
          </p:grpSpPr>
          <p:sp>
            <p:nvSpPr>
              <p:cNvPr id="616" name="Freeform 237"/>
              <p:cNvSpPr>
                <a:spLocks/>
              </p:cNvSpPr>
              <p:nvPr/>
            </p:nvSpPr>
            <p:spPr bwMode="auto">
              <a:xfrm>
                <a:off x="2727" y="3120"/>
                <a:ext cx="152" cy="111"/>
              </a:xfrm>
              <a:custGeom>
                <a:avLst/>
                <a:gdLst>
                  <a:gd name="T0" fmla="*/ 129 w 152"/>
                  <a:gd name="T1" fmla="*/ 25 h 111"/>
                  <a:gd name="T2" fmla="*/ 122 w 152"/>
                  <a:gd name="T3" fmla="*/ 17 h 111"/>
                  <a:gd name="T4" fmla="*/ 106 w 152"/>
                  <a:gd name="T5" fmla="*/ 0 h 111"/>
                  <a:gd name="T6" fmla="*/ 91 w 152"/>
                  <a:gd name="T7" fmla="*/ 0 h 111"/>
                  <a:gd name="T8" fmla="*/ 84 w 152"/>
                  <a:gd name="T9" fmla="*/ 8 h 111"/>
                  <a:gd name="T10" fmla="*/ 76 w 152"/>
                  <a:gd name="T11" fmla="*/ 8 h 111"/>
                  <a:gd name="T12" fmla="*/ 68 w 152"/>
                  <a:gd name="T13" fmla="*/ 8 h 111"/>
                  <a:gd name="T14" fmla="*/ 61 w 152"/>
                  <a:gd name="T15" fmla="*/ 17 h 111"/>
                  <a:gd name="T16" fmla="*/ 61 w 152"/>
                  <a:gd name="T17" fmla="*/ 25 h 111"/>
                  <a:gd name="T18" fmla="*/ 46 w 152"/>
                  <a:gd name="T19" fmla="*/ 17 h 111"/>
                  <a:gd name="T20" fmla="*/ 38 w 152"/>
                  <a:gd name="T21" fmla="*/ 25 h 111"/>
                  <a:gd name="T22" fmla="*/ 15 w 152"/>
                  <a:gd name="T23" fmla="*/ 34 h 111"/>
                  <a:gd name="T24" fmla="*/ 8 w 152"/>
                  <a:gd name="T25" fmla="*/ 51 h 111"/>
                  <a:gd name="T26" fmla="*/ 0 w 152"/>
                  <a:gd name="T27" fmla="*/ 68 h 111"/>
                  <a:gd name="T28" fmla="*/ 8 w 152"/>
                  <a:gd name="T29" fmla="*/ 85 h 111"/>
                  <a:gd name="T30" fmla="*/ 8 w 152"/>
                  <a:gd name="T31" fmla="*/ 94 h 111"/>
                  <a:gd name="T32" fmla="*/ 23 w 152"/>
                  <a:gd name="T33" fmla="*/ 94 h 111"/>
                  <a:gd name="T34" fmla="*/ 38 w 152"/>
                  <a:gd name="T35" fmla="*/ 102 h 111"/>
                  <a:gd name="T36" fmla="*/ 46 w 152"/>
                  <a:gd name="T37" fmla="*/ 94 h 111"/>
                  <a:gd name="T38" fmla="*/ 53 w 152"/>
                  <a:gd name="T39" fmla="*/ 94 h 111"/>
                  <a:gd name="T40" fmla="*/ 68 w 152"/>
                  <a:gd name="T41" fmla="*/ 94 h 111"/>
                  <a:gd name="T42" fmla="*/ 76 w 152"/>
                  <a:gd name="T43" fmla="*/ 94 h 111"/>
                  <a:gd name="T44" fmla="*/ 99 w 152"/>
                  <a:gd name="T45" fmla="*/ 111 h 111"/>
                  <a:gd name="T46" fmla="*/ 114 w 152"/>
                  <a:gd name="T47" fmla="*/ 111 h 111"/>
                  <a:gd name="T48" fmla="*/ 122 w 152"/>
                  <a:gd name="T49" fmla="*/ 111 h 111"/>
                  <a:gd name="T50" fmla="*/ 137 w 152"/>
                  <a:gd name="T51" fmla="*/ 102 h 111"/>
                  <a:gd name="T52" fmla="*/ 137 w 152"/>
                  <a:gd name="T53" fmla="*/ 94 h 111"/>
                  <a:gd name="T54" fmla="*/ 144 w 152"/>
                  <a:gd name="T55" fmla="*/ 94 h 111"/>
                  <a:gd name="T56" fmla="*/ 152 w 152"/>
                  <a:gd name="T57" fmla="*/ 85 h 111"/>
                  <a:gd name="T58" fmla="*/ 152 w 152"/>
                  <a:gd name="T59" fmla="*/ 76 h 111"/>
                  <a:gd name="T60" fmla="*/ 152 w 152"/>
                  <a:gd name="T61" fmla="*/ 68 h 111"/>
                  <a:gd name="T62" fmla="*/ 152 w 152"/>
                  <a:gd name="T63" fmla="*/ 59 h 111"/>
                  <a:gd name="T64" fmla="*/ 152 w 152"/>
                  <a:gd name="T65" fmla="*/ 51 h 111"/>
                  <a:gd name="T66" fmla="*/ 144 w 152"/>
                  <a:gd name="T67" fmla="*/ 42 h 111"/>
                  <a:gd name="T68" fmla="*/ 137 w 152"/>
                  <a:gd name="T69" fmla="*/ 42 h 111"/>
                  <a:gd name="T70" fmla="*/ 137 w 152"/>
                  <a:gd name="T71" fmla="*/ 34 h 111"/>
                  <a:gd name="T72" fmla="*/ 137 w 152"/>
                  <a:gd name="T73" fmla="*/ 25 h 111"/>
                  <a:gd name="T74" fmla="*/ 129 w 152"/>
                  <a:gd name="T75" fmla="*/ 25 h 11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2"/>
                  <a:gd name="T115" fmla="*/ 0 h 111"/>
                  <a:gd name="T116" fmla="*/ 152 w 152"/>
                  <a:gd name="T117" fmla="*/ 111 h 11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2" h="111">
                    <a:moveTo>
                      <a:pt x="129" y="34"/>
                    </a:moveTo>
                    <a:lnTo>
                      <a:pt x="129" y="25"/>
                    </a:lnTo>
                    <a:lnTo>
                      <a:pt x="122" y="25"/>
                    </a:lnTo>
                    <a:lnTo>
                      <a:pt x="122" y="17"/>
                    </a:lnTo>
                    <a:lnTo>
                      <a:pt x="114" y="8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91" y="0"/>
                    </a:lnTo>
                    <a:lnTo>
                      <a:pt x="84" y="8"/>
                    </a:lnTo>
                    <a:lnTo>
                      <a:pt x="76" y="8"/>
                    </a:lnTo>
                    <a:lnTo>
                      <a:pt x="68" y="8"/>
                    </a:lnTo>
                    <a:lnTo>
                      <a:pt x="68" y="17"/>
                    </a:lnTo>
                    <a:lnTo>
                      <a:pt x="61" y="17"/>
                    </a:lnTo>
                    <a:lnTo>
                      <a:pt x="61" y="25"/>
                    </a:lnTo>
                    <a:lnTo>
                      <a:pt x="53" y="25"/>
                    </a:lnTo>
                    <a:lnTo>
                      <a:pt x="46" y="17"/>
                    </a:lnTo>
                    <a:lnTo>
                      <a:pt x="38" y="17"/>
                    </a:lnTo>
                    <a:lnTo>
                      <a:pt x="38" y="25"/>
                    </a:lnTo>
                    <a:lnTo>
                      <a:pt x="23" y="25"/>
                    </a:lnTo>
                    <a:lnTo>
                      <a:pt x="15" y="34"/>
                    </a:lnTo>
                    <a:lnTo>
                      <a:pt x="8" y="42"/>
                    </a:lnTo>
                    <a:lnTo>
                      <a:pt x="8" y="51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8" y="85"/>
                    </a:lnTo>
                    <a:lnTo>
                      <a:pt x="8" y="94"/>
                    </a:lnTo>
                    <a:lnTo>
                      <a:pt x="15" y="94"/>
                    </a:lnTo>
                    <a:lnTo>
                      <a:pt x="23" y="94"/>
                    </a:lnTo>
                    <a:lnTo>
                      <a:pt x="30" y="94"/>
                    </a:lnTo>
                    <a:lnTo>
                      <a:pt x="38" y="102"/>
                    </a:lnTo>
                    <a:lnTo>
                      <a:pt x="46" y="94"/>
                    </a:lnTo>
                    <a:lnTo>
                      <a:pt x="53" y="94"/>
                    </a:lnTo>
                    <a:lnTo>
                      <a:pt x="61" y="94"/>
                    </a:lnTo>
                    <a:lnTo>
                      <a:pt x="68" y="94"/>
                    </a:lnTo>
                    <a:lnTo>
                      <a:pt x="76" y="94"/>
                    </a:lnTo>
                    <a:lnTo>
                      <a:pt x="84" y="102"/>
                    </a:lnTo>
                    <a:lnTo>
                      <a:pt x="99" y="111"/>
                    </a:lnTo>
                    <a:lnTo>
                      <a:pt x="106" y="111"/>
                    </a:lnTo>
                    <a:lnTo>
                      <a:pt x="114" y="111"/>
                    </a:lnTo>
                    <a:lnTo>
                      <a:pt x="122" y="111"/>
                    </a:lnTo>
                    <a:lnTo>
                      <a:pt x="129" y="102"/>
                    </a:lnTo>
                    <a:lnTo>
                      <a:pt x="137" y="102"/>
                    </a:lnTo>
                    <a:lnTo>
                      <a:pt x="137" y="94"/>
                    </a:lnTo>
                    <a:lnTo>
                      <a:pt x="144" y="94"/>
                    </a:lnTo>
                    <a:lnTo>
                      <a:pt x="152" y="85"/>
                    </a:lnTo>
                    <a:lnTo>
                      <a:pt x="152" y="76"/>
                    </a:lnTo>
                    <a:lnTo>
                      <a:pt x="152" y="68"/>
                    </a:lnTo>
                    <a:lnTo>
                      <a:pt x="152" y="59"/>
                    </a:lnTo>
                    <a:lnTo>
                      <a:pt x="152" y="51"/>
                    </a:lnTo>
                    <a:lnTo>
                      <a:pt x="144" y="42"/>
                    </a:lnTo>
                    <a:lnTo>
                      <a:pt x="137" y="42"/>
                    </a:lnTo>
                    <a:lnTo>
                      <a:pt x="137" y="34"/>
                    </a:lnTo>
                    <a:lnTo>
                      <a:pt x="137" y="25"/>
                    </a:lnTo>
                    <a:lnTo>
                      <a:pt x="129" y="25"/>
                    </a:lnTo>
                    <a:lnTo>
                      <a:pt x="129" y="3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238"/>
              <p:cNvSpPr>
                <a:spLocks/>
              </p:cNvSpPr>
              <p:nvPr/>
            </p:nvSpPr>
            <p:spPr bwMode="auto">
              <a:xfrm>
                <a:off x="2727" y="3120"/>
                <a:ext cx="152" cy="111"/>
              </a:xfrm>
              <a:custGeom>
                <a:avLst/>
                <a:gdLst>
                  <a:gd name="T0" fmla="*/ 129 w 152"/>
                  <a:gd name="T1" fmla="*/ 34 h 111"/>
                  <a:gd name="T2" fmla="*/ 129 w 152"/>
                  <a:gd name="T3" fmla="*/ 25 h 111"/>
                  <a:gd name="T4" fmla="*/ 122 w 152"/>
                  <a:gd name="T5" fmla="*/ 25 h 111"/>
                  <a:gd name="T6" fmla="*/ 122 w 152"/>
                  <a:gd name="T7" fmla="*/ 17 h 111"/>
                  <a:gd name="T8" fmla="*/ 114 w 152"/>
                  <a:gd name="T9" fmla="*/ 8 h 111"/>
                  <a:gd name="T10" fmla="*/ 106 w 152"/>
                  <a:gd name="T11" fmla="*/ 0 h 111"/>
                  <a:gd name="T12" fmla="*/ 99 w 152"/>
                  <a:gd name="T13" fmla="*/ 0 h 111"/>
                  <a:gd name="T14" fmla="*/ 91 w 152"/>
                  <a:gd name="T15" fmla="*/ 0 h 111"/>
                  <a:gd name="T16" fmla="*/ 84 w 152"/>
                  <a:gd name="T17" fmla="*/ 8 h 111"/>
                  <a:gd name="T18" fmla="*/ 76 w 152"/>
                  <a:gd name="T19" fmla="*/ 8 h 111"/>
                  <a:gd name="T20" fmla="*/ 68 w 152"/>
                  <a:gd name="T21" fmla="*/ 8 h 111"/>
                  <a:gd name="T22" fmla="*/ 68 w 152"/>
                  <a:gd name="T23" fmla="*/ 17 h 111"/>
                  <a:gd name="T24" fmla="*/ 61 w 152"/>
                  <a:gd name="T25" fmla="*/ 17 h 111"/>
                  <a:gd name="T26" fmla="*/ 61 w 152"/>
                  <a:gd name="T27" fmla="*/ 25 h 111"/>
                  <a:gd name="T28" fmla="*/ 53 w 152"/>
                  <a:gd name="T29" fmla="*/ 25 h 111"/>
                  <a:gd name="T30" fmla="*/ 46 w 152"/>
                  <a:gd name="T31" fmla="*/ 17 h 111"/>
                  <a:gd name="T32" fmla="*/ 38 w 152"/>
                  <a:gd name="T33" fmla="*/ 17 h 111"/>
                  <a:gd name="T34" fmla="*/ 38 w 152"/>
                  <a:gd name="T35" fmla="*/ 25 h 111"/>
                  <a:gd name="T36" fmla="*/ 23 w 152"/>
                  <a:gd name="T37" fmla="*/ 25 h 111"/>
                  <a:gd name="T38" fmla="*/ 15 w 152"/>
                  <a:gd name="T39" fmla="*/ 34 h 111"/>
                  <a:gd name="T40" fmla="*/ 8 w 152"/>
                  <a:gd name="T41" fmla="*/ 42 h 111"/>
                  <a:gd name="T42" fmla="*/ 8 w 152"/>
                  <a:gd name="T43" fmla="*/ 51 h 111"/>
                  <a:gd name="T44" fmla="*/ 0 w 152"/>
                  <a:gd name="T45" fmla="*/ 59 h 111"/>
                  <a:gd name="T46" fmla="*/ 0 w 152"/>
                  <a:gd name="T47" fmla="*/ 68 h 111"/>
                  <a:gd name="T48" fmla="*/ 0 w 152"/>
                  <a:gd name="T49" fmla="*/ 76 h 111"/>
                  <a:gd name="T50" fmla="*/ 8 w 152"/>
                  <a:gd name="T51" fmla="*/ 85 h 111"/>
                  <a:gd name="T52" fmla="*/ 8 w 152"/>
                  <a:gd name="T53" fmla="*/ 94 h 111"/>
                  <a:gd name="T54" fmla="*/ 15 w 152"/>
                  <a:gd name="T55" fmla="*/ 94 h 111"/>
                  <a:gd name="T56" fmla="*/ 23 w 152"/>
                  <a:gd name="T57" fmla="*/ 94 h 111"/>
                  <a:gd name="T58" fmla="*/ 30 w 152"/>
                  <a:gd name="T59" fmla="*/ 94 h 111"/>
                  <a:gd name="T60" fmla="*/ 38 w 152"/>
                  <a:gd name="T61" fmla="*/ 102 h 111"/>
                  <a:gd name="T62" fmla="*/ 46 w 152"/>
                  <a:gd name="T63" fmla="*/ 94 h 111"/>
                  <a:gd name="T64" fmla="*/ 53 w 152"/>
                  <a:gd name="T65" fmla="*/ 94 h 111"/>
                  <a:gd name="T66" fmla="*/ 61 w 152"/>
                  <a:gd name="T67" fmla="*/ 94 h 111"/>
                  <a:gd name="T68" fmla="*/ 68 w 152"/>
                  <a:gd name="T69" fmla="*/ 94 h 111"/>
                  <a:gd name="T70" fmla="*/ 76 w 152"/>
                  <a:gd name="T71" fmla="*/ 94 h 111"/>
                  <a:gd name="T72" fmla="*/ 84 w 152"/>
                  <a:gd name="T73" fmla="*/ 102 h 111"/>
                  <a:gd name="T74" fmla="*/ 99 w 152"/>
                  <a:gd name="T75" fmla="*/ 111 h 111"/>
                  <a:gd name="T76" fmla="*/ 106 w 152"/>
                  <a:gd name="T77" fmla="*/ 111 h 111"/>
                  <a:gd name="T78" fmla="*/ 114 w 152"/>
                  <a:gd name="T79" fmla="*/ 111 h 111"/>
                  <a:gd name="T80" fmla="*/ 122 w 152"/>
                  <a:gd name="T81" fmla="*/ 111 h 111"/>
                  <a:gd name="T82" fmla="*/ 129 w 152"/>
                  <a:gd name="T83" fmla="*/ 102 h 111"/>
                  <a:gd name="T84" fmla="*/ 137 w 152"/>
                  <a:gd name="T85" fmla="*/ 102 h 111"/>
                  <a:gd name="T86" fmla="*/ 137 w 152"/>
                  <a:gd name="T87" fmla="*/ 94 h 111"/>
                  <a:gd name="T88" fmla="*/ 144 w 152"/>
                  <a:gd name="T89" fmla="*/ 94 h 111"/>
                  <a:gd name="T90" fmla="*/ 152 w 152"/>
                  <a:gd name="T91" fmla="*/ 85 h 111"/>
                  <a:gd name="T92" fmla="*/ 152 w 152"/>
                  <a:gd name="T93" fmla="*/ 76 h 111"/>
                  <a:gd name="T94" fmla="*/ 152 w 152"/>
                  <a:gd name="T95" fmla="*/ 68 h 111"/>
                  <a:gd name="T96" fmla="*/ 152 w 152"/>
                  <a:gd name="T97" fmla="*/ 59 h 111"/>
                  <a:gd name="T98" fmla="*/ 152 w 152"/>
                  <a:gd name="T99" fmla="*/ 51 h 111"/>
                  <a:gd name="T100" fmla="*/ 144 w 152"/>
                  <a:gd name="T101" fmla="*/ 42 h 111"/>
                  <a:gd name="T102" fmla="*/ 137 w 152"/>
                  <a:gd name="T103" fmla="*/ 42 h 111"/>
                  <a:gd name="T104" fmla="*/ 137 w 152"/>
                  <a:gd name="T105" fmla="*/ 34 h 111"/>
                  <a:gd name="T106" fmla="*/ 137 w 152"/>
                  <a:gd name="T107" fmla="*/ 25 h 111"/>
                  <a:gd name="T108" fmla="*/ 129 w 152"/>
                  <a:gd name="T109" fmla="*/ 25 h 111"/>
                  <a:gd name="T110" fmla="*/ 129 w 152"/>
                  <a:gd name="T111" fmla="*/ 34 h 1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2"/>
                  <a:gd name="T169" fmla="*/ 0 h 111"/>
                  <a:gd name="T170" fmla="*/ 152 w 152"/>
                  <a:gd name="T171" fmla="*/ 111 h 11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2" h="111">
                    <a:moveTo>
                      <a:pt x="129" y="34"/>
                    </a:moveTo>
                    <a:lnTo>
                      <a:pt x="129" y="25"/>
                    </a:lnTo>
                    <a:lnTo>
                      <a:pt x="122" y="25"/>
                    </a:lnTo>
                    <a:lnTo>
                      <a:pt x="122" y="17"/>
                    </a:lnTo>
                    <a:lnTo>
                      <a:pt x="114" y="8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91" y="0"/>
                    </a:lnTo>
                    <a:lnTo>
                      <a:pt x="84" y="8"/>
                    </a:lnTo>
                    <a:lnTo>
                      <a:pt x="76" y="8"/>
                    </a:lnTo>
                    <a:lnTo>
                      <a:pt x="68" y="8"/>
                    </a:lnTo>
                    <a:lnTo>
                      <a:pt x="68" y="17"/>
                    </a:lnTo>
                    <a:lnTo>
                      <a:pt x="61" y="17"/>
                    </a:lnTo>
                    <a:lnTo>
                      <a:pt x="61" y="25"/>
                    </a:lnTo>
                    <a:lnTo>
                      <a:pt x="53" y="25"/>
                    </a:lnTo>
                    <a:lnTo>
                      <a:pt x="46" y="17"/>
                    </a:lnTo>
                    <a:lnTo>
                      <a:pt x="38" y="17"/>
                    </a:lnTo>
                    <a:lnTo>
                      <a:pt x="38" y="25"/>
                    </a:lnTo>
                    <a:lnTo>
                      <a:pt x="23" y="25"/>
                    </a:lnTo>
                    <a:lnTo>
                      <a:pt x="15" y="34"/>
                    </a:lnTo>
                    <a:lnTo>
                      <a:pt x="8" y="42"/>
                    </a:lnTo>
                    <a:lnTo>
                      <a:pt x="8" y="51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8" y="85"/>
                    </a:lnTo>
                    <a:lnTo>
                      <a:pt x="8" y="94"/>
                    </a:lnTo>
                    <a:lnTo>
                      <a:pt x="15" y="94"/>
                    </a:lnTo>
                    <a:lnTo>
                      <a:pt x="23" y="94"/>
                    </a:lnTo>
                    <a:lnTo>
                      <a:pt x="30" y="94"/>
                    </a:lnTo>
                    <a:lnTo>
                      <a:pt x="38" y="102"/>
                    </a:lnTo>
                    <a:lnTo>
                      <a:pt x="46" y="94"/>
                    </a:lnTo>
                    <a:lnTo>
                      <a:pt x="53" y="94"/>
                    </a:lnTo>
                    <a:lnTo>
                      <a:pt x="61" y="94"/>
                    </a:lnTo>
                    <a:lnTo>
                      <a:pt x="68" y="94"/>
                    </a:lnTo>
                    <a:lnTo>
                      <a:pt x="76" y="94"/>
                    </a:lnTo>
                    <a:lnTo>
                      <a:pt x="84" y="102"/>
                    </a:lnTo>
                    <a:lnTo>
                      <a:pt x="99" y="111"/>
                    </a:lnTo>
                    <a:lnTo>
                      <a:pt x="106" y="111"/>
                    </a:lnTo>
                    <a:lnTo>
                      <a:pt x="114" y="111"/>
                    </a:lnTo>
                    <a:lnTo>
                      <a:pt x="122" y="111"/>
                    </a:lnTo>
                    <a:lnTo>
                      <a:pt x="129" y="102"/>
                    </a:lnTo>
                    <a:lnTo>
                      <a:pt x="137" y="102"/>
                    </a:lnTo>
                    <a:lnTo>
                      <a:pt x="137" y="94"/>
                    </a:lnTo>
                    <a:lnTo>
                      <a:pt x="144" y="94"/>
                    </a:lnTo>
                    <a:lnTo>
                      <a:pt x="152" y="85"/>
                    </a:lnTo>
                    <a:lnTo>
                      <a:pt x="152" y="76"/>
                    </a:lnTo>
                    <a:lnTo>
                      <a:pt x="152" y="68"/>
                    </a:lnTo>
                    <a:lnTo>
                      <a:pt x="152" y="59"/>
                    </a:lnTo>
                    <a:lnTo>
                      <a:pt x="152" y="51"/>
                    </a:lnTo>
                    <a:lnTo>
                      <a:pt x="144" y="42"/>
                    </a:lnTo>
                    <a:lnTo>
                      <a:pt x="137" y="42"/>
                    </a:lnTo>
                    <a:lnTo>
                      <a:pt x="137" y="34"/>
                    </a:lnTo>
                    <a:lnTo>
                      <a:pt x="137" y="25"/>
                    </a:lnTo>
                    <a:lnTo>
                      <a:pt x="129" y="25"/>
                    </a:lnTo>
                    <a:lnTo>
                      <a:pt x="129" y="34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6" name="Group 239"/>
            <p:cNvGrpSpPr>
              <a:grpSpLocks/>
            </p:cNvGrpSpPr>
            <p:nvPr/>
          </p:nvGrpSpPr>
          <p:grpSpPr bwMode="auto">
            <a:xfrm>
              <a:off x="5499100" y="4044950"/>
              <a:ext cx="314325" cy="41275"/>
              <a:chOff x="3464" y="2548"/>
              <a:chExt cx="198" cy="26"/>
            </a:xfrm>
          </p:grpSpPr>
          <p:sp>
            <p:nvSpPr>
              <p:cNvPr id="614" name="Rectangle 240"/>
              <p:cNvSpPr>
                <a:spLocks noChangeArrowheads="1"/>
              </p:cNvSpPr>
              <p:nvPr/>
            </p:nvSpPr>
            <p:spPr bwMode="auto">
              <a:xfrm>
                <a:off x="3464" y="2548"/>
                <a:ext cx="198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Rectangle 241"/>
              <p:cNvSpPr>
                <a:spLocks noChangeArrowheads="1"/>
              </p:cNvSpPr>
              <p:nvPr/>
            </p:nvSpPr>
            <p:spPr bwMode="auto">
              <a:xfrm>
                <a:off x="3468" y="2552"/>
                <a:ext cx="190" cy="1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7" name="Group 242"/>
            <p:cNvGrpSpPr>
              <a:grpSpLocks/>
            </p:cNvGrpSpPr>
            <p:nvPr/>
          </p:nvGrpSpPr>
          <p:grpSpPr bwMode="auto">
            <a:xfrm>
              <a:off x="3436938" y="4098925"/>
              <a:ext cx="2460625" cy="95250"/>
              <a:chOff x="2165" y="2582"/>
              <a:chExt cx="1550" cy="60"/>
            </a:xfrm>
          </p:grpSpPr>
          <p:sp>
            <p:nvSpPr>
              <p:cNvPr id="611" name="Rectangle 243"/>
              <p:cNvSpPr>
                <a:spLocks noChangeArrowheads="1"/>
              </p:cNvSpPr>
              <p:nvPr/>
            </p:nvSpPr>
            <p:spPr bwMode="auto">
              <a:xfrm>
                <a:off x="2165" y="2582"/>
                <a:ext cx="1550" cy="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Rectangle 244"/>
              <p:cNvSpPr>
                <a:spLocks noChangeArrowheads="1"/>
              </p:cNvSpPr>
              <p:nvPr/>
            </p:nvSpPr>
            <p:spPr bwMode="auto">
              <a:xfrm>
                <a:off x="2165" y="2582"/>
                <a:ext cx="1550" cy="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Rectangle 245"/>
              <p:cNvSpPr>
                <a:spLocks noChangeArrowheads="1"/>
              </p:cNvSpPr>
              <p:nvPr/>
            </p:nvSpPr>
            <p:spPr bwMode="auto">
              <a:xfrm>
                <a:off x="2169" y="2586"/>
                <a:ext cx="1542" cy="5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8" name="Group 246"/>
            <p:cNvGrpSpPr>
              <a:grpSpLocks/>
            </p:cNvGrpSpPr>
            <p:nvPr/>
          </p:nvGrpSpPr>
          <p:grpSpPr bwMode="auto">
            <a:xfrm>
              <a:off x="5487988" y="3679825"/>
              <a:ext cx="338137" cy="365125"/>
              <a:chOff x="3457" y="2318"/>
              <a:chExt cx="213" cy="230"/>
            </a:xfrm>
          </p:grpSpPr>
          <p:sp>
            <p:nvSpPr>
              <p:cNvPr id="608" name="Rectangle 247"/>
              <p:cNvSpPr>
                <a:spLocks noChangeArrowheads="1"/>
              </p:cNvSpPr>
              <p:nvPr/>
            </p:nvSpPr>
            <p:spPr bwMode="auto">
              <a:xfrm>
                <a:off x="3457" y="2318"/>
                <a:ext cx="213" cy="2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Rectangle 248"/>
              <p:cNvSpPr>
                <a:spLocks noChangeArrowheads="1"/>
              </p:cNvSpPr>
              <p:nvPr/>
            </p:nvSpPr>
            <p:spPr bwMode="auto">
              <a:xfrm>
                <a:off x="3457" y="2318"/>
                <a:ext cx="213" cy="2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Rectangle 249"/>
              <p:cNvSpPr>
                <a:spLocks noChangeArrowheads="1"/>
              </p:cNvSpPr>
              <p:nvPr/>
            </p:nvSpPr>
            <p:spPr bwMode="auto">
              <a:xfrm>
                <a:off x="3461" y="2322"/>
                <a:ext cx="205" cy="22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9" name="Group 250"/>
            <p:cNvGrpSpPr>
              <a:grpSpLocks/>
            </p:cNvGrpSpPr>
            <p:nvPr/>
          </p:nvGrpSpPr>
          <p:grpSpPr bwMode="auto">
            <a:xfrm>
              <a:off x="5789613" y="3503613"/>
              <a:ext cx="36512" cy="176212"/>
              <a:chOff x="3647" y="2207"/>
              <a:chExt cx="23" cy="111"/>
            </a:xfrm>
          </p:grpSpPr>
          <p:sp>
            <p:nvSpPr>
              <p:cNvPr id="605" name="Rectangle 251"/>
              <p:cNvSpPr>
                <a:spLocks noChangeArrowheads="1"/>
              </p:cNvSpPr>
              <p:nvPr/>
            </p:nvSpPr>
            <p:spPr bwMode="auto">
              <a:xfrm>
                <a:off x="3647" y="2207"/>
                <a:ext cx="23" cy="1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Rectangle 252"/>
              <p:cNvSpPr>
                <a:spLocks noChangeArrowheads="1"/>
              </p:cNvSpPr>
              <p:nvPr/>
            </p:nvSpPr>
            <p:spPr bwMode="auto">
              <a:xfrm>
                <a:off x="3647" y="2207"/>
                <a:ext cx="23" cy="1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Rectangle 253"/>
              <p:cNvSpPr>
                <a:spLocks noChangeArrowheads="1"/>
              </p:cNvSpPr>
              <p:nvPr/>
            </p:nvSpPr>
            <p:spPr bwMode="auto">
              <a:xfrm>
                <a:off x="3651" y="2211"/>
                <a:ext cx="15" cy="10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0" name="Group 254"/>
            <p:cNvGrpSpPr>
              <a:grpSpLocks/>
            </p:cNvGrpSpPr>
            <p:nvPr/>
          </p:nvGrpSpPr>
          <p:grpSpPr bwMode="auto">
            <a:xfrm>
              <a:off x="5524500" y="3557588"/>
              <a:ext cx="131763" cy="107950"/>
              <a:chOff x="3480" y="2241"/>
              <a:chExt cx="83" cy="68"/>
            </a:xfrm>
          </p:grpSpPr>
          <p:sp>
            <p:nvSpPr>
              <p:cNvPr id="602" name="Freeform 255"/>
              <p:cNvSpPr>
                <a:spLocks/>
              </p:cNvSpPr>
              <p:nvPr/>
            </p:nvSpPr>
            <p:spPr bwMode="auto">
              <a:xfrm>
                <a:off x="3480" y="2241"/>
                <a:ext cx="83" cy="68"/>
              </a:xfrm>
              <a:custGeom>
                <a:avLst/>
                <a:gdLst>
                  <a:gd name="T0" fmla="*/ 83 w 83"/>
                  <a:gd name="T1" fmla="*/ 0 h 68"/>
                  <a:gd name="T2" fmla="*/ 76 w 83"/>
                  <a:gd name="T3" fmla="*/ 60 h 68"/>
                  <a:gd name="T4" fmla="*/ 68 w 83"/>
                  <a:gd name="T5" fmla="*/ 68 h 68"/>
                  <a:gd name="T6" fmla="*/ 22 w 83"/>
                  <a:gd name="T7" fmla="*/ 68 h 68"/>
                  <a:gd name="T8" fmla="*/ 7 w 83"/>
                  <a:gd name="T9" fmla="*/ 51 h 68"/>
                  <a:gd name="T10" fmla="*/ 0 w 83"/>
                  <a:gd name="T11" fmla="*/ 0 h 68"/>
                  <a:gd name="T12" fmla="*/ 83 w 83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68"/>
                  <a:gd name="T23" fmla="*/ 83 w 83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68">
                    <a:moveTo>
                      <a:pt x="83" y="0"/>
                    </a:moveTo>
                    <a:lnTo>
                      <a:pt x="76" y="60"/>
                    </a:lnTo>
                    <a:lnTo>
                      <a:pt x="68" y="68"/>
                    </a:lnTo>
                    <a:lnTo>
                      <a:pt x="22" y="68"/>
                    </a:lnTo>
                    <a:lnTo>
                      <a:pt x="7" y="51"/>
                    </a:ln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256"/>
              <p:cNvSpPr>
                <a:spLocks/>
              </p:cNvSpPr>
              <p:nvPr/>
            </p:nvSpPr>
            <p:spPr bwMode="auto">
              <a:xfrm>
                <a:off x="3480" y="2241"/>
                <a:ext cx="83" cy="68"/>
              </a:xfrm>
              <a:custGeom>
                <a:avLst/>
                <a:gdLst>
                  <a:gd name="T0" fmla="*/ 83 w 83"/>
                  <a:gd name="T1" fmla="*/ 0 h 68"/>
                  <a:gd name="T2" fmla="*/ 76 w 83"/>
                  <a:gd name="T3" fmla="*/ 60 h 68"/>
                  <a:gd name="T4" fmla="*/ 68 w 83"/>
                  <a:gd name="T5" fmla="*/ 68 h 68"/>
                  <a:gd name="T6" fmla="*/ 22 w 83"/>
                  <a:gd name="T7" fmla="*/ 68 h 68"/>
                  <a:gd name="T8" fmla="*/ 7 w 83"/>
                  <a:gd name="T9" fmla="*/ 51 h 68"/>
                  <a:gd name="T10" fmla="*/ 0 w 83"/>
                  <a:gd name="T11" fmla="*/ 0 h 68"/>
                  <a:gd name="T12" fmla="*/ 83 w 83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68"/>
                  <a:gd name="T23" fmla="*/ 83 w 83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68">
                    <a:moveTo>
                      <a:pt x="83" y="0"/>
                    </a:moveTo>
                    <a:lnTo>
                      <a:pt x="76" y="60"/>
                    </a:lnTo>
                    <a:lnTo>
                      <a:pt x="68" y="68"/>
                    </a:lnTo>
                    <a:lnTo>
                      <a:pt x="22" y="68"/>
                    </a:lnTo>
                    <a:lnTo>
                      <a:pt x="7" y="51"/>
                    </a:ln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257"/>
              <p:cNvSpPr>
                <a:spLocks/>
              </p:cNvSpPr>
              <p:nvPr/>
            </p:nvSpPr>
            <p:spPr bwMode="auto">
              <a:xfrm>
                <a:off x="3480" y="2241"/>
                <a:ext cx="83" cy="68"/>
              </a:xfrm>
              <a:custGeom>
                <a:avLst/>
                <a:gdLst>
                  <a:gd name="T0" fmla="*/ 83 w 83"/>
                  <a:gd name="T1" fmla="*/ 0 h 68"/>
                  <a:gd name="T2" fmla="*/ 76 w 83"/>
                  <a:gd name="T3" fmla="*/ 60 h 68"/>
                  <a:gd name="T4" fmla="*/ 68 w 83"/>
                  <a:gd name="T5" fmla="*/ 68 h 68"/>
                  <a:gd name="T6" fmla="*/ 22 w 83"/>
                  <a:gd name="T7" fmla="*/ 68 h 68"/>
                  <a:gd name="T8" fmla="*/ 7 w 83"/>
                  <a:gd name="T9" fmla="*/ 51 h 68"/>
                  <a:gd name="T10" fmla="*/ 0 w 83"/>
                  <a:gd name="T11" fmla="*/ 0 h 68"/>
                  <a:gd name="T12" fmla="*/ 83 w 83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68"/>
                  <a:gd name="T23" fmla="*/ 83 w 83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68">
                    <a:moveTo>
                      <a:pt x="83" y="0"/>
                    </a:moveTo>
                    <a:lnTo>
                      <a:pt x="76" y="60"/>
                    </a:lnTo>
                    <a:lnTo>
                      <a:pt x="68" y="68"/>
                    </a:lnTo>
                    <a:lnTo>
                      <a:pt x="22" y="68"/>
                    </a:lnTo>
                    <a:lnTo>
                      <a:pt x="7" y="51"/>
                    </a:ln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1" name="Group 258"/>
            <p:cNvGrpSpPr>
              <a:grpSpLocks/>
            </p:cNvGrpSpPr>
            <p:nvPr/>
          </p:nvGrpSpPr>
          <p:grpSpPr bwMode="auto">
            <a:xfrm>
              <a:off x="5414963" y="3557588"/>
              <a:ext cx="120650" cy="68262"/>
              <a:chOff x="3411" y="2241"/>
              <a:chExt cx="76" cy="43"/>
            </a:xfrm>
          </p:grpSpPr>
          <p:sp>
            <p:nvSpPr>
              <p:cNvPr id="600" name="Freeform 259"/>
              <p:cNvSpPr>
                <a:spLocks/>
              </p:cNvSpPr>
              <p:nvPr/>
            </p:nvSpPr>
            <p:spPr bwMode="auto">
              <a:xfrm>
                <a:off x="3411" y="2241"/>
                <a:ext cx="76" cy="43"/>
              </a:xfrm>
              <a:custGeom>
                <a:avLst/>
                <a:gdLst>
                  <a:gd name="T0" fmla="*/ 69 w 76"/>
                  <a:gd name="T1" fmla="*/ 0 h 43"/>
                  <a:gd name="T2" fmla="*/ 69 w 76"/>
                  <a:gd name="T3" fmla="*/ 0 h 43"/>
                  <a:gd name="T4" fmla="*/ 61 w 76"/>
                  <a:gd name="T5" fmla="*/ 0 h 43"/>
                  <a:gd name="T6" fmla="*/ 61 w 76"/>
                  <a:gd name="T7" fmla="*/ 0 h 43"/>
                  <a:gd name="T8" fmla="*/ 53 w 76"/>
                  <a:gd name="T9" fmla="*/ 9 h 43"/>
                  <a:gd name="T10" fmla="*/ 46 w 76"/>
                  <a:gd name="T11" fmla="*/ 9 h 43"/>
                  <a:gd name="T12" fmla="*/ 46 w 76"/>
                  <a:gd name="T13" fmla="*/ 9 h 43"/>
                  <a:gd name="T14" fmla="*/ 38 w 76"/>
                  <a:gd name="T15" fmla="*/ 9 h 43"/>
                  <a:gd name="T16" fmla="*/ 38 w 76"/>
                  <a:gd name="T17" fmla="*/ 0 h 43"/>
                  <a:gd name="T18" fmla="*/ 31 w 76"/>
                  <a:gd name="T19" fmla="*/ 0 h 43"/>
                  <a:gd name="T20" fmla="*/ 31 w 76"/>
                  <a:gd name="T21" fmla="*/ 0 h 43"/>
                  <a:gd name="T22" fmla="*/ 23 w 76"/>
                  <a:gd name="T23" fmla="*/ 0 h 43"/>
                  <a:gd name="T24" fmla="*/ 15 w 76"/>
                  <a:gd name="T25" fmla="*/ 0 h 43"/>
                  <a:gd name="T26" fmla="*/ 15 w 76"/>
                  <a:gd name="T27" fmla="*/ 9 h 43"/>
                  <a:gd name="T28" fmla="*/ 8 w 76"/>
                  <a:gd name="T29" fmla="*/ 9 h 43"/>
                  <a:gd name="T30" fmla="*/ 8 w 76"/>
                  <a:gd name="T31" fmla="*/ 9 h 43"/>
                  <a:gd name="T32" fmla="*/ 8 w 76"/>
                  <a:gd name="T33" fmla="*/ 17 h 43"/>
                  <a:gd name="T34" fmla="*/ 0 w 76"/>
                  <a:gd name="T35" fmla="*/ 17 h 43"/>
                  <a:gd name="T36" fmla="*/ 0 w 76"/>
                  <a:gd name="T37" fmla="*/ 26 h 43"/>
                  <a:gd name="T38" fmla="*/ 8 w 76"/>
                  <a:gd name="T39" fmla="*/ 43 h 43"/>
                  <a:gd name="T40" fmla="*/ 8 w 76"/>
                  <a:gd name="T41" fmla="*/ 43 h 43"/>
                  <a:gd name="T42" fmla="*/ 15 w 76"/>
                  <a:gd name="T43" fmla="*/ 43 h 43"/>
                  <a:gd name="T44" fmla="*/ 15 w 76"/>
                  <a:gd name="T45" fmla="*/ 43 h 43"/>
                  <a:gd name="T46" fmla="*/ 23 w 76"/>
                  <a:gd name="T47" fmla="*/ 34 h 43"/>
                  <a:gd name="T48" fmla="*/ 23 w 76"/>
                  <a:gd name="T49" fmla="*/ 26 h 43"/>
                  <a:gd name="T50" fmla="*/ 23 w 76"/>
                  <a:gd name="T51" fmla="*/ 26 h 43"/>
                  <a:gd name="T52" fmla="*/ 31 w 76"/>
                  <a:gd name="T53" fmla="*/ 26 h 43"/>
                  <a:gd name="T54" fmla="*/ 31 w 76"/>
                  <a:gd name="T55" fmla="*/ 26 h 43"/>
                  <a:gd name="T56" fmla="*/ 38 w 76"/>
                  <a:gd name="T57" fmla="*/ 26 h 43"/>
                  <a:gd name="T58" fmla="*/ 38 w 76"/>
                  <a:gd name="T59" fmla="*/ 26 h 43"/>
                  <a:gd name="T60" fmla="*/ 46 w 76"/>
                  <a:gd name="T61" fmla="*/ 26 h 43"/>
                  <a:gd name="T62" fmla="*/ 53 w 76"/>
                  <a:gd name="T63" fmla="*/ 17 h 43"/>
                  <a:gd name="T64" fmla="*/ 53 w 76"/>
                  <a:gd name="T65" fmla="*/ 17 h 43"/>
                  <a:gd name="T66" fmla="*/ 61 w 76"/>
                  <a:gd name="T67" fmla="*/ 17 h 43"/>
                  <a:gd name="T68" fmla="*/ 61 w 76"/>
                  <a:gd name="T69" fmla="*/ 17 h 43"/>
                  <a:gd name="T70" fmla="*/ 69 w 76"/>
                  <a:gd name="T71" fmla="*/ 17 h 43"/>
                  <a:gd name="T72" fmla="*/ 76 w 76"/>
                  <a:gd name="T73" fmla="*/ 17 h 43"/>
                  <a:gd name="T74" fmla="*/ 76 w 76"/>
                  <a:gd name="T75" fmla="*/ 17 h 43"/>
                  <a:gd name="T76" fmla="*/ 76 w 76"/>
                  <a:gd name="T77" fmla="*/ 9 h 43"/>
                  <a:gd name="T78" fmla="*/ 76 w 76"/>
                  <a:gd name="T79" fmla="*/ 0 h 43"/>
                  <a:gd name="T80" fmla="*/ 76 w 76"/>
                  <a:gd name="T81" fmla="*/ 0 h 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"/>
                  <a:gd name="T124" fmla="*/ 0 h 43"/>
                  <a:gd name="T125" fmla="*/ 76 w 76"/>
                  <a:gd name="T126" fmla="*/ 43 h 4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" h="43">
                    <a:moveTo>
                      <a:pt x="76" y="0"/>
                    </a:moveTo>
                    <a:lnTo>
                      <a:pt x="69" y="0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53" y="9"/>
                    </a:lnTo>
                    <a:lnTo>
                      <a:pt x="46" y="9"/>
                    </a:lnTo>
                    <a:lnTo>
                      <a:pt x="38" y="9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15" y="9"/>
                    </a:lnTo>
                    <a:lnTo>
                      <a:pt x="8" y="9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8" y="43"/>
                    </a:lnTo>
                    <a:lnTo>
                      <a:pt x="15" y="43"/>
                    </a:lnTo>
                    <a:lnTo>
                      <a:pt x="23" y="34"/>
                    </a:lnTo>
                    <a:lnTo>
                      <a:pt x="23" y="26"/>
                    </a:lnTo>
                    <a:lnTo>
                      <a:pt x="31" y="26"/>
                    </a:lnTo>
                    <a:lnTo>
                      <a:pt x="38" y="26"/>
                    </a:lnTo>
                    <a:lnTo>
                      <a:pt x="46" y="26"/>
                    </a:lnTo>
                    <a:lnTo>
                      <a:pt x="46" y="17"/>
                    </a:lnTo>
                    <a:lnTo>
                      <a:pt x="53" y="17"/>
                    </a:lnTo>
                    <a:lnTo>
                      <a:pt x="61" y="17"/>
                    </a:lnTo>
                    <a:lnTo>
                      <a:pt x="69" y="17"/>
                    </a:lnTo>
                    <a:lnTo>
                      <a:pt x="76" y="17"/>
                    </a:lnTo>
                    <a:lnTo>
                      <a:pt x="7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260"/>
              <p:cNvSpPr>
                <a:spLocks/>
              </p:cNvSpPr>
              <p:nvPr/>
            </p:nvSpPr>
            <p:spPr bwMode="auto">
              <a:xfrm>
                <a:off x="3411" y="2241"/>
                <a:ext cx="76" cy="43"/>
              </a:xfrm>
              <a:custGeom>
                <a:avLst/>
                <a:gdLst>
                  <a:gd name="T0" fmla="*/ 76 w 76"/>
                  <a:gd name="T1" fmla="*/ 0 h 43"/>
                  <a:gd name="T2" fmla="*/ 69 w 76"/>
                  <a:gd name="T3" fmla="*/ 0 h 43"/>
                  <a:gd name="T4" fmla="*/ 61 w 76"/>
                  <a:gd name="T5" fmla="*/ 0 h 43"/>
                  <a:gd name="T6" fmla="*/ 53 w 76"/>
                  <a:gd name="T7" fmla="*/ 0 h 43"/>
                  <a:gd name="T8" fmla="*/ 53 w 76"/>
                  <a:gd name="T9" fmla="*/ 9 h 43"/>
                  <a:gd name="T10" fmla="*/ 46 w 76"/>
                  <a:gd name="T11" fmla="*/ 9 h 43"/>
                  <a:gd name="T12" fmla="*/ 38 w 76"/>
                  <a:gd name="T13" fmla="*/ 9 h 43"/>
                  <a:gd name="T14" fmla="*/ 38 w 76"/>
                  <a:gd name="T15" fmla="*/ 0 h 43"/>
                  <a:gd name="T16" fmla="*/ 31 w 76"/>
                  <a:gd name="T17" fmla="*/ 0 h 43"/>
                  <a:gd name="T18" fmla="*/ 23 w 76"/>
                  <a:gd name="T19" fmla="*/ 0 h 43"/>
                  <a:gd name="T20" fmla="*/ 15 w 76"/>
                  <a:gd name="T21" fmla="*/ 0 h 43"/>
                  <a:gd name="T22" fmla="*/ 15 w 76"/>
                  <a:gd name="T23" fmla="*/ 9 h 43"/>
                  <a:gd name="T24" fmla="*/ 8 w 76"/>
                  <a:gd name="T25" fmla="*/ 9 h 43"/>
                  <a:gd name="T26" fmla="*/ 8 w 76"/>
                  <a:gd name="T27" fmla="*/ 17 h 43"/>
                  <a:gd name="T28" fmla="*/ 0 w 76"/>
                  <a:gd name="T29" fmla="*/ 17 h 43"/>
                  <a:gd name="T30" fmla="*/ 0 w 76"/>
                  <a:gd name="T31" fmla="*/ 26 h 43"/>
                  <a:gd name="T32" fmla="*/ 0 w 76"/>
                  <a:gd name="T33" fmla="*/ 34 h 43"/>
                  <a:gd name="T34" fmla="*/ 8 w 76"/>
                  <a:gd name="T35" fmla="*/ 43 h 43"/>
                  <a:gd name="T36" fmla="*/ 15 w 76"/>
                  <a:gd name="T37" fmla="*/ 43 h 43"/>
                  <a:gd name="T38" fmla="*/ 23 w 76"/>
                  <a:gd name="T39" fmla="*/ 34 h 43"/>
                  <a:gd name="T40" fmla="*/ 23 w 76"/>
                  <a:gd name="T41" fmla="*/ 26 h 43"/>
                  <a:gd name="T42" fmla="*/ 31 w 76"/>
                  <a:gd name="T43" fmla="*/ 26 h 43"/>
                  <a:gd name="T44" fmla="*/ 38 w 76"/>
                  <a:gd name="T45" fmla="*/ 26 h 43"/>
                  <a:gd name="T46" fmla="*/ 46 w 76"/>
                  <a:gd name="T47" fmla="*/ 26 h 43"/>
                  <a:gd name="T48" fmla="*/ 46 w 76"/>
                  <a:gd name="T49" fmla="*/ 17 h 43"/>
                  <a:gd name="T50" fmla="*/ 53 w 76"/>
                  <a:gd name="T51" fmla="*/ 17 h 43"/>
                  <a:gd name="T52" fmla="*/ 61 w 76"/>
                  <a:gd name="T53" fmla="*/ 17 h 43"/>
                  <a:gd name="T54" fmla="*/ 69 w 76"/>
                  <a:gd name="T55" fmla="*/ 17 h 43"/>
                  <a:gd name="T56" fmla="*/ 76 w 76"/>
                  <a:gd name="T57" fmla="*/ 17 h 43"/>
                  <a:gd name="T58" fmla="*/ 76 w 76"/>
                  <a:gd name="T59" fmla="*/ 9 h 43"/>
                  <a:gd name="T60" fmla="*/ 76 w 76"/>
                  <a:gd name="T61" fmla="*/ 0 h 4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6"/>
                  <a:gd name="T94" fmla="*/ 0 h 43"/>
                  <a:gd name="T95" fmla="*/ 76 w 76"/>
                  <a:gd name="T96" fmla="*/ 43 h 4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6" h="43">
                    <a:moveTo>
                      <a:pt x="76" y="0"/>
                    </a:moveTo>
                    <a:lnTo>
                      <a:pt x="69" y="0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53" y="9"/>
                    </a:lnTo>
                    <a:lnTo>
                      <a:pt x="46" y="9"/>
                    </a:lnTo>
                    <a:lnTo>
                      <a:pt x="38" y="9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15" y="9"/>
                    </a:lnTo>
                    <a:lnTo>
                      <a:pt x="8" y="9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8" y="43"/>
                    </a:lnTo>
                    <a:lnTo>
                      <a:pt x="15" y="43"/>
                    </a:lnTo>
                    <a:lnTo>
                      <a:pt x="23" y="34"/>
                    </a:lnTo>
                    <a:lnTo>
                      <a:pt x="23" y="26"/>
                    </a:lnTo>
                    <a:lnTo>
                      <a:pt x="31" y="26"/>
                    </a:lnTo>
                    <a:lnTo>
                      <a:pt x="38" y="26"/>
                    </a:lnTo>
                    <a:lnTo>
                      <a:pt x="46" y="26"/>
                    </a:lnTo>
                    <a:lnTo>
                      <a:pt x="46" y="17"/>
                    </a:lnTo>
                    <a:lnTo>
                      <a:pt x="53" y="17"/>
                    </a:lnTo>
                    <a:lnTo>
                      <a:pt x="61" y="17"/>
                    </a:lnTo>
                    <a:lnTo>
                      <a:pt x="69" y="17"/>
                    </a:lnTo>
                    <a:lnTo>
                      <a:pt x="76" y="17"/>
                    </a:lnTo>
                    <a:lnTo>
                      <a:pt x="7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2" name="Group 261"/>
            <p:cNvGrpSpPr>
              <a:grpSpLocks/>
            </p:cNvGrpSpPr>
            <p:nvPr/>
          </p:nvGrpSpPr>
          <p:grpSpPr bwMode="auto">
            <a:xfrm>
              <a:off x="5427663" y="3165475"/>
              <a:ext cx="288925" cy="379413"/>
              <a:chOff x="3419" y="1994"/>
              <a:chExt cx="182" cy="239"/>
            </a:xfrm>
          </p:grpSpPr>
          <p:sp>
            <p:nvSpPr>
              <p:cNvPr id="598" name="Freeform 262"/>
              <p:cNvSpPr>
                <a:spLocks/>
              </p:cNvSpPr>
              <p:nvPr/>
            </p:nvSpPr>
            <p:spPr bwMode="auto">
              <a:xfrm>
                <a:off x="3419" y="1994"/>
                <a:ext cx="182" cy="239"/>
              </a:xfrm>
              <a:custGeom>
                <a:avLst/>
                <a:gdLst>
                  <a:gd name="T0" fmla="*/ 68 w 182"/>
                  <a:gd name="T1" fmla="*/ 221 h 239"/>
                  <a:gd name="T2" fmla="*/ 61 w 182"/>
                  <a:gd name="T3" fmla="*/ 213 h 239"/>
                  <a:gd name="T4" fmla="*/ 45 w 182"/>
                  <a:gd name="T5" fmla="*/ 213 h 239"/>
                  <a:gd name="T6" fmla="*/ 38 w 182"/>
                  <a:gd name="T7" fmla="*/ 221 h 239"/>
                  <a:gd name="T8" fmla="*/ 23 w 182"/>
                  <a:gd name="T9" fmla="*/ 221 h 239"/>
                  <a:gd name="T10" fmla="*/ 7 w 182"/>
                  <a:gd name="T11" fmla="*/ 221 h 239"/>
                  <a:gd name="T12" fmla="*/ 0 w 182"/>
                  <a:gd name="T13" fmla="*/ 213 h 239"/>
                  <a:gd name="T14" fmla="*/ 7 w 182"/>
                  <a:gd name="T15" fmla="*/ 196 h 239"/>
                  <a:gd name="T16" fmla="*/ 23 w 182"/>
                  <a:gd name="T17" fmla="*/ 187 h 239"/>
                  <a:gd name="T18" fmla="*/ 30 w 182"/>
                  <a:gd name="T19" fmla="*/ 170 h 239"/>
                  <a:gd name="T20" fmla="*/ 30 w 182"/>
                  <a:gd name="T21" fmla="*/ 162 h 239"/>
                  <a:gd name="T22" fmla="*/ 23 w 182"/>
                  <a:gd name="T23" fmla="*/ 153 h 239"/>
                  <a:gd name="T24" fmla="*/ 7 w 182"/>
                  <a:gd name="T25" fmla="*/ 145 h 239"/>
                  <a:gd name="T26" fmla="*/ 7 w 182"/>
                  <a:gd name="T27" fmla="*/ 136 h 239"/>
                  <a:gd name="T28" fmla="*/ 23 w 182"/>
                  <a:gd name="T29" fmla="*/ 111 h 239"/>
                  <a:gd name="T30" fmla="*/ 38 w 182"/>
                  <a:gd name="T31" fmla="*/ 85 h 239"/>
                  <a:gd name="T32" fmla="*/ 45 w 182"/>
                  <a:gd name="T33" fmla="*/ 102 h 239"/>
                  <a:gd name="T34" fmla="*/ 53 w 182"/>
                  <a:gd name="T35" fmla="*/ 136 h 239"/>
                  <a:gd name="T36" fmla="*/ 61 w 182"/>
                  <a:gd name="T37" fmla="*/ 153 h 239"/>
                  <a:gd name="T38" fmla="*/ 76 w 182"/>
                  <a:gd name="T39" fmla="*/ 153 h 239"/>
                  <a:gd name="T40" fmla="*/ 83 w 182"/>
                  <a:gd name="T41" fmla="*/ 145 h 239"/>
                  <a:gd name="T42" fmla="*/ 99 w 182"/>
                  <a:gd name="T43" fmla="*/ 162 h 239"/>
                  <a:gd name="T44" fmla="*/ 114 w 182"/>
                  <a:gd name="T45" fmla="*/ 153 h 239"/>
                  <a:gd name="T46" fmla="*/ 121 w 182"/>
                  <a:gd name="T47" fmla="*/ 119 h 239"/>
                  <a:gd name="T48" fmla="*/ 121 w 182"/>
                  <a:gd name="T49" fmla="*/ 85 h 239"/>
                  <a:gd name="T50" fmla="*/ 106 w 182"/>
                  <a:gd name="T51" fmla="*/ 76 h 239"/>
                  <a:gd name="T52" fmla="*/ 99 w 182"/>
                  <a:gd name="T53" fmla="*/ 59 h 239"/>
                  <a:gd name="T54" fmla="*/ 106 w 182"/>
                  <a:gd name="T55" fmla="*/ 42 h 239"/>
                  <a:gd name="T56" fmla="*/ 114 w 182"/>
                  <a:gd name="T57" fmla="*/ 34 h 239"/>
                  <a:gd name="T58" fmla="*/ 129 w 182"/>
                  <a:gd name="T59" fmla="*/ 25 h 239"/>
                  <a:gd name="T60" fmla="*/ 144 w 182"/>
                  <a:gd name="T61" fmla="*/ 25 h 239"/>
                  <a:gd name="T62" fmla="*/ 167 w 182"/>
                  <a:gd name="T63" fmla="*/ 8 h 239"/>
                  <a:gd name="T64" fmla="*/ 175 w 182"/>
                  <a:gd name="T65" fmla="*/ 0 h 239"/>
                  <a:gd name="T66" fmla="*/ 182 w 182"/>
                  <a:gd name="T67" fmla="*/ 17 h 239"/>
                  <a:gd name="T68" fmla="*/ 182 w 182"/>
                  <a:gd name="T69" fmla="*/ 42 h 239"/>
                  <a:gd name="T70" fmla="*/ 182 w 182"/>
                  <a:gd name="T71" fmla="*/ 59 h 239"/>
                  <a:gd name="T72" fmla="*/ 175 w 182"/>
                  <a:gd name="T73" fmla="*/ 68 h 239"/>
                  <a:gd name="T74" fmla="*/ 159 w 182"/>
                  <a:gd name="T75" fmla="*/ 85 h 239"/>
                  <a:gd name="T76" fmla="*/ 152 w 182"/>
                  <a:gd name="T77" fmla="*/ 111 h 239"/>
                  <a:gd name="T78" fmla="*/ 152 w 182"/>
                  <a:gd name="T79" fmla="*/ 136 h 239"/>
                  <a:gd name="T80" fmla="*/ 167 w 182"/>
                  <a:gd name="T81" fmla="*/ 153 h 239"/>
                  <a:gd name="T82" fmla="*/ 167 w 182"/>
                  <a:gd name="T83" fmla="*/ 179 h 239"/>
                  <a:gd name="T84" fmla="*/ 159 w 182"/>
                  <a:gd name="T85" fmla="*/ 187 h 239"/>
                  <a:gd name="T86" fmla="*/ 144 w 182"/>
                  <a:gd name="T87" fmla="*/ 204 h 239"/>
                  <a:gd name="T88" fmla="*/ 129 w 182"/>
                  <a:gd name="T89" fmla="*/ 213 h 239"/>
                  <a:gd name="T90" fmla="*/ 129 w 182"/>
                  <a:gd name="T91" fmla="*/ 230 h 239"/>
                  <a:gd name="T92" fmla="*/ 129 w 182"/>
                  <a:gd name="T93" fmla="*/ 230 h 239"/>
                  <a:gd name="T94" fmla="*/ 114 w 182"/>
                  <a:gd name="T95" fmla="*/ 230 h 239"/>
                  <a:gd name="T96" fmla="*/ 106 w 182"/>
                  <a:gd name="T97" fmla="*/ 239 h 239"/>
                  <a:gd name="T98" fmla="*/ 91 w 182"/>
                  <a:gd name="T99" fmla="*/ 239 h 239"/>
                  <a:gd name="T100" fmla="*/ 83 w 182"/>
                  <a:gd name="T101" fmla="*/ 239 h 239"/>
                  <a:gd name="T102" fmla="*/ 76 w 182"/>
                  <a:gd name="T103" fmla="*/ 239 h 239"/>
                  <a:gd name="T104" fmla="*/ 68 w 182"/>
                  <a:gd name="T105" fmla="*/ 230 h 2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2"/>
                  <a:gd name="T160" fmla="*/ 0 h 239"/>
                  <a:gd name="T161" fmla="*/ 182 w 182"/>
                  <a:gd name="T162" fmla="*/ 239 h 23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2" h="239">
                    <a:moveTo>
                      <a:pt x="68" y="230"/>
                    </a:moveTo>
                    <a:lnTo>
                      <a:pt x="68" y="230"/>
                    </a:lnTo>
                    <a:lnTo>
                      <a:pt x="68" y="221"/>
                    </a:lnTo>
                    <a:lnTo>
                      <a:pt x="61" y="221"/>
                    </a:lnTo>
                    <a:lnTo>
                      <a:pt x="61" y="213"/>
                    </a:lnTo>
                    <a:lnTo>
                      <a:pt x="53" y="213"/>
                    </a:lnTo>
                    <a:lnTo>
                      <a:pt x="45" y="213"/>
                    </a:lnTo>
                    <a:lnTo>
                      <a:pt x="38" y="221"/>
                    </a:lnTo>
                    <a:lnTo>
                      <a:pt x="30" y="221"/>
                    </a:lnTo>
                    <a:lnTo>
                      <a:pt x="23" y="221"/>
                    </a:lnTo>
                    <a:lnTo>
                      <a:pt x="15" y="221"/>
                    </a:lnTo>
                    <a:lnTo>
                      <a:pt x="7" y="221"/>
                    </a:lnTo>
                    <a:lnTo>
                      <a:pt x="0" y="213"/>
                    </a:lnTo>
                    <a:lnTo>
                      <a:pt x="0" y="204"/>
                    </a:lnTo>
                    <a:lnTo>
                      <a:pt x="7" y="204"/>
                    </a:lnTo>
                    <a:lnTo>
                      <a:pt x="7" y="196"/>
                    </a:lnTo>
                    <a:lnTo>
                      <a:pt x="15" y="187"/>
                    </a:lnTo>
                    <a:lnTo>
                      <a:pt x="23" y="187"/>
                    </a:lnTo>
                    <a:lnTo>
                      <a:pt x="23" y="179"/>
                    </a:lnTo>
                    <a:lnTo>
                      <a:pt x="30" y="179"/>
                    </a:lnTo>
                    <a:lnTo>
                      <a:pt x="30" y="170"/>
                    </a:lnTo>
                    <a:lnTo>
                      <a:pt x="30" y="162"/>
                    </a:lnTo>
                    <a:lnTo>
                      <a:pt x="23" y="153"/>
                    </a:lnTo>
                    <a:lnTo>
                      <a:pt x="15" y="153"/>
                    </a:lnTo>
                    <a:lnTo>
                      <a:pt x="7" y="145"/>
                    </a:lnTo>
                    <a:lnTo>
                      <a:pt x="0" y="145"/>
                    </a:lnTo>
                    <a:lnTo>
                      <a:pt x="7" y="145"/>
                    </a:lnTo>
                    <a:lnTo>
                      <a:pt x="7" y="136"/>
                    </a:lnTo>
                    <a:lnTo>
                      <a:pt x="15" y="119"/>
                    </a:lnTo>
                    <a:lnTo>
                      <a:pt x="23" y="111"/>
                    </a:lnTo>
                    <a:lnTo>
                      <a:pt x="30" y="102"/>
                    </a:lnTo>
                    <a:lnTo>
                      <a:pt x="30" y="93"/>
                    </a:lnTo>
                    <a:lnTo>
                      <a:pt x="38" y="85"/>
                    </a:lnTo>
                    <a:lnTo>
                      <a:pt x="38" y="93"/>
                    </a:lnTo>
                    <a:lnTo>
                      <a:pt x="45" y="93"/>
                    </a:lnTo>
                    <a:lnTo>
                      <a:pt x="45" y="102"/>
                    </a:lnTo>
                    <a:lnTo>
                      <a:pt x="53" y="111"/>
                    </a:lnTo>
                    <a:lnTo>
                      <a:pt x="53" y="119"/>
                    </a:lnTo>
                    <a:lnTo>
                      <a:pt x="53" y="136"/>
                    </a:lnTo>
                    <a:lnTo>
                      <a:pt x="61" y="145"/>
                    </a:lnTo>
                    <a:lnTo>
                      <a:pt x="61" y="153"/>
                    </a:lnTo>
                    <a:lnTo>
                      <a:pt x="68" y="162"/>
                    </a:lnTo>
                    <a:lnTo>
                      <a:pt x="76" y="153"/>
                    </a:lnTo>
                    <a:lnTo>
                      <a:pt x="83" y="145"/>
                    </a:lnTo>
                    <a:lnTo>
                      <a:pt x="91" y="153"/>
                    </a:lnTo>
                    <a:lnTo>
                      <a:pt x="99" y="162"/>
                    </a:lnTo>
                    <a:lnTo>
                      <a:pt x="106" y="162"/>
                    </a:lnTo>
                    <a:lnTo>
                      <a:pt x="114" y="153"/>
                    </a:lnTo>
                    <a:lnTo>
                      <a:pt x="114" y="145"/>
                    </a:lnTo>
                    <a:lnTo>
                      <a:pt x="121" y="136"/>
                    </a:lnTo>
                    <a:lnTo>
                      <a:pt x="121" y="119"/>
                    </a:lnTo>
                    <a:lnTo>
                      <a:pt x="121" y="102"/>
                    </a:lnTo>
                    <a:lnTo>
                      <a:pt x="121" y="93"/>
                    </a:lnTo>
                    <a:lnTo>
                      <a:pt x="121" y="85"/>
                    </a:lnTo>
                    <a:lnTo>
                      <a:pt x="121" y="76"/>
                    </a:lnTo>
                    <a:lnTo>
                      <a:pt x="114" y="76"/>
                    </a:lnTo>
                    <a:lnTo>
                      <a:pt x="106" y="76"/>
                    </a:lnTo>
                    <a:lnTo>
                      <a:pt x="99" y="68"/>
                    </a:lnTo>
                    <a:lnTo>
                      <a:pt x="99" y="59"/>
                    </a:lnTo>
                    <a:lnTo>
                      <a:pt x="99" y="51"/>
                    </a:lnTo>
                    <a:lnTo>
                      <a:pt x="106" y="42"/>
                    </a:lnTo>
                    <a:lnTo>
                      <a:pt x="106" y="34"/>
                    </a:lnTo>
                    <a:lnTo>
                      <a:pt x="114" y="34"/>
                    </a:lnTo>
                    <a:lnTo>
                      <a:pt x="121" y="25"/>
                    </a:lnTo>
                    <a:lnTo>
                      <a:pt x="129" y="25"/>
                    </a:lnTo>
                    <a:lnTo>
                      <a:pt x="137" y="25"/>
                    </a:lnTo>
                    <a:lnTo>
                      <a:pt x="144" y="25"/>
                    </a:lnTo>
                    <a:lnTo>
                      <a:pt x="152" y="25"/>
                    </a:lnTo>
                    <a:lnTo>
                      <a:pt x="159" y="17"/>
                    </a:lnTo>
                    <a:lnTo>
                      <a:pt x="167" y="8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2" y="8"/>
                    </a:lnTo>
                    <a:lnTo>
                      <a:pt x="182" y="17"/>
                    </a:lnTo>
                    <a:lnTo>
                      <a:pt x="182" y="25"/>
                    </a:lnTo>
                    <a:lnTo>
                      <a:pt x="182" y="34"/>
                    </a:lnTo>
                    <a:lnTo>
                      <a:pt x="182" y="42"/>
                    </a:lnTo>
                    <a:lnTo>
                      <a:pt x="182" y="51"/>
                    </a:lnTo>
                    <a:lnTo>
                      <a:pt x="182" y="59"/>
                    </a:lnTo>
                    <a:lnTo>
                      <a:pt x="182" y="68"/>
                    </a:lnTo>
                    <a:lnTo>
                      <a:pt x="175" y="68"/>
                    </a:lnTo>
                    <a:lnTo>
                      <a:pt x="167" y="76"/>
                    </a:lnTo>
                    <a:lnTo>
                      <a:pt x="159" y="85"/>
                    </a:lnTo>
                    <a:lnTo>
                      <a:pt x="159" y="93"/>
                    </a:lnTo>
                    <a:lnTo>
                      <a:pt x="159" y="102"/>
                    </a:lnTo>
                    <a:lnTo>
                      <a:pt x="152" y="111"/>
                    </a:lnTo>
                    <a:lnTo>
                      <a:pt x="152" y="119"/>
                    </a:lnTo>
                    <a:lnTo>
                      <a:pt x="152" y="128"/>
                    </a:lnTo>
                    <a:lnTo>
                      <a:pt x="152" y="136"/>
                    </a:lnTo>
                    <a:lnTo>
                      <a:pt x="159" y="145"/>
                    </a:lnTo>
                    <a:lnTo>
                      <a:pt x="167" y="153"/>
                    </a:lnTo>
                    <a:lnTo>
                      <a:pt x="167" y="162"/>
                    </a:lnTo>
                    <a:lnTo>
                      <a:pt x="167" y="170"/>
                    </a:lnTo>
                    <a:lnTo>
                      <a:pt x="167" y="179"/>
                    </a:lnTo>
                    <a:lnTo>
                      <a:pt x="159" y="187"/>
                    </a:lnTo>
                    <a:lnTo>
                      <a:pt x="152" y="196"/>
                    </a:lnTo>
                    <a:lnTo>
                      <a:pt x="144" y="204"/>
                    </a:lnTo>
                    <a:lnTo>
                      <a:pt x="137" y="204"/>
                    </a:lnTo>
                    <a:lnTo>
                      <a:pt x="137" y="213"/>
                    </a:lnTo>
                    <a:lnTo>
                      <a:pt x="129" y="213"/>
                    </a:lnTo>
                    <a:lnTo>
                      <a:pt x="129" y="221"/>
                    </a:lnTo>
                    <a:lnTo>
                      <a:pt x="129" y="230"/>
                    </a:lnTo>
                    <a:lnTo>
                      <a:pt x="121" y="230"/>
                    </a:lnTo>
                    <a:lnTo>
                      <a:pt x="114" y="230"/>
                    </a:lnTo>
                    <a:lnTo>
                      <a:pt x="114" y="239"/>
                    </a:lnTo>
                    <a:lnTo>
                      <a:pt x="106" y="239"/>
                    </a:lnTo>
                    <a:lnTo>
                      <a:pt x="99" y="239"/>
                    </a:lnTo>
                    <a:lnTo>
                      <a:pt x="91" y="239"/>
                    </a:lnTo>
                    <a:lnTo>
                      <a:pt x="83" y="239"/>
                    </a:lnTo>
                    <a:lnTo>
                      <a:pt x="76" y="239"/>
                    </a:lnTo>
                    <a:lnTo>
                      <a:pt x="68" y="239"/>
                    </a:lnTo>
                    <a:lnTo>
                      <a:pt x="68" y="230"/>
                    </a:lnTo>
                    <a:close/>
                  </a:path>
                </a:pathLst>
              </a:custGeom>
              <a:solidFill>
                <a:srgbClr val="D9D9F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263"/>
              <p:cNvSpPr>
                <a:spLocks/>
              </p:cNvSpPr>
              <p:nvPr/>
            </p:nvSpPr>
            <p:spPr bwMode="auto">
              <a:xfrm>
                <a:off x="3419" y="1994"/>
                <a:ext cx="182" cy="239"/>
              </a:xfrm>
              <a:custGeom>
                <a:avLst/>
                <a:gdLst>
                  <a:gd name="T0" fmla="*/ 68 w 182"/>
                  <a:gd name="T1" fmla="*/ 221 h 239"/>
                  <a:gd name="T2" fmla="*/ 61 w 182"/>
                  <a:gd name="T3" fmla="*/ 213 h 239"/>
                  <a:gd name="T4" fmla="*/ 45 w 182"/>
                  <a:gd name="T5" fmla="*/ 213 h 239"/>
                  <a:gd name="T6" fmla="*/ 30 w 182"/>
                  <a:gd name="T7" fmla="*/ 221 h 239"/>
                  <a:gd name="T8" fmla="*/ 15 w 182"/>
                  <a:gd name="T9" fmla="*/ 221 h 239"/>
                  <a:gd name="T10" fmla="*/ 0 w 182"/>
                  <a:gd name="T11" fmla="*/ 213 h 239"/>
                  <a:gd name="T12" fmla="*/ 7 w 182"/>
                  <a:gd name="T13" fmla="*/ 204 h 239"/>
                  <a:gd name="T14" fmla="*/ 15 w 182"/>
                  <a:gd name="T15" fmla="*/ 187 h 239"/>
                  <a:gd name="T16" fmla="*/ 23 w 182"/>
                  <a:gd name="T17" fmla="*/ 179 h 239"/>
                  <a:gd name="T18" fmla="*/ 30 w 182"/>
                  <a:gd name="T19" fmla="*/ 170 h 239"/>
                  <a:gd name="T20" fmla="*/ 23 w 182"/>
                  <a:gd name="T21" fmla="*/ 153 h 239"/>
                  <a:gd name="T22" fmla="*/ 7 w 182"/>
                  <a:gd name="T23" fmla="*/ 145 h 239"/>
                  <a:gd name="T24" fmla="*/ 7 w 182"/>
                  <a:gd name="T25" fmla="*/ 145 h 239"/>
                  <a:gd name="T26" fmla="*/ 15 w 182"/>
                  <a:gd name="T27" fmla="*/ 119 h 239"/>
                  <a:gd name="T28" fmla="*/ 30 w 182"/>
                  <a:gd name="T29" fmla="*/ 102 h 239"/>
                  <a:gd name="T30" fmla="*/ 38 w 182"/>
                  <a:gd name="T31" fmla="*/ 85 h 239"/>
                  <a:gd name="T32" fmla="*/ 45 w 182"/>
                  <a:gd name="T33" fmla="*/ 93 h 239"/>
                  <a:gd name="T34" fmla="*/ 53 w 182"/>
                  <a:gd name="T35" fmla="*/ 111 h 239"/>
                  <a:gd name="T36" fmla="*/ 53 w 182"/>
                  <a:gd name="T37" fmla="*/ 136 h 239"/>
                  <a:gd name="T38" fmla="*/ 61 w 182"/>
                  <a:gd name="T39" fmla="*/ 153 h 239"/>
                  <a:gd name="T40" fmla="*/ 76 w 182"/>
                  <a:gd name="T41" fmla="*/ 153 h 239"/>
                  <a:gd name="T42" fmla="*/ 91 w 182"/>
                  <a:gd name="T43" fmla="*/ 153 h 239"/>
                  <a:gd name="T44" fmla="*/ 106 w 182"/>
                  <a:gd name="T45" fmla="*/ 162 h 239"/>
                  <a:gd name="T46" fmla="*/ 114 w 182"/>
                  <a:gd name="T47" fmla="*/ 145 h 239"/>
                  <a:gd name="T48" fmla="*/ 121 w 182"/>
                  <a:gd name="T49" fmla="*/ 119 h 239"/>
                  <a:gd name="T50" fmla="*/ 121 w 182"/>
                  <a:gd name="T51" fmla="*/ 93 h 239"/>
                  <a:gd name="T52" fmla="*/ 121 w 182"/>
                  <a:gd name="T53" fmla="*/ 76 h 239"/>
                  <a:gd name="T54" fmla="*/ 106 w 182"/>
                  <a:gd name="T55" fmla="*/ 76 h 239"/>
                  <a:gd name="T56" fmla="*/ 99 w 182"/>
                  <a:gd name="T57" fmla="*/ 59 h 239"/>
                  <a:gd name="T58" fmla="*/ 106 w 182"/>
                  <a:gd name="T59" fmla="*/ 42 h 239"/>
                  <a:gd name="T60" fmla="*/ 114 w 182"/>
                  <a:gd name="T61" fmla="*/ 34 h 239"/>
                  <a:gd name="T62" fmla="*/ 129 w 182"/>
                  <a:gd name="T63" fmla="*/ 25 h 239"/>
                  <a:gd name="T64" fmla="*/ 144 w 182"/>
                  <a:gd name="T65" fmla="*/ 25 h 239"/>
                  <a:gd name="T66" fmla="*/ 159 w 182"/>
                  <a:gd name="T67" fmla="*/ 17 h 239"/>
                  <a:gd name="T68" fmla="*/ 167 w 182"/>
                  <a:gd name="T69" fmla="*/ 0 h 239"/>
                  <a:gd name="T70" fmla="*/ 182 w 182"/>
                  <a:gd name="T71" fmla="*/ 8 h 239"/>
                  <a:gd name="T72" fmla="*/ 182 w 182"/>
                  <a:gd name="T73" fmla="*/ 25 h 239"/>
                  <a:gd name="T74" fmla="*/ 182 w 182"/>
                  <a:gd name="T75" fmla="*/ 42 h 239"/>
                  <a:gd name="T76" fmla="*/ 182 w 182"/>
                  <a:gd name="T77" fmla="*/ 59 h 239"/>
                  <a:gd name="T78" fmla="*/ 175 w 182"/>
                  <a:gd name="T79" fmla="*/ 68 h 239"/>
                  <a:gd name="T80" fmla="*/ 159 w 182"/>
                  <a:gd name="T81" fmla="*/ 85 h 239"/>
                  <a:gd name="T82" fmla="*/ 159 w 182"/>
                  <a:gd name="T83" fmla="*/ 102 h 239"/>
                  <a:gd name="T84" fmla="*/ 152 w 182"/>
                  <a:gd name="T85" fmla="*/ 119 h 239"/>
                  <a:gd name="T86" fmla="*/ 152 w 182"/>
                  <a:gd name="T87" fmla="*/ 136 h 239"/>
                  <a:gd name="T88" fmla="*/ 167 w 182"/>
                  <a:gd name="T89" fmla="*/ 153 h 239"/>
                  <a:gd name="T90" fmla="*/ 167 w 182"/>
                  <a:gd name="T91" fmla="*/ 170 h 239"/>
                  <a:gd name="T92" fmla="*/ 159 w 182"/>
                  <a:gd name="T93" fmla="*/ 187 h 239"/>
                  <a:gd name="T94" fmla="*/ 144 w 182"/>
                  <a:gd name="T95" fmla="*/ 204 h 239"/>
                  <a:gd name="T96" fmla="*/ 137 w 182"/>
                  <a:gd name="T97" fmla="*/ 213 h 239"/>
                  <a:gd name="T98" fmla="*/ 129 w 182"/>
                  <a:gd name="T99" fmla="*/ 221 h 239"/>
                  <a:gd name="T100" fmla="*/ 121 w 182"/>
                  <a:gd name="T101" fmla="*/ 230 h 239"/>
                  <a:gd name="T102" fmla="*/ 114 w 182"/>
                  <a:gd name="T103" fmla="*/ 239 h 239"/>
                  <a:gd name="T104" fmla="*/ 99 w 182"/>
                  <a:gd name="T105" fmla="*/ 239 h 239"/>
                  <a:gd name="T106" fmla="*/ 83 w 182"/>
                  <a:gd name="T107" fmla="*/ 239 h 239"/>
                  <a:gd name="T108" fmla="*/ 68 w 182"/>
                  <a:gd name="T109" fmla="*/ 239 h 2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82"/>
                  <a:gd name="T166" fmla="*/ 0 h 239"/>
                  <a:gd name="T167" fmla="*/ 182 w 182"/>
                  <a:gd name="T168" fmla="*/ 239 h 2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82" h="239">
                    <a:moveTo>
                      <a:pt x="68" y="230"/>
                    </a:moveTo>
                    <a:lnTo>
                      <a:pt x="68" y="221"/>
                    </a:lnTo>
                    <a:lnTo>
                      <a:pt x="61" y="221"/>
                    </a:lnTo>
                    <a:lnTo>
                      <a:pt x="61" y="213"/>
                    </a:lnTo>
                    <a:lnTo>
                      <a:pt x="53" y="213"/>
                    </a:lnTo>
                    <a:lnTo>
                      <a:pt x="45" y="213"/>
                    </a:lnTo>
                    <a:lnTo>
                      <a:pt x="38" y="221"/>
                    </a:lnTo>
                    <a:lnTo>
                      <a:pt x="30" y="221"/>
                    </a:lnTo>
                    <a:lnTo>
                      <a:pt x="23" y="221"/>
                    </a:lnTo>
                    <a:lnTo>
                      <a:pt x="15" y="221"/>
                    </a:lnTo>
                    <a:lnTo>
                      <a:pt x="7" y="221"/>
                    </a:lnTo>
                    <a:lnTo>
                      <a:pt x="0" y="213"/>
                    </a:lnTo>
                    <a:lnTo>
                      <a:pt x="0" y="204"/>
                    </a:lnTo>
                    <a:lnTo>
                      <a:pt x="7" y="204"/>
                    </a:lnTo>
                    <a:lnTo>
                      <a:pt x="7" y="196"/>
                    </a:lnTo>
                    <a:lnTo>
                      <a:pt x="15" y="187"/>
                    </a:lnTo>
                    <a:lnTo>
                      <a:pt x="23" y="187"/>
                    </a:lnTo>
                    <a:lnTo>
                      <a:pt x="23" y="179"/>
                    </a:lnTo>
                    <a:lnTo>
                      <a:pt x="30" y="179"/>
                    </a:lnTo>
                    <a:lnTo>
                      <a:pt x="30" y="170"/>
                    </a:lnTo>
                    <a:lnTo>
                      <a:pt x="30" y="162"/>
                    </a:lnTo>
                    <a:lnTo>
                      <a:pt x="23" y="153"/>
                    </a:lnTo>
                    <a:lnTo>
                      <a:pt x="15" y="153"/>
                    </a:lnTo>
                    <a:lnTo>
                      <a:pt x="7" y="145"/>
                    </a:lnTo>
                    <a:lnTo>
                      <a:pt x="0" y="145"/>
                    </a:lnTo>
                    <a:lnTo>
                      <a:pt x="7" y="145"/>
                    </a:lnTo>
                    <a:lnTo>
                      <a:pt x="7" y="136"/>
                    </a:lnTo>
                    <a:lnTo>
                      <a:pt x="15" y="119"/>
                    </a:lnTo>
                    <a:lnTo>
                      <a:pt x="23" y="111"/>
                    </a:lnTo>
                    <a:lnTo>
                      <a:pt x="30" y="102"/>
                    </a:lnTo>
                    <a:lnTo>
                      <a:pt x="30" y="93"/>
                    </a:lnTo>
                    <a:lnTo>
                      <a:pt x="38" y="85"/>
                    </a:lnTo>
                    <a:lnTo>
                      <a:pt x="38" y="93"/>
                    </a:lnTo>
                    <a:lnTo>
                      <a:pt x="45" y="93"/>
                    </a:lnTo>
                    <a:lnTo>
                      <a:pt x="45" y="102"/>
                    </a:lnTo>
                    <a:lnTo>
                      <a:pt x="53" y="111"/>
                    </a:lnTo>
                    <a:lnTo>
                      <a:pt x="53" y="119"/>
                    </a:lnTo>
                    <a:lnTo>
                      <a:pt x="53" y="136"/>
                    </a:lnTo>
                    <a:lnTo>
                      <a:pt x="61" y="145"/>
                    </a:lnTo>
                    <a:lnTo>
                      <a:pt x="61" y="153"/>
                    </a:lnTo>
                    <a:lnTo>
                      <a:pt x="68" y="162"/>
                    </a:lnTo>
                    <a:lnTo>
                      <a:pt x="76" y="153"/>
                    </a:lnTo>
                    <a:lnTo>
                      <a:pt x="83" y="145"/>
                    </a:lnTo>
                    <a:lnTo>
                      <a:pt x="91" y="153"/>
                    </a:lnTo>
                    <a:lnTo>
                      <a:pt x="99" y="162"/>
                    </a:lnTo>
                    <a:lnTo>
                      <a:pt x="106" y="162"/>
                    </a:lnTo>
                    <a:lnTo>
                      <a:pt x="114" y="153"/>
                    </a:lnTo>
                    <a:lnTo>
                      <a:pt x="114" y="145"/>
                    </a:lnTo>
                    <a:lnTo>
                      <a:pt x="121" y="136"/>
                    </a:lnTo>
                    <a:lnTo>
                      <a:pt x="121" y="119"/>
                    </a:lnTo>
                    <a:lnTo>
                      <a:pt x="121" y="102"/>
                    </a:lnTo>
                    <a:lnTo>
                      <a:pt x="121" y="93"/>
                    </a:lnTo>
                    <a:lnTo>
                      <a:pt x="121" y="85"/>
                    </a:lnTo>
                    <a:lnTo>
                      <a:pt x="121" y="76"/>
                    </a:lnTo>
                    <a:lnTo>
                      <a:pt x="114" y="76"/>
                    </a:lnTo>
                    <a:lnTo>
                      <a:pt x="106" y="76"/>
                    </a:lnTo>
                    <a:lnTo>
                      <a:pt x="99" y="68"/>
                    </a:lnTo>
                    <a:lnTo>
                      <a:pt x="99" y="59"/>
                    </a:lnTo>
                    <a:lnTo>
                      <a:pt x="99" y="51"/>
                    </a:lnTo>
                    <a:lnTo>
                      <a:pt x="106" y="42"/>
                    </a:lnTo>
                    <a:lnTo>
                      <a:pt x="106" y="34"/>
                    </a:lnTo>
                    <a:lnTo>
                      <a:pt x="114" y="34"/>
                    </a:lnTo>
                    <a:lnTo>
                      <a:pt x="121" y="25"/>
                    </a:lnTo>
                    <a:lnTo>
                      <a:pt x="129" y="25"/>
                    </a:lnTo>
                    <a:lnTo>
                      <a:pt x="137" y="25"/>
                    </a:lnTo>
                    <a:lnTo>
                      <a:pt x="144" y="25"/>
                    </a:lnTo>
                    <a:lnTo>
                      <a:pt x="152" y="25"/>
                    </a:lnTo>
                    <a:lnTo>
                      <a:pt x="159" y="17"/>
                    </a:lnTo>
                    <a:lnTo>
                      <a:pt x="167" y="8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2" y="8"/>
                    </a:lnTo>
                    <a:lnTo>
                      <a:pt x="182" y="17"/>
                    </a:lnTo>
                    <a:lnTo>
                      <a:pt x="182" y="25"/>
                    </a:lnTo>
                    <a:lnTo>
                      <a:pt x="182" y="34"/>
                    </a:lnTo>
                    <a:lnTo>
                      <a:pt x="182" y="42"/>
                    </a:lnTo>
                    <a:lnTo>
                      <a:pt x="182" y="51"/>
                    </a:lnTo>
                    <a:lnTo>
                      <a:pt x="182" y="59"/>
                    </a:lnTo>
                    <a:lnTo>
                      <a:pt x="182" y="68"/>
                    </a:lnTo>
                    <a:lnTo>
                      <a:pt x="175" y="68"/>
                    </a:lnTo>
                    <a:lnTo>
                      <a:pt x="167" y="76"/>
                    </a:lnTo>
                    <a:lnTo>
                      <a:pt x="159" y="85"/>
                    </a:lnTo>
                    <a:lnTo>
                      <a:pt x="159" y="93"/>
                    </a:lnTo>
                    <a:lnTo>
                      <a:pt x="159" y="102"/>
                    </a:lnTo>
                    <a:lnTo>
                      <a:pt x="152" y="111"/>
                    </a:lnTo>
                    <a:lnTo>
                      <a:pt x="152" y="119"/>
                    </a:lnTo>
                    <a:lnTo>
                      <a:pt x="152" y="128"/>
                    </a:lnTo>
                    <a:lnTo>
                      <a:pt x="152" y="136"/>
                    </a:lnTo>
                    <a:lnTo>
                      <a:pt x="159" y="145"/>
                    </a:lnTo>
                    <a:lnTo>
                      <a:pt x="167" y="153"/>
                    </a:lnTo>
                    <a:lnTo>
                      <a:pt x="167" y="162"/>
                    </a:lnTo>
                    <a:lnTo>
                      <a:pt x="167" y="170"/>
                    </a:lnTo>
                    <a:lnTo>
                      <a:pt x="167" y="179"/>
                    </a:lnTo>
                    <a:lnTo>
                      <a:pt x="159" y="187"/>
                    </a:lnTo>
                    <a:lnTo>
                      <a:pt x="152" y="196"/>
                    </a:lnTo>
                    <a:lnTo>
                      <a:pt x="144" y="204"/>
                    </a:lnTo>
                    <a:lnTo>
                      <a:pt x="137" y="204"/>
                    </a:lnTo>
                    <a:lnTo>
                      <a:pt x="137" y="213"/>
                    </a:lnTo>
                    <a:lnTo>
                      <a:pt x="129" y="213"/>
                    </a:lnTo>
                    <a:lnTo>
                      <a:pt x="129" y="221"/>
                    </a:lnTo>
                    <a:lnTo>
                      <a:pt x="129" y="230"/>
                    </a:lnTo>
                    <a:lnTo>
                      <a:pt x="121" y="230"/>
                    </a:lnTo>
                    <a:lnTo>
                      <a:pt x="114" y="230"/>
                    </a:lnTo>
                    <a:lnTo>
                      <a:pt x="114" y="239"/>
                    </a:lnTo>
                    <a:lnTo>
                      <a:pt x="106" y="239"/>
                    </a:lnTo>
                    <a:lnTo>
                      <a:pt x="99" y="239"/>
                    </a:lnTo>
                    <a:lnTo>
                      <a:pt x="91" y="239"/>
                    </a:lnTo>
                    <a:lnTo>
                      <a:pt x="83" y="239"/>
                    </a:lnTo>
                    <a:lnTo>
                      <a:pt x="76" y="239"/>
                    </a:lnTo>
                    <a:lnTo>
                      <a:pt x="68" y="239"/>
                    </a:lnTo>
                    <a:lnTo>
                      <a:pt x="68" y="230"/>
                    </a:lnTo>
                    <a:close/>
                  </a:path>
                </a:pathLst>
              </a:custGeom>
              <a:solidFill>
                <a:srgbClr val="D9D9F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4" name="Freeform 264"/>
            <p:cNvSpPr>
              <a:spLocks/>
            </p:cNvSpPr>
            <p:nvPr/>
          </p:nvSpPr>
          <p:spPr bwMode="auto">
            <a:xfrm>
              <a:off x="1192213" y="5210175"/>
              <a:ext cx="6792912" cy="974725"/>
            </a:xfrm>
            <a:custGeom>
              <a:avLst/>
              <a:gdLst>
                <a:gd name="T0" fmla="*/ 0 w 4279"/>
                <a:gd name="T1" fmla="*/ 2147483647 h 614"/>
                <a:gd name="T2" fmla="*/ 2147483647 w 4279"/>
                <a:gd name="T3" fmla="*/ 2147483647 h 614"/>
                <a:gd name="T4" fmla="*/ 2147483647 w 4279"/>
                <a:gd name="T5" fmla="*/ 2147483647 h 614"/>
                <a:gd name="T6" fmla="*/ 2147483647 w 4279"/>
                <a:gd name="T7" fmla="*/ 2147483647 h 614"/>
                <a:gd name="T8" fmla="*/ 2147483647 w 4279"/>
                <a:gd name="T9" fmla="*/ 2147483647 h 614"/>
                <a:gd name="T10" fmla="*/ 2147483647 w 4279"/>
                <a:gd name="T11" fmla="*/ 2147483647 h 614"/>
                <a:gd name="T12" fmla="*/ 2147483647 w 4279"/>
                <a:gd name="T13" fmla="*/ 2147483647 h 614"/>
                <a:gd name="T14" fmla="*/ 2147483647 w 4279"/>
                <a:gd name="T15" fmla="*/ 2147483647 h 614"/>
                <a:gd name="T16" fmla="*/ 2147483647 w 4279"/>
                <a:gd name="T17" fmla="*/ 2147483647 h 614"/>
                <a:gd name="T18" fmla="*/ 2147483647 w 4279"/>
                <a:gd name="T19" fmla="*/ 0 h 614"/>
                <a:gd name="T20" fmla="*/ 2147483647 w 4279"/>
                <a:gd name="T21" fmla="*/ 0 h 614"/>
                <a:gd name="T22" fmla="*/ 2147483647 w 4279"/>
                <a:gd name="T23" fmla="*/ 2147483647 h 614"/>
                <a:gd name="T24" fmla="*/ 2147483647 w 4279"/>
                <a:gd name="T25" fmla="*/ 2147483647 h 614"/>
                <a:gd name="T26" fmla="*/ 2147483647 w 4279"/>
                <a:gd name="T27" fmla="*/ 2147483647 h 614"/>
                <a:gd name="T28" fmla="*/ 2147483647 w 4279"/>
                <a:gd name="T29" fmla="*/ 2147483647 h 614"/>
                <a:gd name="T30" fmla="*/ 2147483647 w 4279"/>
                <a:gd name="T31" fmla="*/ 2147483647 h 614"/>
                <a:gd name="T32" fmla="*/ 2147483647 w 4279"/>
                <a:gd name="T33" fmla="*/ 2147483647 h 614"/>
                <a:gd name="T34" fmla="*/ 2147483647 w 4279"/>
                <a:gd name="T35" fmla="*/ 2147483647 h 614"/>
                <a:gd name="T36" fmla="*/ 2147483647 w 4279"/>
                <a:gd name="T37" fmla="*/ 2147483647 h 614"/>
                <a:gd name="T38" fmla="*/ 2147483647 w 4279"/>
                <a:gd name="T39" fmla="*/ 2147483647 h 614"/>
                <a:gd name="T40" fmla="*/ 0 w 4279"/>
                <a:gd name="T41" fmla="*/ 2147483647 h 614"/>
                <a:gd name="T42" fmla="*/ 0 w 4279"/>
                <a:gd name="T43" fmla="*/ 2147483647 h 6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79"/>
                <a:gd name="T67" fmla="*/ 0 h 614"/>
                <a:gd name="T68" fmla="*/ 4279 w 4279"/>
                <a:gd name="T69" fmla="*/ 614 h 6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79" h="614">
                  <a:moveTo>
                    <a:pt x="0" y="239"/>
                  </a:moveTo>
                  <a:lnTo>
                    <a:pt x="68" y="230"/>
                  </a:lnTo>
                  <a:lnTo>
                    <a:pt x="250" y="222"/>
                  </a:lnTo>
                  <a:lnTo>
                    <a:pt x="448" y="264"/>
                  </a:lnTo>
                  <a:lnTo>
                    <a:pt x="851" y="341"/>
                  </a:lnTo>
                  <a:lnTo>
                    <a:pt x="1018" y="349"/>
                  </a:lnTo>
                  <a:lnTo>
                    <a:pt x="1345" y="290"/>
                  </a:lnTo>
                  <a:lnTo>
                    <a:pt x="1642" y="196"/>
                  </a:lnTo>
                  <a:lnTo>
                    <a:pt x="1953" y="17"/>
                  </a:lnTo>
                  <a:lnTo>
                    <a:pt x="2006" y="0"/>
                  </a:lnTo>
                  <a:lnTo>
                    <a:pt x="2174" y="0"/>
                  </a:lnTo>
                  <a:lnTo>
                    <a:pt x="2273" y="25"/>
                  </a:lnTo>
                  <a:lnTo>
                    <a:pt x="2561" y="94"/>
                  </a:lnTo>
                  <a:lnTo>
                    <a:pt x="2713" y="162"/>
                  </a:lnTo>
                  <a:lnTo>
                    <a:pt x="2979" y="196"/>
                  </a:lnTo>
                  <a:lnTo>
                    <a:pt x="3322" y="162"/>
                  </a:lnTo>
                  <a:lnTo>
                    <a:pt x="3694" y="196"/>
                  </a:lnTo>
                  <a:lnTo>
                    <a:pt x="3991" y="264"/>
                  </a:lnTo>
                  <a:lnTo>
                    <a:pt x="4279" y="332"/>
                  </a:lnTo>
                  <a:lnTo>
                    <a:pt x="4279" y="614"/>
                  </a:lnTo>
                  <a:lnTo>
                    <a:pt x="0" y="614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BEE9F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265"/>
            <p:cNvSpPr>
              <a:spLocks/>
            </p:cNvSpPr>
            <p:nvPr/>
          </p:nvSpPr>
          <p:spPr bwMode="auto">
            <a:xfrm>
              <a:off x="1192213" y="5210175"/>
              <a:ext cx="6792912" cy="974725"/>
            </a:xfrm>
            <a:custGeom>
              <a:avLst/>
              <a:gdLst>
                <a:gd name="T0" fmla="*/ 0 w 4279"/>
                <a:gd name="T1" fmla="*/ 2147483647 h 614"/>
                <a:gd name="T2" fmla="*/ 2147483647 w 4279"/>
                <a:gd name="T3" fmla="*/ 2147483647 h 614"/>
                <a:gd name="T4" fmla="*/ 2147483647 w 4279"/>
                <a:gd name="T5" fmla="*/ 2147483647 h 614"/>
                <a:gd name="T6" fmla="*/ 2147483647 w 4279"/>
                <a:gd name="T7" fmla="*/ 2147483647 h 614"/>
                <a:gd name="T8" fmla="*/ 2147483647 w 4279"/>
                <a:gd name="T9" fmla="*/ 2147483647 h 614"/>
                <a:gd name="T10" fmla="*/ 2147483647 w 4279"/>
                <a:gd name="T11" fmla="*/ 2147483647 h 614"/>
                <a:gd name="T12" fmla="*/ 2147483647 w 4279"/>
                <a:gd name="T13" fmla="*/ 2147483647 h 614"/>
                <a:gd name="T14" fmla="*/ 2147483647 w 4279"/>
                <a:gd name="T15" fmla="*/ 2147483647 h 614"/>
                <a:gd name="T16" fmla="*/ 2147483647 w 4279"/>
                <a:gd name="T17" fmla="*/ 2147483647 h 614"/>
                <a:gd name="T18" fmla="*/ 2147483647 w 4279"/>
                <a:gd name="T19" fmla="*/ 0 h 614"/>
                <a:gd name="T20" fmla="*/ 2147483647 w 4279"/>
                <a:gd name="T21" fmla="*/ 0 h 614"/>
                <a:gd name="T22" fmla="*/ 2147483647 w 4279"/>
                <a:gd name="T23" fmla="*/ 2147483647 h 614"/>
                <a:gd name="T24" fmla="*/ 2147483647 w 4279"/>
                <a:gd name="T25" fmla="*/ 2147483647 h 614"/>
                <a:gd name="T26" fmla="*/ 2147483647 w 4279"/>
                <a:gd name="T27" fmla="*/ 2147483647 h 614"/>
                <a:gd name="T28" fmla="*/ 2147483647 w 4279"/>
                <a:gd name="T29" fmla="*/ 2147483647 h 614"/>
                <a:gd name="T30" fmla="*/ 2147483647 w 4279"/>
                <a:gd name="T31" fmla="*/ 2147483647 h 614"/>
                <a:gd name="T32" fmla="*/ 2147483647 w 4279"/>
                <a:gd name="T33" fmla="*/ 2147483647 h 614"/>
                <a:gd name="T34" fmla="*/ 2147483647 w 4279"/>
                <a:gd name="T35" fmla="*/ 2147483647 h 614"/>
                <a:gd name="T36" fmla="*/ 2147483647 w 4279"/>
                <a:gd name="T37" fmla="*/ 2147483647 h 614"/>
                <a:gd name="T38" fmla="*/ 2147483647 w 4279"/>
                <a:gd name="T39" fmla="*/ 2147483647 h 614"/>
                <a:gd name="T40" fmla="*/ 0 w 4279"/>
                <a:gd name="T41" fmla="*/ 2147483647 h 614"/>
                <a:gd name="T42" fmla="*/ 0 w 4279"/>
                <a:gd name="T43" fmla="*/ 2147483647 h 6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79"/>
                <a:gd name="T67" fmla="*/ 0 h 614"/>
                <a:gd name="T68" fmla="*/ 4279 w 4279"/>
                <a:gd name="T69" fmla="*/ 614 h 6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79" h="614">
                  <a:moveTo>
                    <a:pt x="0" y="239"/>
                  </a:moveTo>
                  <a:lnTo>
                    <a:pt x="68" y="230"/>
                  </a:lnTo>
                  <a:lnTo>
                    <a:pt x="250" y="222"/>
                  </a:lnTo>
                  <a:lnTo>
                    <a:pt x="448" y="264"/>
                  </a:lnTo>
                  <a:lnTo>
                    <a:pt x="851" y="341"/>
                  </a:lnTo>
                  <a:lnTo>
                    <a:pt x="1018" y="349"/>
                  </a:lnTo>
                  <a:lnTo>
                    <a:pt x="1345" y="290"/>
                  </a:lnTo>
                  <a:lnTo>
                    <a:pt x="1642" y="196"/>
                  </a:lnTo>
                  <a:lnTo>
                    <a:pt x="1953" y="17"/>
                  </a:lnTo>
                  <a:lnTo>
                    <a:pt x="2006" y="0"/>
                  </a:lnTo>
                  <a:lnTo>
                    <a:pt x="2174" y="0"/>
                  </a:lnTo>
                  <a:lnTo>
                    <a:pt x="2273" y="25"/>
                  </a:lnTo>
                  <a:lnTo>
                    <a:pt x="2561" y="94"/>
                  </a:lnTo>
                  <a:lnTo>
                    <a:pt x="2713" y="162"/>
                  </a:lnTo>
                  <a:lnTo>
                    <a:pt x="2979" y="196"/>
                  </a:lnTo>
                  <a:lnTo>
                    <a:pt x="3322" y="162"/>
                  </a:lnTo>
                  <a:lnTo>
                    <a:pt x="3694" y="196"/>
                  </a:lnTo>
                  <a:lnTo>
                    <a:pt x="3991" y="264"/>
                  </a:lnTo>
                  <a:lnTo>
                    <a:pt x="4279" y="332"/>
                  </a:lnTo>
                  <a:lnTo>
                    <a:pt x="4279" y="614"/>
                  </a:lnTo>
                  <a:lnTo>
                    <a:pt x="0" y="614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BEE9F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4" name="Group 266"/>
            <p:cNvGrpSpPr>
              <a:grpSpLocks/>
            </p:cNvGrpSpPr>
            <p:nvPr/>
          </p:nvGrpSpPr>
          <p:grpSpPr bwMode="auto">
            <a:xfrm>
              <a:off x="4171955" y="1811338"/>
              <a:ext cx="796926" cy="555625"/>
              <a:chOff x="2628" y="1141"/>
              <a:chExt cx="502" cy="350"/>
            </a:xfrm>
          </p:grpSpPr>
          <p:sp>
            <p:nvSpPr>
              <p:cNvPr id="583" name="Rectangle 267"/>
              <p:cNvSpPr>
                <a:spLocks noChangeArrowheads="1"/>
              </p:cNvSpPr>
              <p:nvPr/>
            </p:nvSpPr>
            <p:spPr bwMode="auto">
              <a:xfrm>
                <a:off x="2628" y="1141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 </a:t>
                </a:r>
                <a:endParaRPr lang="en-US" sz="2400" b="0"/>
              </a:p>
            </p:txBody>
          </p:sp>
          <p:sp>
            <p:nvSpPr>
              <p:cNvPr id="584" name="Rectangle 268"/>
              <p:cNvSpPr>
                <a:spLocks noChangeArrowheads="1"/>
              </p:cNvSpPr>
              <p:nvPr/>
            </p:nvSpPr>
            <p:spPr bwMode="auto">
              <a:xfrm>
                <a:off x="2666" y="1141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 </a:t>
                </a:r>
                <a:endParaRPr lang="en-US" sz="2400" b="0"/>
              </a:p>
            </p:txBody>
          </p:sp>
          <p:sp>
            <p:nvSpPr>
              <p:cNvPr id="585" name="Rectangle 269"/>
              <p:cNvSpPr>
                <a:spLocks noChangeArrowheads="1"/>
              </p:cNvSpPr>
              <p:nvPr/>
            </p:nvSpPr>
            <p:spPr bwMode="auto">
              <a:xfrm>
                <a:off x="2697" y="1141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L</a:t>
                </a:r>
                <a:endParaRPr lang="en-US" sz="2400" b="0"/>
              </a:p>
            </p:txBody>
          </p:sp>
          <p:sp>
            <p:nvSpPr>
              <p:cNvPr id="586" name="Rectangle 270"/>
              <p:cNvSpPr>
                <a:spLocks noChangeArrowheads="1"/>
              </p:cNvSpPr>
              <p:nvPr/>
            </p:nvSpPr>
            <p:spPr bwMode="auto">
              <a:xfrm>
                <a:off x="2788" y="1141"/>
                <a:ext cx="12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e</a:t>
                </a:r>
                <a:endParaRPr lang="en-US" sz="2400" b="0"/>
              </a:p>
            </p:txBody>
          </p:sp>
          <p:sp>
            <p:nvSpPr>
              <p:cNvPr id="587" name="Rectangle 271"/>
              <p:cNvSpPr>
                <a:spLocks noChangeArrowheads="1"/>
              </p:cNvSpPr>
              <p:nvPr/>
            </p:nvSpPr>
            <p:spPr bwMode="auto">
              <a:xfrm>
                <a:off x="2856" y="1141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a</a:t>
                </a:r>
                <a:endParaRPr lang="en-US" sz="2400" b="0"/>
              </a:p>
            </p:txBody>
          </p:sp>
          <p:sp>
            <p:nvSpPr>
              <p:cNvPr id="588" name="Rectangle 272"/>
              <p:cNvSpPr>
                <a:spLocks noChangeArrowheads="1"/>
              </p:cNvSpPr>
              <p:nvPr/>
            </p:nvSpPr>
            <p:spPr bwMode="auto">
              <a:xfrm>
                <a:off x="2925" y="1141"/>
                <a:ext cx="14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k</a:t>
                </a:r>
                <a:endParaRPr lang="en-US" sz="2400" b="0"/>
              </a:p>
            </p:txBody>
          </p:sp>
          <p:sp>
            <p:nvSpPr>
              <p:cNvPr id="589" name="Rectangle 273"/>
              <p:cNvSpPr>
                <a:spLocks noChangeArrowheads="1"/>
              </p:cNvSpPr>
              <p:nvPr/>
            </p:nvSpPr>
            <p:spPr bwMode="auto">
              <a:xfrm>
                <a:off x="3001" y="1141"/>
                <a:ext cx="12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s</a:t>
                </a:r>
                <a:endParaRPr lang="en-US" sz="2400" b="0"/>
              </a:p>
            </p:txBody>
          </p:sp>
          <p:sp>
            <p:nvSpPr>
              <p:cNvPr id="590" name="Rectangle 274"/>
              <p:cNvSpPr>
                <a:spLocks noChangeArrowheads="1"/>
              </p:cNvSpPr>
              <p:nvPr/>
            </p:nvSpPr>
            <p:spPr bwMode="auto">
              <a:xfrm>
                <a:off x="2628" y="1261"/>
                <a:ext cx="10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 dirty="0">
                    <a:solidFill>
                      <a:srgbClr val="0000D4"/>
                    </a:solidFill>
                    <a:latin typeface="Times New Roman" pitchFamily="30" charset="0"/>
                  </a:rPr>
                  <a:t>(</a:t>
                </a:r>
                <a:endParaRPr lang="en-US" sz="2400" b="0" dirty="0"/>
              </a:p>
            </p:txBody>
          </p:sp>
          <p:sp>
            <p:nvSpPr>
              <p:cNvPr id="591" name="Rectangle 275"/>
              <p:cNvSpPr>
                <a:spLocks noChangeArrowheads="1"/>
              </p:cNvSpPr>
              <p:nvPr/>
            </p:nvSpPr>
            <p:spPr bwMode="auto">
              <a:xfrm>
                <a:off x="2674" y="1261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l</a:t>
                </a:r>
                <a:endParaRPr lang="en-US" sz="2400" b="0"/>
              </a:p>
            </p:txBody>
          </p:sp>
          <p:sp>
            <p:nvSpPr>
              <p:cNvPr id="592" name="Rectangle 276"/>
              <p:cNvSpPr>
                <a:spLocks noChangeArrowheads="1"/>
              </p:cNvSpPr>
              <p:nvPr/>
            </p:nvSpPr>
            <p:spPr bwMode="auto">
              <a:xfrm>
                <a:off x="2712" y="1261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i</a:t>
                </a:r>
                <a:endParaRPr lang="en-US" sz="2400" b="0"/>
              </a:p>
            </p:txBody>
          </p:sp>
          <p:sp>
            <p:nvSpPr>
              <p:cNvPr id="593" name="Rectangle 277"/>
              <p:cNvSpPr>
                <a:spLocks noChangeArrowheads="1"/>
              </p:cNvSpPr>
              <p:nvPr/>
            </p:nvSpPr>
            <p:spPr bwMode="auto">
              <a:xfrm>
                <a:off x="2750" y="1261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q</a:t>
                </a:r>
                <a:endParaRPr lang="en-US" sz="2400" b="0"/>
              </a:p>
            </p:txBody>
          </p:sp>
          <p:sp>
            <p:nvSpPr>
              <p:cNvPr id="594" name="Rectangle 278"/>
              <p:cNvSpPr>
                <a:spLocks noChangeArrowheads="1"/>
              </p:cNvSpPr>
              <p:nvPr/>
            </p:nvSpPr>
            <p:spPr bwMode="auto">
              <a:xfrm>
                <a:off x="2833" y="1261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u</a:t>
                </a:r>
                <a:endParaRPr lang="en-US" sz="2400" b="0"/>
              </a:p>
            </p:txBody>
          </p:sp>
          <p:sp>
            <p:nvSpPr>
              <p:cNvPr id="595" name="Rectangle 279"/>
              <p:cNvSpPr>
                <a:spLocks noChangeArrowheads="1"/>
              </p:cNvSpPr>
              <p:nvPr/>
            </p:nvSpPr>
            <p:spPr bwMode="auto">
              <a:xfrm>
                <a:off x="2910" y="1261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i</a:t>
                </a:r>
                <a:endParaRPr lang="en-US" sz="2400" b="0"/>
              </a:p>
            </p:txBody>
          </p:sp>
          <p:sp>
            <p:nvSpPr>
              <p:cNvPr id="596" name="Rectangle 280"/>
              <p:cNvSpPr>
                <a:spLocks noChangeArrowheads="1"/>
              </p:cNvSpPr>
              <p:nvPr/>
            </p:nvSpPr>
            <p:spPr bwMode="auto">
              <a:xfrm>
                <a:off x="2948" y="1261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d</a:t>
                </a:r>
                <a:endParaRPr lang="en-US" sz="2400" b="0"/>
              </a:p>
            </p:txBody>
          </p:sp>
          <p:sp>
            <p:nvSpPr>
              <p:cNvPr id="597" name="Rectangle 281"/>
              <p:cNvSpPr>
                <a:spLocks noChangeArrowheads="1"/>
              </p:cNvSpPr>
              <p:nvPr/>
            </p:nvSpPr>
            <p:spPr bwMode="auto">
              <a:xfrm>
                <a:off x="3024" y="1261"/>
                <a:ext cx="10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)</a:t>
                </a:r>
                <a:endParaRPr lang="en-US" sz="2400" b="0"/>
              </a:p>
            </p:txBody>
          </p:sp>
        </p:grpSp>
        <p:grpSp>
          <p:nvGrpSpPr>
            <p:cNvPr id="396" name="Group 283"/>
            <p:cNvGrpSpPr>
              <a:grpSpLocks/>
            </p:cNvGrpSpPr>
            <p:nvPr/>
          </p:nvGrpSpPr>
          <p:grpSpPr bwMode="auto">
            <a:xfrm>
              <a:off x="4040184" y="5400675"/>
              <a:ext cx="1350960" cy="554038"/>
              <a:chOff x="2545" y="3402"/>
              <a:chExt cx="851" cy="349"/>
            </a:xfrm>
          </p:grpSpPr>
          <p:sp>
            <p:nvSpPr>
              <p:cNvPr id="560" name="Rectangle 284"/>
              <p:cNvSpPr>
                <a:spLocks noChangeArrowheads="1"/>
              </p:cNvSpPr>
              <p:nvPr/>
            </p:nvSpPr>
            <p:spPr bwMode="auto">
              <a:xfrm>
                <a:off x="2545" y="3402"/>
                <a:ext cx="17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G</a:t>
                </a:r>
                <a:endParaRPr lang="en-US" sz="2400" b="0"/>
              </a:p>
            </p:txBody>
          </p:sp>
          <p:sp>
            <p:nvSpPr>
              <p:cNvPr id="561" name="Rectangle 285"/>
              <p:cNvSpPr>
                <a:spLocks noChangeArrowheads="1"/>
              </p:cNvSpPr>
              <p:nvPr/>
            </p:nvSpPr>
            <p:spPr bwMode="auto">
              <a:xfrm>
                <a:off x="2651" y="3402"/>
                <a:ext cx="12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r</a:t>
                </a:r>
                <a:endParaRPr lang="en-US" sz="2400" b="0"/>
              </a:p>
            </p:txBody>
          </p:sp>
          <p:sp>
            <p:nvSpPr>
              <p:cNvPr id="562" name="Rectangle 286"/>
              <p:cNvSpPr>
                <a:spLocks noChangeArrowheads="1"/>
              </p:cNvSpPr>
              <p:nvPr/>
            </p:nvSpPr>
            <p:spPr bwMode="auto">
              <a:xfrm>
                <a:off x="2712" y="3402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o</a:t>
                </a:r>
                <a:endParaRPr lang="en-US" sz="2400" b="0"/>
              </a:p>
            </p:txBody>
          </p:sp>
          <p:sp>
            <p:nvSpPr>
              <p:cNvPr id="563" name="Rectangle 287"/>
              <p:cNvSpPr>
                <a:spLocks noChangeArrowheads="1"/>
              </p:cNvSpPr>
              <p:nvPr/>
            </p:nvSpPr>
            <p:spPr bwMode="auto">
              <a:xfrm>
                <a:off x="2780" y="3402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u</a:t>
                </a:r>
                <a:endParaRPr lang="en-US" sz="2400" b="0"/>
              </a:p>
            </p:txBody>
          </p:sp>
          <p:sp>
            <p:nvSpPr>
              <p:cNvPr id="564" name="Rectangle 288"/>
              <p:cNvSpPr>
                <a:spLocks noChangeArrowheads="1"/>
              </p:cNvSpPr>
              <p:nvPr/>
            </p:nvSpPr>
            <p:spPr bwMode="auto">
              <a:xfrm>
                <a:off x="2856" y="3402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n</a:t>
                </a:r>
                <a:endParaRPr lang="en-US" sz="2400" b="0"/>
              </a:p>
            </p:txBody>
          </p:sp>
          <p:sp>
            <p:nvSpPr>
              <p:cNvPr id="565" name="Rectangle 289"/>
              <p:cNvSpPr>
                <a:spLocks noChangeArrowheads="1"/>
              </p:cNvSpPr>
              <p:nvPr/>
            </p:nvSpPr>
            <p:spPr bwMode="auto">
              <a:xfrm>
                <a:off x="2932" y="3402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d</a:t>
                </a:r>
                <a:endParaRPr lang="en-US" sz="2400" b="0"/>
              </a:p>
            </p:txBody>
          </p:sp>
          <p:sp>
            <p:nvSpPr>
              <p:cNvPr id="566" name="Rectangle 290"/>
              <p:cNvSpPr>
                <a:spLocks noChangeArrowheads="1"/>
              </p:cNvSpPr>
              <p:nvPr/>
            </p:nvSpPr>
            <p:spPr bwMode="auto">
              <a:xfrm>
                <a:off x="3008" y="3402"/>
                <a:ext cx="16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w</a:t>
                </a:r>
                <a:endParaRPr lang="en-US" sz="2400" b="0"/>
              </a:p>
            </p:txBody>
          </p:sp>
          <p:sp>
            <p:nvSpPr>
              <p:cNvPr id="567" name="Rectangle 291"/>
              <p:cNvSpPr>
                <a:spLocks noChangeArrowheads="1"/>
              </p:cNvSpPr>
              <p:nvPr/>
            </p:nvSpPr>
            <p:spPr bwMode="auto">
              <a:xfrm>
                <a:off x="3107" y="3402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a</a:t>
                </a:r>
                <a:endParaRPr lang="en-US" sz="2400" b="0"/>
              </a:p>
            </p:txBody>
          </p:sp>
          <p:sp>
            <p:nvSpPr>
              <p:cNvPr id="568" name="Rectangle 292"/>
              <p:cNvSpPr>
                <a:spLocks noChangeArrowheads="1"/>
              </p:cNvSpPr>
              <p:nvPr/>
            </p:nvSpPr>
            <p:spPr bwMode="auto">
              <a:xfrm>
                <a:off x="3168" y="3402"/>
                <a:ext cx="10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t</a:t>
                </a:r>
                <a:endParaRPr lang="en-US" sz="2400" b="0"/>
              </a:p>
            </p:txBody>
          </p:sp>
          <p:sp>
            <p:nvSpPr>
              <p:cNvPr id="569" name="Rectangle 293"/>
              <p:cNvSpPr>
                <a:spLocks noChangeArrowheads="1"/>
              </p:cNvSpPr>
              <p:nvPr/>
            </p:nvSpPr>
            <p:spPr bwMode="auto">
              <a:xfrm>
                <a:off x="3214" y="3402"/>
                <a:ext cx="12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e</a:t>
                </a:r>
                <a:endParaRPr lang="en-US" sz="2400" b="0"/>
              </a:p>
            </p:txBody>
          </p:sp>
          <p:sp>
            <p:nvSpPr>
              <p:cNvPr id="570" name="Rectangle 294"/>
              <p:cNvSpPr>
                <a:spLocks noChangeArrowheads="1"/>
              </p:cNvSpPr>
              <p:nvPr/>
            </p:nvSpPr>
            <p:spPr bwMode="auto">
              <a:xfrm>
                <a:off x="3274" y="3402"/>
                <a:ext cx="12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r</a:t>
                </a:r>
                <a:endParaRPr lang="en-US" sz="2400" b="0"/>
              </a:p>
            </p:txBody>
          </p:sp>
          <p:sp>
            <p:nvSpPr>
              <p:cNvPr id="571" name="Rectangle 295"/>
              <p:cNvSpPr>
                <a:spLocks noChangeArrowheads="1"/>
              </p:cNvSpPr>
              <p:nvPr/>
            </p:nvSpPr>
            <p:spPr bwMode="auto">
              <a:xfrm>
                <a:off x="2545" y="3521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 </a:t>
                </a:r>
                <a:endParaRPr lang="en-US" sz="2400" b="0"/>
              </a:p>
            </p:txBody>
          </p:sp>
          <p:sp>
            <p:nvSpPr>
              <p:cNvPr id="572" name="Rectangle 296"/>
              <p:cNvSpPr>
                <a:spLocks noChangeArrowheads="1"/>
              </p:cNvSpPr>
              <p:nvPr/>
            </p:nvSpPr>
            <p:spPr bwMode="auto">
              <a:xfrm>
                <a:off x="2575" y="3521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 </a:t>
                </a:r>
                <a:endParaRPr lang="en-US" sz="2400" b="0"/>
              </a:p>
            </p:txBody>
          </p:sp>
          <p:sp>
            <p:nvSpPr>
              <p:cNvPr id="573" name="Rectangle 297"/>
              <p:cNvSpPr>
                <a:spLocks noChangeArrowheads="1"/>
              </p:cNvSpPr>
              <p:nvPr/>
            </p:nvSpPr>
            <p:spPr bwMode="auto">
              <a:xfrm>
                <a:off x="2613" y="3521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 </a:t>
                </a:r>
                <a:endParaRPr lang="en-US" sz="2400" b="0"/>
              </a:p>
            </p:txBody>
          </p:sp>
          <p:sp>
            <p:nvSpPr>
              <p:cNvPr id="574" name="Rectangle 298"/>
              <p:cNvSpPr>
                <a:spLocks noChangeArrowheads="1"/>
              </p:cNvSpPr>
              <p:nvPr/>
            </p:nvSpPr>
            <p:spPr bwMode="auto">
              <a:xfrm>
                <a:off x="2643" y="3521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 </a:t>
                </a:r>
                <a:endParaRPr lang="en-US" sz="2400" b="0"/>
              </a:p>
            </p:txBody>
          </p:sp>
          <p:sp>
            <p:nvSpPr>
              <p:cNvPr id="575" name="Rectangle 299"/>
              <p:cNvSpPr>
                <a:spLocks noChangeArrowheads="1"/>
              </p:cNvSpPr>
              <p:nvPr/>
            </p:nvSpPr>
            <p:spPr bwMode="auto">
              <a:xfrm>
                <a:off x="2681" y="3521"/>
                <a:ext cx="10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(</a:t>
                </a:r>
                <a:endParaRPr lang="en-US" sz="2400" b="0"/>
              </a:p>
            </p:txBody>
          </p:sp>
          <p:sp>
            <p:nvSpPr>
              <p:cNvPr id="576" name="Rectangle 300"/>
              <p:cNvSpPr>
                <a:spLocks noChangeArrowheads="1"/>
              </p:cNvSpPr>
              <p:nvPr/>
            </p:nvSpPr>
            <p:spPr bwMode="auto">
              <a:xfrm>
                <a:off x="2727" y="3521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l</a:t>
                </a:r>
                <a:endParaRPr lang="en-US" sz="2400" b="0"/>
              </a:p>
            </p:txBody>
          </p:sp>
          <p:sp>
            <p:nvSpPr>
              <p:cNvPr id="577" name="Rectangle 301"/>
              <p:cNvSpPr>
                <a:spLocks noChangeArrowheads="1"/>
              </p:cNvSpPr>
              <p:nvPr/>
            </p:nvSpPr>
            <p:spPr bwMode="auto">
              <a:xfrm>
                <a:off x="2765" y="3521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i</a:t>
                </a:r>
                <a:endParaRPr lang="en-US" sz="2400" b="0"/>
              </a:p>
            </p:txBody>
          </p:sp>
          <p:sp>
            <p:nvSpPr>
              <p:cNvPr id="578" name="Rectangle 302"/>
              <p:cNvSpPr>
                <a:spLocks noChangeArrowheads="1"/>
              </p:cNvSpPr>
              <p:nvPr/>
            </p:nvSpPr>
            <p:spPr bwMode="auto">
              <a:xfrm>
                <a:off x="2803" y="3521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q</a:t>
                </a:r>
                <a:endParaRPr lang="en-US" sz="2400" b="0"/>
              </a:p>
            </p:txBody>
          </p:sp>
          <p:sp>
            <p:nvSpPr>
              <p:cNvPr id="579" name="Rectangle 303"/>
              <p:cNvSpPr>
                <a:spLocks noChangeArrowheads="1"/>
              </p:cNvSpPr>
              <p:nvPr/>
            </p:nvSpPr>
            <p:spPr bwMode="auto">
              <a:xfrm>
                <a:off x="2879" y="3521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u</a:t>
                </a:r>
                <a:endParaRPr lang="en-US" sz="2400" b="0"/>
              </a:p>
            </p:txBody>
          </p:sp>
          <p:sp>
            <p:nvSpPr>
              <p:cNvPr id="580" name="Rectangle 304"/>
              <p:cNvSpPr>
                <a:spLocks noChangeArrowheads="1"/>
              </p:cNvSpPr>
              <p:nvPr/>
            </p:nvSpPr>
            <p:spPr bwMode="auto">
              <a:xfrm>
                <a:off x="2955" y="3521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i</a:t>
                </a:r>
                <a:endParaRPr lang="en-US" sz="2400" b="0"/>
              </a:p>
            </p:txBody>
          </p:sp>
          <p:sp>
            <p:nvSpPr>
              <p:cNvPr id="581" name="Rectangle 305"/>
              <p:cNvSpPr>
                <a:spLocks noChangeArrowheads="1"/>
              </p:cNvSpPr>
              <p:nvPr/>
            </p:nvSpPr>
            <p:spPr bwMode="auto">
              <a:xfrm>
                <a:off x="2993" y="3521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d</a:t>
                </a:r>
                <a:endParaRPr lang="en-US" sz="2400" b="0"/>
              </a:p>
            </p:txBody>
          </p:sp>
          <p:sp>
            <p:nvSpPr>
              <p:cNvPr id="582" name="Rectangle 306"/>
              <p:cNvSpPr>
                <a:spLocks noChangeArrowheads="1"/>
              </p:cNvSpPr>
              <p:nvPr/>
            </p:nvSpPr>
            <p:spPr bwMode="auto">
              <a:xfrm>
                <a:off x="3069" y="3521"/>
                <a:ext cx="10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)</a:t>
                </a:r>
                <a:endParaRPr lang="en-US" sz="2400" b="0"/>
              </a:p>
            </p:txBody>
          </p:sp>
        </p:grpSp>
        <p:grpSp>
          <p:nvGrpSpPr>
            <p:cNvPr id="397" name="Group 307"/>
            <p:cNvGrpSpPr>
              <a:grpSpLocks/>
            </p:cNvGrpSpPr>
            <p:nvPr/>
          </p:nvGrpSpPr>
          <p:grpSpPr bwMode="auto">
            <a:xfrm>
              <a:off x="5934088" y="4749800"/>
              <a:ext cx="1376365" cy="555625"/>
              <a:chOff x="3738" y="2992"/>
              <a:chExt cx="867" cy="350"/>
            </a:xfrm>
          </p:grpSpPr>
          <p:sp>
            <p:nvSpPr>
              <p:cNvPr id="534" name="Rectangle 308"/>
              <p:cNvSpPr>
                <a:spLocks noChangeArrowheads="1"/>
              </p:cNvSpPr>
              <p:nvPr/>
            </p:nvSpPr>
            <p:spPr bwMode="auto">
              <a:xfrm>
                <a:off x="3738" y="2992"/>
                <a:ext cx="16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A</a:t>
                </a:r>
                <a:endParaRPr lang="en-US" sz="2400" b="0"/>
              </a:p>
            </p:txBody>
          </p:sp>
          <p:sp>
            <p:nvSpPr>
              <p:cNvPr id="535" name="Rectangle 309"/>
              <p:cNvSpPr>
                <a:spLocks noChangeArrowheads="1"/>
              </p:cNvSpPr>
              <p:nvPr/>
            </p:nvSpPr>
            <p:spPr bwMode="auto">
              <a:xfrm>
                <a:off x="3837" y="2992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i</a:t>
                </a:r>
                <a:endParaRPr lang="en-US" sz="2400" b="0"/>
              </a:p>
            </p:txBody>
          </p:sp>
          <p:sp>
            <p:nvSpPr>
              <p:cNvPr id="536" name="Rectangle 310"/>
              <p:cNvSpPr>
                <a:spLocks noChangeArrowheads="1"/>
              </p:cNvSpPr>
              <p:nvPr/>
            </p:nvSpPr>
            <p:spPr bwMode="auto">
              <a:xfrm>
                <a:off x="3875" y="2992"/>
                <a:ext cx="12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r</a:t>
                </a:r>
                <a:endParaRPr lang="en-US" sz="2400" b="0"/>
              </a:p>
            </p:txBody>
          </p:sp>
          <p:sp>
            <p:nvSpPr>
              <p:cNvPr id="537" name="Rectangle 311"/>
              <p:cNvSpPr>
                <a:spLocks noChangeArrowheads="1"/>
              </p:cNvSpPr>
              <p:nvPr/>
            </p:nvSpPr>
            <p:spPr bwMode="auto">
              <a:xfrm>
                <a:off x="3936" y="2992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 </a:t>
                </a:r>
                <a:endParaRPr lang="en-US" sz="2400" b="0"/>
              </a:p>
            </p:txBody>
          </p:sp>
          <p:sp>
            <p:nvSpPr>
              <p:cNvPr id="538" name="Rectangle 312"/>
              <p:cNvSpPr>
                <a:spLocks noChangeArrowheads="1"/>
              </p:cNvSpPr>
              <p:nvPr/>
            </p:nvSpPr>
            <p:spPr bwMode="auto">
              <a:xfrm>
                <a:off x="3966" y="2992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F</a:t>
                </a:r>
                <a:endParaRPr lang="en-US" sz="2400" b="0"/>
              </a:p>
            </p:txBody>
          </p:sp>
          <p:sp>
            <p:nvSpPr>
              <p:cNvPr id="539" name="Rectangle 313"/>
              <p:cNvSpPr>
                <a:spLocks noChangeArrowheads="1"/>
              </p:cNvSpPr>
              <p:nvPr/>
            </p:nvSpPr>
            <p:spPr bwMode="auto">
              <a:xfrm>
                <a:off x="4050" y="2992"/>
                <a:ext cx="12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r</a:t>
                </a:r>
                <a:endParaRPr lang="en-US" sz="2400" b="0"/>
              </a:p>
            </p:txBody>
          </p:sp>
          <p:sp>
            <p:nvSpPr>
              <p:cNvPr id="540" name="Rectangle 314"/>
              <p:cNvSpPr>
                <a:spLocks noChangeArrowheads="1"/>
              </p:cNvSpPr>
              <p:nvPr/>
            </p:nvSpPr>
            <p:spPr bwMode="auto">
              <a:xfrm>
                <a:off x="4111" y="2992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o</a:t>
                </a:r>
                <a:endParaRPr lang="en-US" sz="2400" b="0"/>
              </a:p>
            </p:txBody>
          </p:sp>
          <p:sp>
            <p:nvSpPr>
              <p:cNvPr id="541" name="Rectangle 315"/>
              <p:cNvSpPr>
                <a:spLocks noChangeArrowheads="1"/>
              </p:cNvSpPr>
              <p:nvPr/>
            </p:nvSpPr>
            <p:spPr bwMode="auto">
              <a:xfrm>
                <a:off x="4179" y="2992"/>
                <a:ext cx="17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m</a:t>
                </a:r>
                <a:endParaRPr lang="en-US" sz="2400" b="0"/>
              </a:p>
            </p:txBody>
          </p:sp>
          <p:sp>
            <p:nvSpPr>
              <p:cNvPr id="542" name="Rectangle 316"/>
              <p:cNvSpPr>
                <a:spLocks noChangeArrowheads="1"/>
              </p:cNvSpPr>
              <p:nvPr/>
            </p:nvSpPr>
            <p:spPr bwMode="auto">
              <a:xfrm>
                <a:off x="4293" y="2992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 </a:t>
                </a:r>
                <a:endParaRPr lang="en-US" sz="2400" b="0"/>
              </a:p>
            </p:txBody>
          </p:sp>
          <p:sp>
            <p:nvSpPr>
              <p:cNvPr id="543" name="Rectangle 317"/>
              <p:cNvSpPr>
                <a:spLocks noChangeArrowheads="1"/>
              </p:cNvSpPr>
              <p:nvPr/>
            </p:nvSpPr>
            <p:spPr bwMode="auto">
              <a:xfrm>
                <a:off x="4323" y="2992"/>
                <a:ext cx="14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S</a:t>
                </a:r>
                <a:endParaRPr lang="en-US" sz="2400" b="0"/>
              </a:p>
            </p:txBody>
          </p:sp>
          <p:sp>
            <p:nvSpPr>
              <p:cNvPr id="544" name="Rectangle 318"/>
              <p:cNvSpPr>
                <a:spLocks noChangeArrowheads="1"/>
              </p:cNvSpPr>
              <p:nvPr/>
            </p:nvSpPr>
            <p:spPr bwMode="auto">
              <a:xfrm>
                <a:off x="4399" y="2992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o</a:t>
                </a:r>
                <a:endParaRPr lang="en-US" sz="2400" b="0"/>
              </a:p>
            </p:txBody>
          </p:sp>
          <p:sp>
            <p:nvSpPr>
              <p:cNvPr id="545" name="Rectangle 319"/>
              <p:cNvSpPr>
                <a:spLocks noChangeArrowheads="1"/>
              </p:cNvSpPr>
              <p:nvPr/>
            </p:nvSpPr>
            <p:spPr bwMode="auto">
              <a:xfrm>
                <a:off x="4468" y="2992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i</a:t>
                </a:r>
                <a:endParaRPr lang="en-US" sz="2400" b="0"/>
              </a:p>
            </p:txBody>
          </p:sp>
          <p:sp>
            <p:nvSpPr>
              <p:cNvPr id="546" name="Rectangle 320"/>
              <p:cNvSpPr>
                <a:spLocks noChangeArrowheads="1"/>
              </p:cNvSpPr>
              <p:nvPr/>
            </p:nvSpPr>
            <p:spPr bwMode="auto">
              <a:xfrm>
                <a:off x="4506" y="2992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l</a:t>
                </a:r>
                <a:endParaRPr lang="en-US" sz="2400" b="0"/>
              </a:p>
            </p:txBody>
          </p:sp>
          <p:sp>
            <p:nvSpPr>
              <p:cNvPr id="547" name="Rectangle 321"/>
              <p:cNvSpPr>
                <a:spLocks noChangeArrowheads="1"/>
              </p:cNvSpPr>
              <p:nvPr/>
            </p:nvSpPr>
            <p:spPr bwMode="auto">
              <a:xfrm>
                <a:off x="3738" y="3112"/>
                <a:ext cx="10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(</a:t>
                </a:r>
                <a:endParaRPr lang="en-US" sz="2400" b="0"/>
              </a:p>
            </p:txBody>
          </p:sp>
          <p:sp>
            <p:nvSpPr>
              <p:cNvPr id="548" name="Rectangle 322"/>
              <p:cNvSpPr>
                <a:spLocks noChangeArrowheads="1"/>
              </p:cNvSpPr>
              <p:nvPr/>
            </p:nvSpPr>
            <p:spPr bwMode="auto">
              <a:xfrm>
                <a:off x="3784" y="3112"/>
                <a:ext cx="16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w</a:t>
                </a:r>
                <a:endParaRPr lang="en-US" sz="2400" b="0"/>
              </a:p>
            </p:txBody>
          </p:sp>
          <p:sp>
            <p:nvSpPr>
              <p:cNvPr id="549" name="Rectangle 323"/>
              <p:cNvSpPr>
                <a:spLocks noChangeArrowheads="1"/>
              </p:cNvSpPr>
              <p:nvPr/>
            </p:nvSpPr>
            <p:spPr bwMode="auto">
              <a:xfrm>
                <a:off x="3883" y="3112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a</a:t>
                </a:r>
                <a:endParaRPr lang="en-US" sz="2400" b="0"/>
              </a:p>
            </p:txBody>
          </p:sp>
          <p:sp>
            <p:nvSpPr>
              <p:cNvPr id="550" name="Rectangle 324"/>
              <p:cNvSpPr>
                <a:spLocks noChangeArrowheads="1"/>
              </p:cNvSpPr>
              <p:nvPr/>
            </p:nvSpPr>
            <p:spPr bwMode="auto">
              <a:xfrm>
                <a:off x="3951" y="3112"/>
                <a:ext cx="10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t</a:t>
                </a:r>
                <a:endParaRPr lang="en-US" sz="2400" b="0"/>
              </a:p>
            </p:txBody>
          </p:sp>
          <p:sp>
            <p:nvSpPr>
              <p:cNvPr id="551" name="Rectangle 325"/>
              <p:cNvSpPr>
                <a:spLocks noChangeArrowheads="1"/>
              </p:cNvSpPr>
              <p:nvPr/>
            </p:nvSpPr>
            <p:spPr bwMode="auto">
              <a:xfrm>
                <a:off x="3997" y="3112"/>
                <a:ext cx="12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e</a:t>
                </a:r>
                <a:endParaRPr lang="en-US" sz="2400" b="0"/>
              </a:p>
            </p:txBody>
          </p:sp>
          <p:sp>
            <p:nvSpPr>
              <p:cNvPr id="552" name="Rectangle 326"/>
              <p:cNvSpPr>
                <a:spLocks noChangeArrowheads="1"/>
              </p:cNvSpPr>
              <p:nvPr/>
            </p:nvSpPr>
            <p:spPr bwMode="auto">
              <a:xfrm>
                <a:off x="4057" y="3112"/>
                <a:ext cx="12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r</a:t>
                </a:r>
                <a:endParaRPr lang="en-US" sz="2400" b="0"/>
              </a:p>
            </p:txBody>
          </p:sp>
          <p:sp>
            <p:nvSpPr>
              <p:cNvPr id="553" name="Rectangle 327"/>
              <p:cNvSpPr>
                <a:spLocks noChangeArrowheads="1"/>
              </p:cNvSpPr>
              <p:nvPr/>
            </p:nvSpPr>
            <p:spPr bwMode="auto">
              <a:xfrm>
                <a:off x="4118" y="3112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 </a:t>
                </a:r>
                <a:endParaRPr lang="en-US" sz="2400" b="0"/>
              </a:p>
            </p:txBody>
          </p:sp>
          <p:sp>
            <p:nvSpPr>
              <p:cNvPr id="554" name="Rectangle 328"/>
              <p:cNvSpPr>
                <a:spLocks noChangeArrowheads="1"/>
              </p:cNvSpPr>
              <p:nvPr/>
            </p:nvSpPr>
            <p:spPr bwMode="auto">
              <a:xfrm>
                <a:off x="4149" y="3112"/>
                <a:ext cx="12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v</a:t>
                </a:r>
                <a:endParaRPr lang="en-US" sz="2400" b="0"/>
              </a:p>
            </p:txBody>
          </p:sp>
          <p:sp>
            <p:nvSpPr>
              <p:cNvPr id="555" name="Rectangle 329"/>
              <p:cNvSpPr>
                <a:spLocks noChangeArrowheads="1"/>
              </p:cNvSpPr>
              <p:nvPr/>
            </p:nvSpPr>
            <p:spPr bwMode="auto">
              <a:xfrm>
                <a:off x="4217" y="3112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a</a:t>
                </a:r>
                <a:endParaRPr lang="en-US" sz="2400" b="0"/>
              </a:p>
            </p:txBody>
          </p:sp>
          <p:sp>
            <p:nvSpPr>
              <p:cNvPr id="556" name="Rectangle 330"/>
              <p:cNvSpPr>
                <a:spLocks noChangeArrowheads="1"/>
              </p:cNvSpPr>
              <p:nvPr/>
            </p:nvSpPr>
            <p:spPr bwMode="auto">
              <a:xfrm>
                <a:off x="4285" y="3112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p</a:t>
                </a:r>
                <a:endParaRPr lang="en-US" sz="2400" b="0"/>
              </a:p>
            </p:txBody>
          </p:sp>
          <p:sp>
            <p:nvSpPr>
              <p:cNvPr id="557" name="Rectangle 331"/>
              <p:cNvSpPr>
                <a:spLocks noChangeArrowheads="1"/>
              </p:cNvSpPr>
              <p:nvPr/>
            </p:nvSpPr>
            <p:spPr bwMode="auto">
              <a:xfrm>
                <a:off x="4361" y="3112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o</a:t>
                </a:r>
                <a:endParaRPr lang="en-US" sz="2400" b="0"/>
              </a:p>
            </p:txBody>
          </p:sp>
          <p:sp>
            <p:nvSpPr>
              <p:cNvPr id="558" name="Rectangle 332"/>
              <p:cNvSpPr>
                <a:spLocks noChangeArrowheads="1"/>
              </p:cNvSpPr>
              <p:nvPr/>
            </p:nvSpPr>
            <p:spPr bwMode="auto">
              <a:xfrm>
                <a:off x="4430" y="3112"/>
                <a:ext cx="12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r</a:t>
                </a:r>
                <a:endParaRPr lang="en-US" sz="2400" b="0"/>
              </a:p>
            </p:txBody>
          </p:sp>
          <p:sp>
            <p:nvSpPr>
              <p:cNvPr id="559" name="Rectangle 333"/>
              <p:cNvSpPr>
                <a:spLocks noChangeArrowheads="1"/>
              </p:cNvSpPr>
              <p:nvPr/>
            </p:nvSpPr>
            <p:spPr bwMode="auto">
              <a:xfrm>
                <a:off x="4491" y="3112"/>
                <a:ext cx="10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)</a:t>
                </a:r>
                <a:endParaRPr lang="en-US" sz="2400" b="0"/>
              </a:p>
            </p:txBody>
          </p:sp>
        </p:grpSp>
        <p:grpSp>
          <p:nvGrpSpPr>
            <p:cNvPr id="398" name="Group 334"/>
            <p:cNvGrpSpPr>
              <a:grpSpLocks/>
            </p:cNvGrpSpPr>
            <p:nvPr/>
          </p:nvGrpSpPr>
          <p:grpSpPr bwMode="auto">
            <a:xfrm>
              <a:off x="6345225" y="1743076"/>
              <a:ext cx="1436684" cy="1503364"/>
              <a:chOff x="3997" y="1098"/>
              <a:chExt cx="905" cy="947"/>
            </a:xfrm>
          </p:grpSpPr>
          <p:sp>
            <p:nvSpPr>
              <p:cNvPr id="527" name="Rectangle 335"/>
              <p:cNvSpPr>
                <a:spLocks noChangeArrowheads="1"/>
              </p:cNvSpPr>
              <p:nvPr/>
            </p:nvSpPr>
            <p:spPr bwMode="auto">
              <a:xfrm>
                <a:off x="3997" y="1098"/>
                <a:ext cx="63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Cooking,</a:t>
                </a:r>
                <a:endParaRPr lang="en-US" sz="2400" b="0"/>
              </a:p>
            </p:txBody>
          </p:sp>
          <p:sp>
            <p:nvSpPr>
              <p:cNvPr id="528" name="Rectangle 336"/>
              <p:cNvSpPr>
                <a:spLocks noChangeArrowheads="1"/>
              </p:cNvSpPr>
              <p:nvPr/>
            </p:nvSpPr>
            <p:spPr bwMode="auto">
              <a:xfrm>
                <a:off x="3997" y="1218"/>
                <a:ext cx="58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Bathing,</a:t>
                </a:r>
                <a:endParaRPr lang="en-US" sz="2400" b="0"/>
              </a:p>
            </p:txBody>
          </p:sp>
          <p:sp>
            <p:nvSpPr>
              <p:cNvPr id="529" name="Rectangle 337"/>
              <p:cNvSpPr>
                <a:spLocks noChangeArrowheads="1"/>
              </p:cNvSpPr>
              <p:nvPr/>
            </p:nvSpPr>
            <p:spPr bwMode="auto">
              <a:xfrm>
                <a:off x="3997" y="1337"/>
                <a:ext cx="64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Watering</a:t>
                </a:r>
                <a:endParaRPr lang="en-US" sz="2400" b="0"/>
              </a:p>
            </p:txBody>
          </p:sp>
          <p:sp>
            <p:nvSpPr>
              <p:cNvPr id="530" name="Rectangle 338"/>
              <p:cNvSpPr>
                <a:spLocks noChangeArrowheads="1"/>
              </p:cNvSpPr>
              <p:nvPr/>
            </p:nvSpPr>
            <p:spPr bwMode="auto">
              <a:xfrm>
                <a:off x="3997" y="1457"/>
                <a:ext cx="48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Plants,</a:t>
                </a:r>
                <a:endParaRPr lang="en-US" sz="2400" b="0"/>
              </a:p>
            </p:txBody>
          </p:sp>
          <p:sp>
            <p:nvSpPr>
              <p:cNvPr id="531" name="Rectangle 339"/>
              <p:cNvSpPr>
                <a:spLocks noChangeArrowheads="1"/>
              </p:cNvSpPr>
              <p:nvPr/>
            </p:nvSpPr>
            <p:spPr bwMode="auto">
              <a:xfrm>
                <a:off x="3997" y="1576"/>
                <a:ext cx="71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Breathing,</a:t>
                </a:r>
                <a:endParaRPr lang="en-US" sz="2400" b="0"/>
              </a:p>
            </p:txBody>
          </p:sp>
          <p:sp>
            <p:nvSpPr>
              <p:cNvPr id="532" name="Rectangle 340"/>
              <p:cNvSpPr>
                <a:spLocks noChangeArrowheads="1"/>
              </p:cNvSpPr>
              <p:nvPr/>
            </p:nvSpPr>
            <p:spPr bwMode="auto">
              <a:xfrm>
                <a:off x="3997" y="1696"/>
                <a:ext cx="60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Washing</a:t>
                </a:r>
                <a:endParaRPr lang="en-US" sz="2400" b="0"/>
              </a:p>
            </p:txBody>
          </p:sp>
          <p:sp>
            <p:nvSpPr>
              <p:cNvPr id="533" name="Rectangle 341"/>
              <p:cNvSpPr>
                <a:spLocks noChangeArrowheads="1"/>
              </p:cNvSpPr>
              <p:nvPr/>
            </p:nvSpPr>
            <p:spPr bwMode="auto">
              <a:xfrm>
                <a:off x="3997" y="1815"/>
                <a:ext cx="90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(water vapor)</a:t>
                </a:r>
                <a:endParaRPr lang="en-US" sz="2400" b="0"/>
              </a:p>
            </p:txBody>
          </p:sp>
        </p:grpSp>
        <p:grpSp>
          <p:nvGrpSpPr>
            <p:cNvPr id="399" name="Group 342"/>
            <p:cNvGrpSpPr>
              <a:grpSpLocks/>
            </p:cNvGrpSpPr>
            <p:nvPr/>
          </p:nvGrpSpPr>
          <p:grpSpPr bwMode="auto">
            <a:xfrm>
              <a:off x="2060585" y="4533900"/>
              <a:ext cx="1352557" cy="554038"/>
              <a:chOff x="1298" y="2856"/>
              <a:chExt cx="852" cy="349"/>
            </a:xfrm>
          </p:grpSpPr>
          <p:sp>
            <p:nvSpPr>
              <p:cNvPr id="503" name="Rectangle 343"/>
              <p:cNvSpPr>
                <a:spLocks noChangeArrowheads="1"/>
              </p:cNvSpPr>
              <p:nvPr/>
            </p:nvSpPr>
            <p:spPr bwMode="auto">
              <a:xfrm>
                <a:off x="1298" y="2856"/>
                <a:ext cx="14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S</a:t>
                </a:r>
                <a:endParaRPr lang="en-US" sz="2400" b="0"/>
              </a:p>
            </p:txBody>
          </p:sp>
          <p:sp>
            <p:nvSpPr>
              <p:cNvPr id="504" name="Rectangle 344"/>
              <p:cNvSpPr>
                <a:spLocks noChangeArrowheads="1"/>
              </p:cNvSpPr>
              <p:nvPr/>
            </p:nvSpPr>
            <p:spPr bwMode="auto">
              <a:xfrm>
                <a:off x="1374" y="2856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u</a:t>
                </a:r>
                <a:endParaRPr lang="en-US" sz="2400" b="0"/>
              </a:p>
            </p:txBody>
          </p:sp>
          <p:sp>
            <p:nvSpPr>
              <p:cNvPr id="505" name="Rectangle 345"/>
              <p:cNvSpPr>
                <a:spLocks noChangeArrowheads="1"/>
              </p:cNvSpPr>
              <p:nvPr/>
            </p:nvSpPr>
            <p:spPr bwMode="auto">
              <a:xfrm>
                <a:off x="1450" y="2856"/>
                <a:ext cx="12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r</a:t>
                </a:r>
                <a:endParaRPr lang="en-US" sz="2400" b="0"/>
              </a:p>
            </p:txBody>
          </p:sp>
          <p:sp>
            <p:nvSpPr>
              <p:cNvPr id="506" name="Rectangle 346"/>
              <p:cNvSpPr>
                <a:spLocks noChangeArrowheads="1"/>
              </p:cNvSpPr>
              <p:nvPr/>
            </p:nvSpPr>
            <p:spPr bwMode="auto">
              <a:xfrm>
                <a:off x="1511" y="2856"/>
                <a:ext cx="10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f</a:t>
                </a:r>
                <a:endParaRPr lang="en-US" sz="2400" b="0"/>
              </a:p>
            </p:txBody>
          </p:sp>
          <p:sp>
            <p:nvSpPr>
              <p:cNvPr id="507" name="Rectangle 347"/>
              <p:cNvSpPr>
                <a:spLocks noChangeArrowheads="1"/>
              </p:cNvSpPr>
              <p:nvPr/>
            </p:nvSpPr>
            <p:spPr bwMode="auto">
              <a:xfrm>
                <a:off x="1564" y="2856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a</a:t>
                </a:r>
                <a:endParaRPr lang="en-US" sz="2400" b="0"/>
              </a:p>
            </p:txBody>
          </p:sp>
          <p:sp>
            <p:nvSpPr>
              <p:cNvPr id="508" name="Rectangle 348"/>
              <p:cNvSpPr>
                <a:spLocks noChangeArrowheads="1"/>
              </p:cNvSpPr>
              <p:nvPr/>
            </p:nvSpPr>
            <p:spPr bwMode="auto">
              <a:xfrm>
                <a:off x="1632" y="2856"/>
                <a:ext cx="12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c</a:t>
                </a:r>
                <a:endParaRPr lang="en-US" sz="2400" b="0"/>
              </a:p>
            </p:txBody>
          </p:sp>
          <p:sp>
            <p:nvSpPr>
              <p:cNvPr id="509" name="Rectangle 349"/>
              <p:cNvSpPr>
                <a:spLocks noChangeArrowheads="1"/>
              </p:cNvSpPr>
              <p:nvPr/>
            </p:nvSpPr>
            <p:spPr bwMode="auto">
              <a:xfrm>
                <a:off x="1693" y="2856"/>
                <a:ext cx="12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e</a:t>
                </a:r>
                <a:endParaRPr lang="en-US" sz="2400" b="0"/>
              </a:p>
            </p:txBody>
          </p:sp>
          <p:sp>
            <p:nvSpPr>
              <p:cNvPr id="510" name="Rectangle 350"/>
              <p:cNvSpPr>
                <a:spLocks noChangeArrowheads="1"/>
              </p:cNvSpPr>
              <p:nvPr/>
            </p:nvSpPr>
            <p:spPr bwMode="auto">
              <a:xfrm>
                <a:off x="1754" y="2856"/>
                <a:ext cx="16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w</a:t>
                </a:r>
                <a:endParaRPr lang="en-US" sz="2400" b="0"/>
              </a:p>
            </p:txBody>
          </p:sp>
          <p:sp>
            <p:nvSpPr>
              <p:cNvPr id="511" name="Rectangle 351"/>
              <p:cNvSpPr>
                <a:spLocks noChangeArrowheads="1"/>
              </p:cNvSpPr>
              <p:nvPr/>
            </p:nvSpPr>
            <p:spPr bwMode="auto">
              <a:xfrm>
                <a:off x="1853" y="2856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a</a:t>
                </a:r>
                <a:endParaRPr lang="en-US" sz="2400" b="0"/>
              </a:p>
            </p:txBody>
          </p:sp>
          <p:sp>
            <p:nvSpPr>
              <p:cNvPr id="512" name="Rectangle 352"/>
              <p:cNvSpPr>
                <a:spLocks noChangeArrowheads="1"/>
              </p:cNvSpPr>
              <p:nvPr/>
            </p:nvSpPr>
            <p:spPr bwMode="auto">
              <a:xfrm>
                <a:off x="1921" y="2856"/>
                <a:ext cx="10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t</a:t>
                </a:r>
                <a:endParaRPr lang="en-US" sz="2400" b="0"/>
              </a:p>
            </p:txBody>
          </p:sp>
          <p:sp>
            <p:nvSpPr>
              <p:cNvPr id="513" name="Rectangle 353"/>
              <p:cNvSpPr>
                <a:spLocks noChangeArrowheads="1"/>
              </p:cNvSpPr>
              <p:nvPr/>
            </p:nvSpPr>
            <p:spPr bwMode="auto">
              <a:xfrm>
                <a:off x="1967" y="2856"/>
                <a:ext cx="12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e</a:t>
                </a:r>
                <a:endParaRPr lang="en-US" sz="2400" b="0"/>
              </a:p>
            </p:txBody>
          </p:sp>
          <p:sp>
            <p:nvSpPr>
              <p:cNvPr id="514" name="Rectangle 354"/>
              <p:cNvSpPr>
                <a:spLocks noChangeArrowheads="1"/>
              </p:cNvSpPr>
              <p:nvPr/>
            </p:nvSpPr>
            <p:spPr bwMode="auto">
              <a:xfrm>
                <a:off x="2028" y="2856"/>
                <a:ext cx="12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r</a:t>
                </a:r>
                <a:endParaRPr lang="en-US" sz="2400" b="0"/>
              </a:p>
            </p:txBody>
          </p:sp>
          <p:sp>
            <p:nvSpPr>
              <p:cNvPr id="515" name="Rectangle 355"/>
              <p:cNvSpPr>
                <a:spLocks noChangeArrowheads="1"/>
              </p:cNvSpPr>
              <p:nvPr/>
            </p:nvSpPr>
            <p:spPr bwMode="auto">
              <a:xfrm>
                <a:off x="1298" y="2975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 </a:t>
                </a:r>
                <a:endParaRPr lang="en-US" sz="2400" b="0"/>
              </a:p>
            </p:txBody>
          </p:sp>
          <p:sp>
            <p:nvSpPr>
              <p:cNvPr id="516" name="Rectangle 356"/>
              <p:cNvSpPr>
                <a:spLocks noChangeArrowheads="1"/>
              </p:cNvSpPr>
              <p:nvPr/>
            </p:nvSpPr>
            <p:spPr bwMode="auto">
              <a:xfrm>
                <a:off x="1336" y="2975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 </a:t>
                </a:r>
                <a:endParaRPr lang="en-US" sz="2400" b="0"/>
              </a:p>
            </p:txBody>
          </p:sp>
          <p:sp>
            <p:nvSpPr>
              <p:cNvPr id="517" name="Rectangle 357"/>
              <p:cNvSpPr>
                <a:spLocks noChangeArrowheads="1"/>
              </p:cNvSpPr>
              <p:nvPr/>
            </p:nvSpPr>
            <p:spPr bwMode="auto">
              <a:xfrm>
                <a:off x="1366" y="2975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 </a:t>
                </a:r>
                <a:endParaRPr lang="en-US" sz="2400" b="0"/>
              </a:p>
            </p:txBody>
          </p:sp>
          <p:sp>
            <p:nvSpPr>
              <p:cNvPr id="518" name="Rectangle 358"/>
              <p:cNvSpPr>
                <a:spLocks noChangeArrowheads="1"/>
              </p:cNvSpPr>
              <p:nvPr/>
            </p:nvSpPr>
            <p:spPr bwMode="auto">
              <a:xfrm>
                <a:off x="1404" y="2975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 </a:t>
                </a:r>
                <a:endParaRPr lang="en-US" sz="2400" b="0"/>
              </a:p>
            </p:txBody>
          </p:sp>
          <p:sp>
            <p:nvSpPr>
              <p:cNvPr id="519" name="Rectangle 359"/>
              <p:cNvSpPr>
                <a:spLocks noChangeArrowheads="1"/>
              </p:cNvSpPr>
              <p:nvPr/>
            </p:nvSpPr>
            <p:spPr bwMode="auto">
              <a:xfrm>
                <a:off x="1435" y="2975"/>
                <a:ext cx="10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(</a:t>
                </a:r>
                <a:endParaRPr lang="en-US" sz="2400" b="0"/>
              </a:p>
            </p:txBody>
          </p:sp>
          <p:sp>
            <p:nvSpPr>
              <p:cNvPr id="520" name="Rectangle 360"/>
              <p:cNvSpPr>
                <a:spLocks noChangeArrowheads="1"/>
              </p:cNvSpPr>
              <p:nvPr/>
            </p:nvSpPr>
            <p:spPr bwMode="auto">
              <a:xfrm>
                <a:off x="1480" y="2975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l</a:t>
                </a:r>
                <a:endParaRPr lang="en-US" sz="2400" b="0"/>
              </a:p>
            </p:txBody>
          </p:sp>
          <p:sp>
            <p:nvSpPr>
              <p:cNvPr id="521" name="Rectangle 361"/>
              <p:cNvSpPr>
                <a:spLocks noChangeArrowheads="1"/>
              </p:cNvSpPr>
              <p:nvPr/>
            </p:nvSpPr>
            <p:spPr bwMode="auto">
              <a:xfrm>
                <a:off x="1518" y="2975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i</a:t>
                </a:r>
                <a:endParaRPr lang="en-US" sz="2400" b="0"/>
              </a:p>
            </p:txBody>
          </p:sp>
          <p:sp>
            <p:nvSpPr>
              <p:cNvPr id="522" name="Rectangle 362"/>
              <p:cNvSpPr>
                <a:spLocks noChangeArrowheads="1"/>
              </p:cNvSpPr>
              <p:nvPr/>
            </p:nvSpPr>
            <p:spPr bwMode="auto">
              <a:xfrm>
                <a:off x="1556" y="2975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q</a:t>
                </a:r>
                <a:endParaRPr lang="en-US" sz="2400" b="0"/>
              </a:p>
            </p:txBody>
          </p:sp>
          <p:sp>
            <p:nvSpPr>
              <p:cNvPr id="523" name="Rectangle 363"/>
              <p:cNvSpPr>
                <a:spLocks noChangeArrowheads="1"/>
              </p:cNvSpPr>
              <p:nvPr/>
            </p:nvSpPr>
            <p:spPr bwMode="auto">
              <a:xfrm>
                <a:off x="1640" y="2975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u</a:t>
                </a:r>
                <a:endParaRPr lang="en-US" sz="2400" b="0"/>
              </a:p>
            </p:txBody>
          </p:sp>
          <p:sp>
            <p:nvSpPr>
              <p:cNvPr id="524" name="Rectangle 364"/>
              <p:cNvSpPr>
                <a:spLocks noChangeArrowheads="1"/>
              </p:cNvSpPr>
              <p:nvPr/>
            </p:nvSpPr>
            <p:spPr bwMode="auto">
              <a:xfrm>
                <a:off x="1716" y="2975"/>
                <a:ext cx="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i</a:t>
                </a:r>
                <a:endParaRPr lang="en-US" sz="2400" b="0"/>
              </a:p>
            </p:txBody>
          </p:sp>
          <p:sp>
            <p:nvSpPr>
              <p:cNvPr id="525" name="Rectangle 365"/>
              <p:cNvSpPr>
                <a:spLocks noChangeArrowheads="1"/>
              </p:cNvSpPr>
              <p:nvPr/>
            </p:nvSpPr>
            <p:spPr bwMode="auto">
              <a:xfrm>
                <a:off x="1754" y="2975"/>
                <a:ext cx="13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d</a:t>
                </a:r>
                <a:endParaRPr lang="en-US" sz="2400" b="0"/>
              </a:p>
            </p:txBody>
          </p:sp>
          <p:sp>
            <p:nvSpPr>
              <p:cNvPr id="526" name="Rectangle 366"/>
              <p:cNvSpPr>
                <a:spLocks noChangeArrowheads="1"/>
              </p:cNvSpPr>
              <p:nvPr/>
            </p:nvSpPr>
            <p:spPr bwMode="auto">
              <a:xfrm>
                <a:off x="1830" y="2975"/>
                <a:ext cx="10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900">
                    <a:solidFill>
                      <a:srgbClr val="0000D4"/>
                    </a:solidFill>
                    <a:latin typeface="Times New Roman" pitchFamily="30" charset="0"/>
                  </a:rPr>
                  <a:t>)</a:t>
                </a:r>
                <a:endParaRPr lang="en-US" sz="2400" b="0"/>
              </a:p>
            </p:txBody>
          </p:sp>
        </p:grpSp>
        <p:grpSp>
          <p:nvGrpSpPr>
            <p:cNvPr id="400" name="Group 367"/>
            <p:cNvGrpSpPr>
              <a:grpSpLocks/>
            </p:cNvGrpSpPr>
            <p:nvPr/>
          </p:nvGrpSpPr>
          <p:grpSpPr bwMode="auto">
            <a:xfrm>
              <a:off x="4643438" y="3138488"/>
              <a:ext cx="446087" cy="947737"/>
              <a:chOff x="2925" y="1977"/>
              <a:chExt cx="281" cy="597"/>
            </a:xfrm>
          </p:grpSpPr>
          <p:sp>
            <p:nvSpPr>
              <p:cNvPr id="500" name="Rectangle 368"/>
              <p:cNvSpPr>
                <a:spLocks noChangeArrowheads="1"/>
              </p:cNvSpPr>
              <p:nvPr/>
            </p:nvSpPr>
            <p:spPr bwMode="auto">
              <a:xfrm>
                <a:off x="2925" y="1977"/>
                <a:ext cx="281" cy="5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Rectangle 369"/>
              <p:cNvSpPr>
                <a:spLocks noChangeArrowheads="1"/>
              </p:cNvSpPr>
              <p:nvPr/>
            </p:nvSpPr>
            <p:spPr bwMode="auto">
              <a:xfrm>
                <a:off x="2925" y="1977"/>
                <a:ext cx="281" cy="5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Rectangle 370"/>
              <p:cNvSpPr>
                <a:spLocks noChangeArrowheads="1"/>
              </p:cNvSpPr>
              <p:nvPr/>
            </p:nvSpPr>
            <p:spPr bwMode="auto">
              <a:xfrm>
                <a:off x="2929" y="1981"/>
                <a:ext cx="273" cy="58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1" name="Group 371"/>
            <p:cNvGrpSpPr>
              <a:grpSpLocks/>
            </p:cNvGrpSpPr>
            <p:nvPr/>
          </p:nvGrpSpPr>
          <p:grpSpPr bwMode="auto">
            <a:xfrm>
              <a:off x="4981575" y="3178175"/>
              <a:ext cx="95250" cy="95250"/>
              <a:chOff x="3138" y="2002"/>
              <a:chExt cx="60" cy="60"/>
            </a:xfrm>
          </p:grpSpPr>
          <p:sp>
            <p:nvSpPr>
              <p:cNvPr id="497" name="Freeform 372"/>
              <p:cNvSpPr>
                <a:spLocks/>
              </p:cNvSpPr>
              <p:nvPr/>
            </p:nvSpPr>
            <p:spPr bwMode="auto">
              <a:xfrm>
                <a:off x="3138" y="2002"/>
                <a:ext cx="60" cy="60"/>
              </a:xfrm>
              <a:custGeom>
                <a:avLst/>
                <a:gdLst>
                  <a:gd name="T0" fmla="*/ 60 w 60"/>
                  <a:gd name="T1" fmla="*/ 0 h 60"/>
                  <a:gd name="T2" fmla="*/ 30 w 60"/>
                  <a:gd name="T3" fmla="*/ 17 h 60"/>
                  <a:gd name="T4" fmla="*/ 0 w 60"/>
                  <a:gd name="T5" fmla="*/ 26 h 60"/>
                  <a:gd name="T6" fmla="*/ 22 w 60"/>
                  <a:gd name="T7" fmla="*/ 60 h 60"/>
                  <a:gd name="T8" fmla="*/ 45 w 60"/>
                  <a:gd name="T9" fmla="*/ 26 h 60"/>
                  <a:gd name="T10" fmla="*/ 60 w 60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60"/>
                  <a:gd name="T20" fmla="*/ 60 w 60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60">
                    <a:moveTo>
                      <a:pt x="60" y="0"/>
                    </a:moveTo>
                    <a:lnTo>
                      <a:pt x="30" y="17"/>
                    </a:lnTo>
                    <a:lnTo>
                      <a:pt x="0" y="26"/>
                    </a:lnTo>
                    <a:lnTo>
                      <a:pt x="22" y="60"/>
                    </a:lnTo>
                    <a:lnTo>
                      <a:pt x="45" y="2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1C1C1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373"/>
              <p:cNvSpPr>
                <a:spLocks/>
              </p:cNvSpPr>
              <p:nvPr/>
            </p:nvSpPr>
            <p:spPr bwMode="auto">
              <a:xfrm>
                <a:off x="3138" y="2002"/>
                <a:ext cx="60" cy="60"/>
              </a:xfrm>
              <a:custGeom>
                <a:avLst/>
                <a:gdLst>
                  <a:gd name="T0" fmla="*/ 60 w 60"/>
                  <a:gd name="T1" fmla="*/ 0 h 60"/>
                  <a:gd name="T2" fmla="*/ 30 w 60"/>
                  <a:gd name="T3" fmla="*/ 17 h 60"/>
                  <a:gd name="T4" fmla="*/ 0 w 60"/>
                  <a:gd name="T5" fmla="*/ 26 h 60"/>
                  <a:gd name="T6" fmla="*/ 22 w 60"/>
                  <a:gd name="T7" fmla="*/ 60 h 60"/>
                  <a:gd name="T8" fmla="*/ 45 w 60"/>
                  <a:gd name="T9" fmla="*/ 26 h 60"/>
                  <a:gd name="T10" fmla="*/ 60 w 60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60"/>
                  <a:gd name="T20" fmla="*/ 60 w 60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60">
                    <a:moveTo>
                      <a:pt x="60" y="0"/>
                    </a:moveTo>
                    <a:lnTo>
                      <a:pt x="30" y="17"/>
                    </a:lnTo>
                    <a:lnTo>
                      <a:pt x="0" y="26"/>
                    </a:lnTo>
                    <a:lnTo>
                      <a:pt x="22" y="60"/>
                    </a:lnTo>
                    <a:lnTo>
                      <a:pt x="45" y="2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1C1C1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374"/>
              <p:cNvSpPr>
                <a:spLocks/>
              </p:cNvSpPr>
              <p:nvPr/>
            </p:nvSpPr>
            <p:spPr bwMode="auto">
              <a:xfrm>
                <a:off x="3138" y="2002"/>
                <a:ext cx="60" cy="60"/>
              </a:xfrm>
              <a:custGeom>
                <a:avLst/>
                <a:gdLst>
                  <a:gd name="T0" fmla="*/ 60 w 60"/>
                  <a:gd name="T1" fmla="*/ 0 h 60"/>
                  <a:gd name="T2" fmla="*/ 30 w 60"/>
                  <a:gd name="T3" fmla="*/ 17 h 60"/>
                  <a:gd name="T4" fmla="*/ 0 w 60"/>
                  <a:gd name="T5" fmla="*/ 26 h 60"/>
                  <a:gd name="T6" fmla="*/ 22 w 60"/>
                  <a:gd name="T7" fmla="*/ 60 h 60"/>
                  <a:gd name="T8" fmla="*/ 45 w 60"/>
                  <a:gd name="T9" fmla="*/ 26 h 60"/>
                  <a:gd name="T10" fmla="*/ 60 w 60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60"/>
                  <a:gd name="T20" fmla="*/ 60 w 60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60">
                    <a:moveTo>
                      <a:pt x="60" y="0"/>
                    </a:moveTo>
                    <a:lnTo>
                      <a:pt x="30" y="17"/>
                    </a:lnTo>
                    <a:lnTo>
                      <a:pt x="0" y="26"/>
                    </a:lnTo>
                    <a:lnTo>
                      <a:pt x="22" y="60"/>
                    </a:lnTo>
                    <a:lnTo>
                      <a:pt x="45" y="26"/>
                    </a:lnTo>
                    <a:lnTo>
                      <a:pt x="60" y="0"/>
                    </a:lnTo>
                    <a:close/>
                  </a:path>
                </a:pathLst>
              </a:custGeom>
              <a:noFill/>
              <a:ln w="12700">
                <a:solidFill>
                  <a:srgbClr val="3D9E4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3" name="Line 375"/>
            <p:cNvSpPr>
              <a:spLocks noChangeShapeType="1"/>
            </p:cNvSpPr>
            <p:nvPr/>
          </p:nvSpPr>
          <p:spPr bwMode="auto">
            <a:xfrm flipH="1">
              <a:off x="4583113" y="3246438"/>
              <a:ext cx="398462" cy="325437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Line 376"/>
            <p:cNvSpPr>
              <a:spLocks noChangeShapeType="1"/>
            </p:cNvSpPr>
            <p:nvPr/>
          </p:nvSpPr>
          <p:spPr bwMode="auto">
            <a:xfrm flipH="1">
              <a:off x="4619625" y="3232150"/>
              <a:ext cx="361950" cy="19050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Line 377"/>
            <p:cNvSpPr>
              <a:spLocks noChangeShapeType="1"/>
            </p:cNvSpPr>
            <p:nvPr/>
          </p:nvSpPr>
          <p:spPr bwMode="auto">
            <a:xfrm flipH="1">
              <a:off x="4557713" y="3246438"/>
              <a:ext cx="423862" cy="446087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Line 378"/>
            <p:cNvSpPr>
              <a:spLocks noChangeShapeType="1"/>
            </p:cNvSpPr>
            <p:nvPr/>
          </p:nvSpPr>
          <p:spPr bwMode="auto">
            <a:xfrm flipH="1">
              <a:off x="4546600" y="3259138"/>
              <a:ext cx="446088" cy="596900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Line 379"/>
            <p:cNvSpPr>
              <a:spLocks noChangeShapeType="1"/>
            </p:cNvSpPr>
            <p:nvPr/>
          </p:nvSpPr>
          <p:spPr bwMode="auto">
            <a:xfrm flipH="1">
              <a:off x="4691063" y="3259138"/>
              <a:ext cx="314325" cy="636587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Line 380"/>
            <p:cNvSpPr>
              <a:spLocks noChangeShapeType="1"/>
            </p:cNvSpPr>
            <p:nvPr/>
          </p:nvSpPr>
          <p:spPr bwMode="auto">
            <a:xfrm flipH="1">
              <a:off x="4872038" y="3273425"/>
              <a:ext cx="133350" cy="663575"/>
            </a:xfrm>
            <a:prstGeom prst="line">
              <a:avLst/>
            </a:prstGeom>
            <a:noFill/>
            <a:ln w="12700">
              <a:solidFill>
                <a:srgbClr val="02ABE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2" name="Group 381"/>
            <p:cNvGrpSpPr>
              <a:grpSpLocks/>
            </p:cNvGrpSpPr>
            <p:nvPr/>
          </p:nvGrpSpPr>
          <p:grpSpPr bwMode="auto">
            <a:xfrm>
              <a:off x="5089525" y="3001963"/>
              <a:ext cx="60325" cy="1084262"/>
              <a:chOff x="3206" y="1891"/>
              <a:chExt cx="38" cy="683"/>
            </a:xfrm>
          </p:grpSpPr>
          <p:sp>
            <p:nvSpPr>
              <p:cNvPr id="494" name="Rectangle 382"/>
              <p:cNvSpPr>
                <a:spLocks noChangeArrowheads="1"/>
              </p:cNvSpPr>
              <p:nvPr/>
            </p:nvSpPr>
            <p:spPr bwMode="auto">
              <a:xfrm>
                <a:off x="3206" y="1891"/>
                <a:ext cx="38" cy="6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Rectangle 383"/>
              <p:cNvSpPr>
                <a:spLocks noChangeArrowheads="1"/>
              </p:cNvSpPr>
              <p:nvPr/>
            </p:nvSpPr>
            <p:spPr bwMode="auto">
              <a:xfrm>
                <a:off x="3206" y="1891"/>
                <a:ext cx="38" cy="6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Rectangle 384"/>
              <p:cNvSpPr>
                <a:spLocks noChangeArrowheads="1"/>
              </p:cNvSpPr>
              <p:nvPr/>
            </p:nvSpPr>
            <p:spPr bwMode="auto">
              <a:xfrm>
                <a:off x="3210" y="1895"/>
                <a:ext cx="30" cy="67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3" name="Group 385"/>
            <p:cNvGrpSpPr>
              <a:grpSpLocks/>
            </p:cNvGrpSpPr>
            <p:nvPr/>
          </p:nvGrpSpPr>
          <p:grpSpPr bwMode="auto">
            <a:xfrm>
              <a:off x="5487988" y="5073650"/>
              <a:ext cx="288925" cy="285750"/>
              <a:chOff x="3457" y="3196"/>
              <a:chExt cx="182" cy="180"/>
            </a:xfrm>
          </p:grpSpPr>
          <p:sp>
            <p:nvSpPr>
              <p:cNvPr id="491" name="Freeform 386"/>
              <p:cNvSpPr>
                <a:spLocks/>
              </p:cNvSpPr>
              <p:nvPr/>
            </p:nvSpPr>
            <p:spPr bwMode="auto">
              <a:xfrm>
                <a:off x="3457" y="3196"/>
                <a:ext cx="182" cy="180"/>
              </a:xfrm>
              <a:custGeom>
                <a:avLst/>
                <a:gdLst>
                  <a:gd name="T0" fmla="*/ 15 w 182"/>
                  <a:gd name="T1" fmla="*/ 145 h 180"/>
                  <a:gd name="T2" fmla="*/ 30 w 182"/>
                  <a:gd name="T3" fmla="*/ 145 h 180"/>
                  <a:gd name="T4" fmla="*/ 38 w 182"/>
                  <a:gd name="T5" fmla="*/ 137 h 180"/>
                  <a:gd name="T6" fmla="*/ 53 w 182"/>
                  <a:gd name="T7" fmla="*/ 137 h 180"/>
                  <a:gd name="T8" fmla="*/ 68 w 182"/>
                  <a:gd name="T9" fmla="*/ 120 h 180"/>
                  <a:gd name="T10" fmla="*/ 76 w 182"/>
                  <a:gd name="T11" fmla="*/ 111 h 180"/>
                  <a:gd name="T12" fmla="*/ 91 w 182"/>
                  <a:gd name="T13" fmla="*/ 103 h 180"/>
                  <a:gd name="T14" fmla="*/ 106 w 182"/>
                  <a:gd name="T15" fmla="*/ 103 h 180"/>
                  <a:gd name="T16" fmla="*/ 121 w 182"/>
                  <a:gd name="T17" fmla="*/ 94 h 180"/>
                  <a:gd name="T18" fmla="*/ 137 w 182"/>
                  <a:gd name="T19" fmla="*/ 94 h 180"/>
                  <a:gd name="T20" fmla="*/ 152 w 182"/>
                  <a:gd name="T21" fmla="*/ 94 h 180"/>
                  <a:gd name="T22" fmla="*/ 167 w 182"/>
                  <a:gd name="T23" fmla="*/ 86 h 180"/>
                  <a:gd name="T24" fmla="*/ 182 w 182"/>
                  <a:gd name="T25" fmla="*/ 77 h 180"/>
                  <a:gd name="T26" fmla="*/ 182 w 182"/>
                  <a:gd name="T27" fmla="*/ 60 h 180"/>
                  <a:gd name="T28" fmla="*/ 175 w 182"/>
                  <a:gd name="T29" fmla="*/ 52 h 180"/>
                  <a:gd name="T30" fmla="*/ 159 w 182"/>
                  <a:gd name="T31" fmla="*/ 43 h 180"/>
                  <a:gd name="T32" fmla="*/ 144 w 182"/>
                  <a:gd name="T33" fmla="*/ 35 h 180"/>
                  <a:gd name="T34" fmla="*/ 121 w 182"/>
                  <a:gd name="T35" fmla="*/ 43 h 180"/>
                  <a:gd name="T36" fmla="*/ 106 w 182"/>
                  <a:gd name="T37" fmla="*/ 43 h 180"/>
                  <a:gd name="T38" fmla="*/ 91 w 182"/>
                  <a:gd name="T39" fmla="*/ 43 h 180"/>
                  <a:gd name="T40" fmla="*/ 76 w 182"/>
                  <a:gd name="T41" fmla="*/ 35 h 180"/>
                  <a:gd name="T42" fmla="*/ 68 w 182"/>
                  <a:gd name="T43" fmla="*/ 43 h 180"/>
                  <a:gd name="T44" fmla="*/ 68 w 182"/>
                  <a:gd name="T45" fmla="*/ 43 h 180"/>
                  <a:gd name="T46" fmla="*/ 53 w 182"/>
                  <a:gd name="T47" fmla="*/ 35 h 180"/>
                  <a:gd name="T48" fmla="*/ 45 w 182"/>
                  <a:gd name="T49" fmla="*/ 35 h 180"/>
                  <a:gd name="T50" fmla="*/ 38 w 182"/>
                  <a:gd name="T51" fmla="*/ 26 h 180"/>
                  <a:gd name="T52" fmla="*/ 23 w 182"/>
                  <a:gd name="T53" fmla="*/ 18 h 180"/>
                  <a:gd name="T54" fmla="*/ 45 w 182"/>
                  <a:gd name="T55" fmla="*/ 18 h 180"/>
                  <a:gd name="T56" fmla="*/ 53 w 182"/>
                  <a:gd name="T57" fmla="*/ 9 h 180"/>
                  <a:gd name="T58" fmla="*/ 68 w 182"/>
                  <a:gd name="T59" fmla="*/ 0 h 180"/>
                  <a:gd name="T60" fmla="*/ 76 w 182"/>
                  <a:gd name="T61" fmla="*/ 9 h 180"/>
                  <a:gd name="T62" fmla="*/ 91 w 182"/>
                  <a:gd name="T63" fmla="*/ 18 h 180"/>
                  <a:gd name="T64" fmla="*/ 106 w 182"/>
                  <a:gd name="T65" fmla="*/ 18 h 180"/>
                  <a:gd name="T66" fmla="*/ 121 w 182"/>
                  <a:gd name="T67" fmla="*/ 18 h 180"/>
                  <a:gd name="T68" fmla="*/ 137 w 182"/>
                  <a:gd name="T69" fmla="*/ 18 h 180"/>
                  <a:gd name="T70" fmla="*/ 152 w 182"/>
                  <a:gd name="T71" fmla="*/ 26 h 180"/>
                  <a:gd name="T72" fmla="*/ 167 w 182"/>
                  <a:gd name="T73" fmla="*/ 35 h 180"/>
                  <a:gd name="T74" fmla="*/ 175 w 182"/>
                  <a:gd name="T75" fmla="*/ 43 h 180"/>
                  <a:gd name="T76" fmla="*/ 182 w 182"/>
                  <a:gd name="T77" fmla="*/ 60 h 180"/>
                  <a:gd name="T78" fmla="*/ 175 w 182"/>
                  <a:gd name="T79" fmla="*/ 77 h 180"/>
                  <a:gd name="T80" fmla="*/ 167 w 182"/>
                  <a:gd name="T81" fmla="*/ 86 h 180"/>
                  <a:gd name="T82" fmla="*/ 152 w 182"/>
                  <a:gd name="T83" fmla="*/ 94 h 180"/>
                  <a:gd name="T84" fmla="*/ 137 w 182"/>
                  <a:gd name="T85" fmla="*/ 94 h 180"/>
                  <a:gd name="T86" fmla="*/ 121 w 182"/>
                  <a:gd name="T87" fmla="*/ 94 h 180"/>
                  <a:gd name="T88" fmla="*/ 106 w 182"/>
                  <a:gd name="T89" fmla="*/ 103 h 180"/>
                  <a:gd name="T90" fmla="*/ 99 w 182"/>
                  <a:gd name="T91" fmla="*/ 111 h 180"/>
                  <a:gd name="T92" fmla="*/ 83 w 182"/>
                  <a:gd name="T93" fmla="*/ 120 h 180"/>
                  <a:gd name="T94" fmla="*/ 76 w 182"/>
                  <a:gd name="T95" fmla="*/ 137 h 180"/>
                  <a:gd name="T96" fmla="*/ 76 w 182"/>
                  <a:gd name="T97" fmla="*/ 145 h 180"/>
                  <a:gd name="T98" fmla="*/ 76 w 182"/>
                  <a:gd name="T99" fmla="*/ 163 h 180"/>
                  <a:gd name="T100" fmla="*/ 68 w 182"/>
                  <a:gd name="T101" fmla="*/ 180 h 180"/>
                  <a:gd name="T102" fmla="*/ 53 w 182"/>
                  <a:gd name="T103" fmla="*/ 171 h 180"/>
                  <a:gd name="T104" fmla="*/ 45 w 182"/>
                  <a:gd name="T105" fmla="*/ 163 h 180"/>
                  <a:gd name="T106" fmla="*/ 23 w 182"/>
                  <a:gd name="T107" fmla="*/ 163 h 180"/>
                  <a:gd name="T108" fmla="*/ 15 w 182"/>
                  <a:gd name="T109" fmla="*/ 154 h 180"/>
                  <a:gd name="T110" fmla="*/ 0 w 182"/>
                  <a:gd name="T111" fmla="*/ 154 h 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2"/>
                  <a:gd name="T169" fmla="*/ 0 h 180"/>
                  <a:gd name="T170" fmla="*/ 182 w 182"/>
                  <a:gd name="T171" fmla="*/ 180 h 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2" h="180">
                    <a:moveTo>
                      <a:pt x="0" y="154"/>
                    </a:moveTo>
                    <a:lnTo>
                      <a:pt x="7" y="154"/>
                    </a:lnTo>
                    <a:lnTo>
                      <a:pt x="7" y="145"/>
                    </a:lnTo>
                    <a:lnTo>
                      <a:pt x="15" y="145"/>
                    </a:lnTo>
                    <a:lnTo>
                      <a:pt x="23" y="145"/>
                    </a:lnTo>
                    <a:lnTo>
                      <a:pt x="30" y="145"/>
                    </a:lnTo>
                    <a:lnTo>
                      <a:pt x="38" y="145"/>
                    </a:lnTo>
                    <a:lnTo>
                      <a:pt x="38" y="137"/>
                    </a:lnTo>
                    <a:lnTo>
                      <a:pt x="45" y="137"/>
                    </a:lnTo>
                    <a:lnTo>
                      <a:pt x="53" y="137"/>
                    </a:lnTo>
                    <a:lnTo>
                      <a:pt x="53" y="128"/>
                    </a:lnTo>
                    <a:lnTo>
                      <a:pt x="61" y="128"/>
                    </a:lnTo>
                    <a:lnTo>
                      <a:pt x="68" y="120"/>
                    </a:lnTo>
                    <a:lnTo>
                      <a:pt x="76" y="120"/>
                    </a:lnTo>
                    <a:lnTo>
                      <a:pt x="76" y="111"/>
                    </a:lnTo>
                    <a:lnTo>
                      <a:pt x="83" y="111"/>
                    </a:lnTo>
                    <a:lnTo>
                      <a:pt x="91" y="111"/>
                    </a:lnTo>
                    <a:lnTo>
                      <a:pt x="91" y="103"/>
                    </a:lnTo>
                    <a:lnTo>
                      <a:pt x="99" y="103"/>
                    </a:lnTo>
                    <a:lnTo>
                      <a:pt x="106" y="103"/>
                    </a:lnTo>
                    <a:lnTo>
                      <a:pt x="106" y="94"/>
                    </a:lnTo>
                    <a:lnTo>
                      <a:pt x="114" y="94"/>
                    </a:lnTo>
                    <a:lnTo>
                      <a:pt x="121" y="94"/>
                    </a:lnTo>
                    <a:lnTo>
                      <a:pt x="129" y="94"/>
                    </a:lnTo>
                    <a:lnTo>
                      <a:pt x="137" y="94"/>
                    </a:lnTo>
                    <a:lnTo>
                      <a:pt x="144" y="94"/>
                    </a:lnTo>
                    <a:lnTo>
                      <a:pt x="152" y="94"/>
                    </a:lnTo>
                    <a:lnTo>
                      <a:pt x="159" y="94"/>
                    </a:lnTo>
                    <a:lnTo>
                      <a:pt x="167" y="94"/>
                    </a:lnTo>
                    <a:lnTo>
                      <a:pt x="167" y="86"/>
                    </a:lnTo>
                    <a:lnTo>
                      <a:pt x="175" y="86"/>
                    </a:lnTo>
                    <a:lnTo>
                      <a:pt x="182" y="77"/>
                    </a:lnTo>
                    <a:lnTo>
                      <a:pt x="182" y="69"/>
                    </a:lnTo>
                    <a:lnTo>
                      <a:pt x="182" y="60"/>
                    </a:lnTo>
                    <a:lnTo>
                      <a:pt x="182" y="52"/>
                    </a:lnTo>
                    <a:lnTo>
                      <a:pt x="175" y="52"/>
                    </a:lnTo>
                    <a:lnTo>
                      <a:pt x="167" y="52"/>
                    </a:lnTo>
                    <a:lnTo>
                      <a:pt x="167" y="43"/>
                    </a:lnTo>
                    <a:lnTo>
                      <a:pt x="159" y="43"/>
                    </a:lnTo>
                    <a:lnTo>
                      <a:pt x="152" y="43"/>
                    </a:lnTo>
                    <a:lnTo>
                      <a:pt x="144" y="35"/>
                    </a:lnTo>
                    <a:lnTo>
                      <a:pt x="137" y="35"/>
                    </a:lnTo>
                    <a:lnTo>
                      <a:pt x="129" y="35"/>
                    </a:lnTo>
                    <a:lnTo>
                      <a:pt x="121" y="43"/>
                    </a:lnTo>
                    <a:lnTo>
                      <a:pt x="114" y="43"/>
                    </a:lnTo>
                    <a:lnTo>
                      <a:pt x="106" y="43"/>
                    </a:lnTo>
                    <a:lnTo>
                      <a:pt x="99" y="43"/>
                    </a:lnTo>
                    <a:lnTo>
                      <a:pt x="91" y="43"/>
                    </a:lnTo>
                    <a:lnTo>
                      <a:pt x="91" y="35"/>
                    </a:lnTo>
                    <a:lnTo>
                      <a:pt x="83" y="35"/>
                    </a:lnTo>
                    <a:lnTo>
                      <a:pt x="76" y="35"/>
                    </a:lnTo>
                    <a:lnTo>
                      <a:pt x="68" y="35"/>
                    </a:lnTo>
                    <a:lnTo>
                      <a:pt x="68" y="43"/>
                    </a:lnTo>
                    <a:lnTo>
                      <a:pt x="68" y="52"/>
                    </a:lnTo>
                    <a:lnTo>
                      <a:pt x="76" y="43"/>
                    </a:lnTo>
                    <a:lnTo>
                      <a:pt x="68" y="43"/>
                    </a:lnTo>
                    <a:lnTo>
                      <a:pt x="61" y="43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26"/>
                    </a:lnTo>
                    <a:lnTo>
                      <a:pt x="38" y="26"/>
                    </a:lnTo>
                    <a:lnTo>
                      <a:pt x="30" y="26"/>
                    </a:lnTo>
                    <a:lnTo>
                      <a:pt x="30" y="18"/>
                    </a:lnTo>
                    <a:lnTo>
                      <a:pt x="23" y="18"/>
                    </a:lnTo>
                    <a:lnTo>
                      <a:pt x="30" y="18"/>
                    </a:lnTo>
                    <a:lnTo>
                      <a:pt x="38" y="18"/>
                    </a:lnTo>
                    <a:lnTo>
                      <a:pt x="45" y="18"/>
                    </a:lnTo>
                    <a:lnTo>
                      <a:pt x="53" y="18"/>
                    </a:lnTo>
                    <a:lnTo>
                      <a:pt x="53" y="9"/>
                    </a:lnTo>
                    <a:lnTo>
                      <a:pt x="61" y="9"/>
                    </a:lnTo>
                    <a:lnTo>
                      <a:pt x="68" y="9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76" y="9"/>
                    </a:lnTo>
                    <a:lnTo>
                      <a:pt x="76" y="18"/>
                    </a:lnTo>
                    <a:lnTo>
                      <a:pt x="83" y="18"/>
                    </a:lnTo>
                    <a:lnTo>
                      <a:pt x="91" y="18"/>
                    </a:lnTo>
                    <a:lnTo>
                      <a:pt x="99" y="18"/>
                    </a:lnTo>
                    <a:lnTo>
                      <a:pt x="106" y="18"/>
                    </a:lnTo>
                    <a:lnTo>
                      <a:pt x="114" y="18"/>
                    </a:lnTo>
                    <a:lnTo>
                      <a:pt x="121" y="18"/>
                    </a:lnTo>
                    <a:lnTo>
                      <a:pt x="129" y="18"/>
                    </a:lnTo>
                    <a:lnTo>
                      <a:pt x="137" y="18"/>
                    </a:lnTo>
                    <a:lnTo>
                      <a:pt x="144" y="18"/>
                    </a:lnTo>
                    <a:lnTo>
                      <a:pt x="152" y="26"/>
                    </a:lnTo>
                    <a:lnTo>
                      <a:pt x="159" y="26"/>
                    </a:lnTo>
                    <a:lnTo>
                      <a:pt x="167" y="26"/>
                    </a:lnTo>
                    <a:lnTo>
                      <a:pt x="167" y="35"/>
                    </a:lnTo>
                    <a:lnTo>
                      <a:pt x="175" y="35"/>
                    </a:lnTo>
                    <a:lnTo>
                      <a:pt x="175" y="43"/>
                    </a:lnTo>
                    <a:lnTo>
                      <a:pt x="182" y="43"/>
                    </a:lnTo>
                    <a:lnTo>
                      <a:pt x="182" y="52"/>
                    </a:lnTo>
                    <a:lnTo>
                      <a:pt x="182" y="60"/>
                    </a:lnTo>
                    <a:lnTo>
                      <a:pt x="182" y="69"/>
                    </a:lnTo>
                    <a:lnTo>
                      <a:pt x="182" y="77"/>
                    </a:lnTo>
                    <a:lnTo>
                      <a:pt x="175" y="77"/>
                    </a:lnTo>
                    <a:lnTo>
                      <a:pt x="175" y="86"/>
                    </a:lnTo>
                    <a:lnTo>
                      <a:pt x="167" y="86"/>
                    </a:lnTo>
                    <a:lnTo>
                      <a:pt x="159" y="94"/>
                    </a:lnTo>
                    <a:lnTo>
                      <a:pt x="152" y="94"/>
                    </a:lnTo>
                    <a:lnTo>
                      <a:pt x="144" y="94"/>
                    </a:lnTo>
                    <a:lnTo>
                      <a:pt x="137" y="94"/>
                    </a:lnTo>
                    <a:lnTo>
                      <a:pt x="129" y="94"/>
                    </a:lnTo>
                    <a:lnTo>
                      <a:pt x="121" y="94"/>
                    </a:lnTo>
                    <a:lnTo>
                      <a:pt x="114" y="103"/>
                    </a:lnTo>
                    <a:lnTo>
                      <a:pt x="106" y="103"/>
                    </a:lnTo>
                    <a:lnTo>
                      <a:pt x="99" y="111"/>
                    </a:lnTo>
                    <a:lnTo>
                      <a:pt x="91" y="111"/>
                    </a:lnTo>
                    <a:lnTo>
                      <a:pt x="91" y="120"/>
                    </a:lnTo>
                    <a:lnTo>
                      <a:pt x="83" y="120"/>
                    </a:lnTo>
                    <a:lnTo>
                      <a:pt x="83" y="128"/>
                    </a:lnTo>
                    <a:lnTo>
                      <a:pt x="76" y="137"/>
                    </a:lnTo>
                    <a:lnTo>
                      <a:pt x="76" y="145"/>
                    </a:lnTo>
                    <a:lnTo>
                      <a:pt x="76" y="154"/>
                    </a:lnTo>
                    <a:lnTo>
                      <a:pt x="76" y="163"/>
                    </a:lnTo>
                    <a:lnTo>
                      <a:pt x="68" y="171"/>
                    </a:lnTo>
                    <a:lnTo>
                      <a:pt x="68" y="180"/>
                    </a:lnTo>
                    <a:lnTo>
                      <a:pt x="61" y="180"/>
                    </a:lnTo>
                    <a:lnTo>
                      <a:pt x="61" y="171"/>
                    </a:lnTo>
                    <a:lnTo>
                      <a:pt x="53" y="171"/>
                    </a:lnTo>
                    <a:lnTo>
                      <a:pt x="53" y="163"/>
                    </a:lnTo>
                    <a:lnTo>
                      <a:pt x="45" y="163"/>
                    </a:lnTo>
                    <a:lnTo>
                      <a:pt x="38" y="163"/>
                    </a:lnTo>
                    <a:lnTo>
                      <a:pt x="30" y="163"/>
                    </a:lnTo>
                    <a:lnTo>
                      <a:pt x="23" y="163"/>
                    </a:lnTo>
                    <a:lnTo>
                      <a:pt x="15" y="154"/>
                    </a:lnTo>
                    <a:lnTo>
                      <a:pt x="7" y="154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2AB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387"/>
              <p:cNvSpPr>
                <a:spLocks/>
              </p:cNvSpPr>
              <p:nvPr/>
            </p:nvSpPr>
            <p:spPr bwMode="auto">
              <a:xfrm>
                <a:off x="3457" y="3196"/>
                <a:ext cx="182" cy="180"/>
              </a:xfrm>
              <a:custGeom>
                <a:avLst/>
                <a:gdLst>
                  <a:gd name="T0" fmla="*/ 7 w 182"/>
                  <a:gd name="T1" fmla="*/ 145 h 180"/>
                  <a:gd name="T2" fmla="*/ 30 w 182"/>
                  <a:gd name="T3" fmla="*/ 145 h 180"/>
                  <a:gd name="T4" fmla="*/ 45 w 182"/>
                  <a:gd name="T5" fmla="*/ 137 h 180"/>
                  <a:gd name="T6" fmla="*/ 61 w 182"/>
                  <a:gd name="T7" fmla="*/ 128 h 180"/>
                  <a:gd name="T8" fmla="*/ 76 w 182"/>
                  <a:gd name="T9" fmla="*/ 111 h 180"/>
                  <a:gd name="T10" fmla="*/ 91 w 182"/>
                  <a:gd name="T11" fmla="*/ 103 h 180"/>
                  <a:gd name="T12" fmla="*/ 106 w 182"/>
                  <a:gd name="T13" fmla="*/ 94 h 180"/>
                  <a:gd name="T14" fmla="*/ 129 w 182"/>
                  <a:gd name="T15" fmla="*/ 94 h 180"/>
                  <a:gd name="T16" fmla="*/ 152 w 182"/>
                  <a:gd name="T17" fmla="*/ 94 h 180"/>
                  <a:gd name="T18" fmla="*/ 167 w 182"/>
                  <a:gd name="T19" fmla="*/ 86 h 180"/>
                  <a:gd name="T20" fmla="*/ 182 w 182"/>
                  <a:gd name="T21" fmla="*/ 69 h 180"/>
                  <a:gd name="T22" fmla="*/ 175 w 182"/>
                  <a:gd name="T23" fmla="*/ 52 h 180"/>
                  <a:gd name="T24" fmla="*/ 159 w 182"/>
                  <a:gd name="T25" fmla="*/ 43 h 180"/>
                  <a:gd name="T26" fmla="*/ 137 w 182"/>
                  <a:gd name="T27" fmla="*/ 35 h 180"/>
                  <a:gd name="T28" fmla="*/ 114 w 182"/>
                  <a:gd name="T29" fmla="*/ 43 h 180"/>
                  <a:gd name="T30" fmla="*/ 91 w 182"/>
                  <a:gd name="T31" fmla="*/ 43 h 180"/>
                  <a:gd name="T32" fmla="*/ 76 w 182"/>
                  <a:gd name="T33" fmla="*/ 35 h 180"/>
                  <a:gd name="T34" fmla="*/ 68 w 182"/>
                  <a:gd name="T35" fmla="*/ 52 h 180"/>
                  <a:gd name="T36" fmla="*/ 61 w 182"/>
                  <a:gd name="T37" fmla="*/ 43 h 180"/>
                  <a:gd name="T38" fmla="*/ 45 w 182"/>
                  <a:gd name="T39" fmla="*/ 26 h 180"/>
                  <a:gd name="T40" fmla="*/ 30 w 182"/>
                  <a:gd name="T41" fmla="*/ 18 h 180"/>
                  <a:gd name="T42" fmla="*/ 38 w 182"/>
                  <a:gd name="T43" fmla="*/ 18 h 180"/>
                  <a:gd name="T44" fmla="*/ 53 w 182"/>
                  <a:gd name="T45" fmla="*/ 9 h 180"/>
                  <a:gd name="T46" fmla="*/ 68 w 182"/>
                  <a:gd name="T47" fmla="*/ 0 h 180"/>
                  <a:gd name="T48" fmla="*/ 76 w 182"/>
                  <a:gd name="T49" fmla="*/ 18 h 180"/>
                  <a:gd name="T50" fmla="*/ 99 w 182"/>
                  <a:gd name="T51" fmla="*/ 18 h 180"/>
                  <a:gd name="T52" fmla="*/ 121 w 182"/>
                  <a:gd name="T53" fmla="*/ 18 h 180"/>
                  <a:gd name="T54" fmla="*/ 144 w 182"/>
                  <a:gd name="T55" fmla="*/ 18 h 180"/>
                  <a:gd name="T56" fmla="*/ 167 w 182"/>
                  <a:gd name="T57" fmla="*/ 26 h 180"/>
                  <a:gd name="T58" fmla="*/ 175 w 182"/>
                  <a:gd name="T59" fmla="*/ 43 h 180"/>
                  <a:gd name="T60" fmla="*/ 182 w 182"/>
                  <a:gd name="T61" fmla="*/ 60 h 180"/>
                  <a:gd name="T62" fmla="*/ 175 w 182"/>
                  <a:gd name="T63" fmla="*/ 77 h 180"/>
                  <a:gd name="T64" fmla="*/ 159 w 182"/>
                  <a:gd name="T65" fmla="*/ 94 h 180"/>
                  <a:gd name="T66" fmla="*/ 137 w 182"/>
                  <a:gd name="T67" fmla="*/ 94 h 180"/>
                  <a:gd name="T68" fmla="*/ 114 w 182"/>
                  <a:gd name="T69" fmla="*/ 103 h 180"/>
                  <a:gd name="T70" fmla="*/ 91 w 182"/>
                  <a:gd name="T71" fmla="*/ 111 h 180"/>
                  <a:gd name="T72" fmla="*/ 83 w 182"/>
                  <a:gd name="T73" fmla="*/ 128 h 180"/>
                  <a:gd name="T74" fmla="*/ 76 w 182"/>
                  <a:gd name="T75" fmla="*/ 154 h 180"/>
                  <a:gd name="T76" fmla="*/ 68 w 182"/>
                  <a:gd name="T77" fmla="*/ 180 h 180"/>
                  <a:gd name="T78" fmla="*/ 53 w 182"/>
                  <a:gd name="T79" fmla="*/ 171 h 180"/>
                  <a:gd name="T80" fmla="*/ 38 w 182"/>
                  <a:gd name="T81" fmla="*/ 163 h 180"/>
                  <a:gd name="T82" fmla="*/ 15 w 182"/>
                  <a:gd name="T83" fmla="*/ 154 h 1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2"/>
                  <a:gd name="T127" fmla="*/ 0 h 180"/>
                  <a:gd name="T128" fmla="*/ 182 w 182"/>
                  <a:gd name="T129" fmla="*/ 180 h 1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2" h="180">
                    <a:moveTo>
                      <a:pt x="0" y="154"/>
                    </a:moveTo>
                    <a:lnTo>
                      <a:pt x="7" y="154"/>
                    </a:lnTo>
                    <a:lnTo>
                      <a:pt x="7" y="145"/>
                    </a:lnTo>
                    <a:lnTo>
                      <a:pt x="15" y="145"/>
                    </a:lnTo>
                    <a:lnTo>
                      <a:pt x="23" y="145"/>
                    </a:lnTo>
                    <a:lnTo>
                      <a:pt x="30" y="145"/>
                    </a:lnTo>
                    <a:lnTo>
                      <a:pt x="38" y="145"/>
                    </a:lnTo>
                    <a:lnTo>
                      <a:pt x="38" y="137"/>
                    </a:lnTo>
                    <a:lnTo>
                      <a:pt x="45" y="137"/>
                    </a:lnTo>
                    <a:lnTo>
                      <a:pt x="53" y="137"/>
                    </a:lnTo>
                    <a:lnTo>
                      <a:pt x="53" y="128"/>
                    </a:lnTo>
                    <a:lnTo>
                      <a:pt x="61" y="128"/>
                    </a:lnTo>
                    <a:lnTo>
                      <a:pt x="68" y="120"/>
                    </a:lnTo>
                    <a:lnTo>
                      <a:pt x="76" y="120"/>
                    </a:lnTo>
                    <a:lnTo>
                      <a:pt x="76" y="111"/>
                    </a:lnTo>
                    <a:lnTo>
                      <a:pt x="83" y="111"/>
                    </a:lnTo>
                    <a:lnTo>
                      <a:pt x="91" y="111"/>
                    </a:lnTo>
                    <a:lnTo>
                      <a:pt x="91" y="103"/>
                    </a:lnTo>
                    <a:lnTo>
                      <a:pt x="99" y="103"/>
                    </a:lnTo>
                    <a:lnTo>
                      <a:pt x="106" y="103"/>
                    </a:lnTo>
                    <a:lnTo>
                      <a:pt x="106" y="94"/>
                    </a:lnTo>
                    <a:lnTo>
                      <a:pt x="114" y="94"/>
                    </a:lnTo>
                    <a:lnTo>
                      <a:pt x="121" y="94"/>
                    </a:lnTo>
                    <a:lnTo>
                      <a:pt x="129" y="94"/>
                    </a:lnTo>
                    <a:lnTo>
                      <a:pt x="137" y="94"/>
                    </a:lnTo>
                    <a:lnTo>
                      <a:pt x="144" y="94"/>
                    </a:lnTo>
                    <a:lnTo>
                      <a:pt x="152" y="94"/>
                    </a:lnTo>
                    <a:lnTo>
                      <a:pt x="159" y="94"/>
                    </a:lnTo>
                    <a:lnTo>
                      <a:pt x="167" y="94"/>
                    </a:lnTo>
                    <a:lnTo>
                      <a:pt x="167" y="86"/>
                    </a:lnTo>
                    <a:lnTo>
                      <a:pt x="175" y="86"/>
                    </a:lnTo>
                    <a:lnTo>
                      <a:pt x="182" y="77"/>
                    </a:lnTo>
                    <a:lnTo>
                      <a:pt x="182" y="69"/>
                    </a:lnTo>
                    <a:lnTo>
                      <a:pt x="182" y="60"/>
                    </a:lnTo>
                    <a:lnTo>
                      <a:pt x="182" y="52"/>
                    </a:lnTo>
                    <a:lnTo>
                      <a:pt x="175" y="52"/>
                    </a:lnTo>
                    <a:lnTo>
                      <a:pt x="167" y="52"/>
                    </a:lnTo>
                    <a:lnTo>
                      <a:pt x="167" y="43"/>
                    </a:lnTo>
                    <a:lnTo>
                      <a:pt x="159" y="43"/>
                    </a:lnTo>
                    <a:lnTo>
                      <a:pt x="152" y="43"/>
                    </a:lnTo>
                    <a:lnTo>
                      <a:pt x="144" y="35"/>
                    </a:lnTo>
                    <a:lnTo>
                      <a:pt x="137" y="35"/>
                    </a:lnTo>
                    <a:lnTo>
                      <a:pt x="129" y="35"/>
                    </a:lnTo>
                    <a:lnTo>
                      <a:pt x="121" y="43"/>
                    </a:lnTo>
                    <a:lnTo>
                      <a:pt x="114" y="43"/>
                    </a:lnTo>
                    <a:lnTo>
                      <a:pt x="106" y="43"/>
                    </a:lnTo>
                    <a:lnTo>
                      <a:pt x="99" y="43"/>
                    </a:lnTo>
                    <a:lnTo>
                      <a:pt x="91" y="43"/>
                    </a:lnTo>
                    <a:lnTo>
                      <a:pt x="91" y="35"/>
                    </a:lnTo>
                    <a:lnTo>
                      <a:pt x="83" y="35"/>
                    </a:lnTo>
                    <a:lnTo>
                      <a:pt x="76" y="35"/>
                    </a:lnTo>
                    <a:lnTo>
                      <a:pt x="68" y="35"/>
                    </a:lnTo>
                    <a:lnTo>
                      <a:pt x="68" y="43"/>
                    </a:lnTo>
                    <a:lnTo>
                      <a:pt x="68" y="52"/>
                    </a:lnTo>
                    <a:lnTo>
                      <a:pt x="76" y="43"/>
                    </a:lnTo>
                    <a:lnTo>
                      <a:pt x="68" y="43"/>
                    </a:lnTo>
                    <a:lnTo>
                      <a:pt x="61" y="43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26"/>
                    </a:lnTo>
                    <a:lnTo>
                      <a:pt x="38" y="26"/>
                    </a:lnTo>
                    <a:lnTo>
                      <a:pt x="30" y="26"/>
                    </a:lnTo>
                    <a:lnTo>
                      <a:pt x="30" y="18"/>
                    </a:lnTo>
                    <a:lnTo>
                      <a:pt x="23" y="18"/>
                    </a:lnTo>
                    <a:lnTo>
                      <a:pt x="30" y="18"/>
                    </a:lnTo>
                    <a:lnTo>
                      <a:pt x="38" y="18"/>
                    </a:lnTo>
                    <a:lnTo>
                      <a:pt x="45" y="18"/>
                    </a:lnTo>
                    <a:lnTo>
                      <a:pt x="53" y="18"/>
                    </a:lnTo>
                    <a:lnTo>
                      <a:pt x="53" y="9"/>
                    </a:lnTo>
                    <a:lnTo>
                      <a:pt x="61" y="9"/>
                    </a:lnTo>
                    <a:lnTo>
                      <a:pt x="68" y="9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76" y="9"/>
                    </a:lnTo>
                    <a:lnTo>
                      <a:pt x="76" y="18"/>
                    </a:lnTo>
                    <a:lnTo>
                      <a:pt x="83" y="18"/>
                    </a:lnTo>
                    <a:lnTo>
                      <a:pt x="91" y="18"/>
                    </a:lnTo>
                    <a:lnTo>
                      <a:pt x="99" y="18"/>
                    </a:lnTo>
                    <a:lnTo>
                      <a:pt x="106" y="18"/>
                    </a:lnTo>
                    <a:lnTo>
                      <a:pt x="114" y="18"/>
                    </a:lnTo>
                    <a:lnTo>
                      <a:pt x="121" y="18"/>
                    </a:lnTo>
                    <a:lnTo>
                      <a:pt x="129" y="18"/>
                    </a:lnTo>
                    <a:lnTo>
                      <a:pt x="137" y="18"/>
                    </a:lnTo>
                    <a:lnTo>
                      <a:pt x="144" y="18"/>
                    </a:lnTo>
                    <a:lnTo>
                      <a:pt x="152" y="26"/>
                    </a:lnTo>
                    <a:lnTo>
                      <a:pt x="159" y="26"/>
                    </a:lnTo>
                    <a:lnTo>
                      <a:pt x="167" y="26"/>
                    </a:lnTo>
                    <a:lnTo>
                      <a:pt x="167" y="35"/>
                    </a:lnTo>
                    <a:lnTo>
                      <a:pt x="175" y="35"/>
                    </a:lnTo>
                    <a:lnTo>
                      <a:pt x="175" y="43"/>
                    </a:lnTo>
                    <a:lnTo>
                      <a:pt x="182" y="43"/>
                    </a:lnTo>
                    <a:lnTo>
                      <a:pt x="182" y="52"/>
                    </a:lnTo>
                    <a:lnTo>
                      <a:pt x="182" y="60"/>
                    </a:lnTo>
                    <a:lnTo>
                      <a:pt x="182" y="69"/>
                    </a:lnTo>
                    <a:lnTo>
                      <a:pt x="182" y="77"/>
                    </a:lnTo>
                    <a:lnTo>
                      <a:pt x="175" y="77"/>
                    </a:lnTo>
                    <a:lnTo>
                      <a:pt x="175" y="86"/>
                    </a:lnTo>
                    <a:lnTo>
                      <a:pt x="167" y="86"/>
                    </a:lnTo>
                    <a:lnTo>
                      <a:pt x="159" y="94"/>
                    </a:lnTo>
                    <a:lnTo>
                      <a:pt x="152" y="94"/>
                    </a:lnTo>
                    <a:lnTo>
                      <a:pt x="144" y="94"/>
                    </a:lnTo>
                    <a:lnTo>
                      <a:pt x="137" y="94"/>
                    </a:lnTo>
                    <a:lnTo>
                      <a:pt x="129" y="94"/>
                    </a:lnTo>
                    <a:lnTo>
                      <a:pt x="121" y="94"/>
                    </a:lnTo>
                    <a:lnTo>
                      <a:pt x="114" y="103"/>
                    </a:lnTo>
                    <a:lnTo>
                      <a:pt x="106" y="103"/>
                    </a:lnTo>
                    <a:lnTo>
                      <a:pt x="99" y="111"/>
                    </a:lnTo>
                    <a:lnTo>
                      <a:pt x="91" y="111"/>
                    </a:lnTo>
                    <a:lnTo>
                      <a:pt x="91" y="120"/>
                    </a:lnTo>
                    <a:lnTo>
                      <a:pt x="83" y="120"/>
                    </a:lnTo>
                    <a:lnTo>
                      <a:pt x="83" y="128"/>
                    </a:lnTo>
                    <a:lnTo>
                      <a:pt x="76" y="137"/>
                    </a:lnTo>
                    <a:lnTo>
                      <a:pt x="76" y="145"/>
                    </a:lnTo>
                    <a:lnTo>
                      <a:pt x="76" y="154"/>
                    </a:lnTo>
                    <a:lnTo>
                      <a:pt x="76" y="163"/>
                    </a:lnTo>
                    <a:lnTo>
                      <a:pt x="68" y="171"/>
                    </a:lnTo>
                    <a:lnTo>
                      <a:pt x="68" y="180"/>
                    </a:lnTo>
                    <a:lnTo>
                      <a:pt x="61" y="180"/>
                    </a:lnTo>
                    <a:lnTo>
                      <a:pt x="61" y="171"/>
                    </a:lnTo>
                    <a:lnTo>
                      <a:pt x="53" y="171"/>
                    </a:lnTo>
                    <a:lnTo>
                      <a:pt x="53" y="163"/>
                    </a:lnTo>
                    <a:lnTo>
                      <a:pt x="45" y="163"/>
                    </a:lnTo>
                    <a:lnTo>
                      <a:pt x="38" y="163"/>
                    </a:lnTo>
                    <a:lnTo>
                      <a:pt x="30" y="163"/>
                    </a:lnTo>
                    <a:lnTo>
                      <a:pt x="23" y="163"/>
                    </a:lnTo>
                    <a:lnTo>
                      <a:pt x="15" y="154"/>
                    </a:lnTo>
                    <a:lnTo>
                      <a:pt x="7" y="154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2AB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388"/>
              <p:cNvSpPr>
                <a:spLocks/>
              </p:cNvSpPr>
              <p:nvPr/>
            </p:nvSpPr>
            <p:spPr bwMode="auto">
              <a:xfrm>
                <a:off x="3457" y="3196"/>
                <a:ext cx="182" cy="180"/>
              </a:xfrm>
              <a:custGeom>
                <a:avLst/>
                <a:gdLst>
                  <a:gd name="T0" fmla="*/ 7 w 182"/>
                  <a:gd name="T1" fmla="*/ 145 h 180"/>
                  <a:gd name="T2" fmla="*/ 30 w 182"/>
                  <a:gd name="T3" fmla="*/ 145 h 180"/>
                  <a:gd name="T4" fmla="*/ 45 w 182"/>
                  <a:gd name="T5" fmla="*/ 137 h 180"/>
                  <a:gd name="T6" fmla="*/ 61 w 182"/>
                  <a:gd name="T7" fmla="*/ 128 h 180"/>
                  <a:gd name="T8" fmla="*/ 76 w 182"/>
                  <a:gd name="T9" fmla="*/ 111 h 180"/>
                  <a:gd name="T10" fmla="*/ 91 w 182"/>
                  <a:gd name="T11" fmla="*/ 103 h 180"/>
                  <a:gd name="T12" fmla="*/ 106 w 182"/>
                  <a:gd name="T13" fmla="*/ 94 h 180"/>
                  <a:gd name="T14" fmla="*/ 129 w 182"/>
                  <a:gd name="T15" fmla="*/ 94 h 180"/>
                  <a:gd name="T16" fmla="*/ 152 w 182"/>
                  <a:gd name="T17" fmla="*/ 94 h 180"/>
                  <a:gd name="T18" fmla="*/ 167 w 182"/>
                  <a:gd name="T19" fmla="*/ 86 h 180"/>
                  <a:gd name="T20" fmla="*/ 182 w 182"/>
                  <a:gd name="T21" fmla="*/ 69 h 180"/>
                  <a:gd name="T22" fmla="*/ 175 w 182"/>
                  <a:gd name="T23" fmla="*/ 52 h 180"/>
                  <a:gd name="T24" fmla="*/ 159 w 182"/>
                  <a:gd name="T25" fmla="*/ 43 h 180"/>
                  <a:gd name="T26" fmla="*/ 137 w 182"/>
                  <a:gd name="T27" fmla="*/ 35 h 180"/>
                  <a:gd name="T28" fmla="*/ 114 w 182"/>
                  <a:gd name="T29" fmla="*/ 43 h 180"/>
                  <a:gd name="T30" fmla="*/ 91 w 182"/>
                  <a:gd name="T31" fmla="*/ 43 h 180"/>
                  <a:gd name="T32" fmla="*/ 76 w 182"/>
                  <a:gd name="T33" fmla="*/ 35 h 180"/>
                  <a:gd name="T34" fmla="*/ 68 w 182"/>
                  <a:gd name="T35" fmla="*/ 52 h 180"/>
                  <a:gd name="T36" fmla="*/ 61 w 182"/>
                  <a:gd name="T37" fmla="*/ 43 h 180"/>
                  <a:gd name="T38" fmla="*/ 45 w 182"/>
                  <a:gd name="T39" fmla="*/ 26 h 180"/>
                  <a:gd name="T40" fmla="*/ 30 w 182"/>
                  <a:gd name="T41" fmla="*/ 18 h 180"/>
                  <a:gd name="T42" fmla="*/ 38 w 182"/>
                  <a:gd name="T43" fmla="*/ 18 h 180"/>
                  <a:gd name="T44" fmla="*/ 53 w 182"/>
                  <a:gd name="T45" fmla="*/ 9 h 180"/>
                  <a:gd name="T46" fmla="*/ 68 w 182"/>
                  <a:gd name="T47" fmla="*/ 0 h 180"/>
                  <a:gd name="T48" fmla="*/ 76 w 182"/>
                  <a:gd name="T49" fmla="*/ 18 h 180"/>
                  <a:gd name="T50" fmla="*/ 99 w 182"/>
                  <a:gd name="T51" fmla="*/ 18 h 180"/>
                  <a:gd name="T52" fmla="*/ 121 w 182"/>
                  <a:gd name="T53" fmla="*/ 18 h 180"/>
                  <a:gd name="T54" fmla="*/ 144 w 182"/>
                  <a:gd name="T55" fmla="*/ 18 h 180"/>
                  <a:gd name="T56" fmla="*/ 167 w 182"/>
                  <a:gd name="T57" fmla="*/ 26 h 180"/>
                  <a:gd name="T58" fmla="*/ 175 w 182"/>
                  <a:gd name="T59" fmla="*/ 43 h 180"/>
                  <a:gd name="T60" fmla="*/ 182 w 182"/>
                  <a:gd name="T61" fmla="*/ 60 h 180"/>
                  <a:gd name="T62" fmla="*/ 175 w 182"/>
                  <a:gd name="T63" fmla="*/ 77 h 180"/>
                  <a:gd name="T64" fmla="*/ 159 w 182"/>
                  <a:gd name="T65" fmla="*/ 94 h 180"/>
                  <a:gd name="T66" fmla="*/ 137 w 182"/>
                  <a:gd name="T67" fmla="*/ 94 h 180"/>
                  <a:gd name="T68" fmla="*/ 114 w 182"/>
                  <a:gd name="T69" fmla="*/ 103 h 180"/>
                  <a:gd name="T70" fmla="*/ 91 w 182"/>
                  <a:gd name="T71" fmla="*/ 111 h 180"/>
                  <a:gd name="T72" fmla="*/ 83 w 182"/>
                  <a:gd name="T73" fmla="*/ 128 h 180"/>
                  <a:gd name="T74" fmla="*/ 76 w 182"/>
                  <a:gd name="T75" fmla="*/ 154 h 180"/>
                  <a:gd name="T76" fmla="*/ 68 w 182"/>
                  <a:gd name="T77" fmla="*/ 180 h 180"/>
                  <a:gd name="T78" fmla="*/ 53 w 182"/>
                  <a:gd name="T79" fmla="*/ 171 h 180"/>
                  <a:gd name="T80" fmla="*/ 38 w 182"/>
                  <a:gd name="T81" fmla="*/ 163 h 180"/>
                  <a:gd name="T82" fmla="*/ 15 w 182"/>
                  <a:gd name="T83" fmla="*/ 154 h 1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2"/>
                  <a:gd name="T127" fmla="*/ 0 h 180"/>
                  <a:gd name="T128" fmla="*/ 182 w 182"/>
                  <a:gd name="T129" fmla="*/ 180 h 1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2" h="180">
                    <a:moveTo>
                      <a:pt x="0" y="154"/>
                    </a:moveTo>
                    <a:lnTo>
                      <a:pt x="7" y="154"/>
                    </a:lnTo>
                    <a:lnTo>
                      <a:pt x="7" y="145"/>
                    </a:lnTo>
                    <a:lnTo>
                      <a:pt x="15" y="145"/>
                    </a:lnTo>
                    <a:lnTo>
                      <a:pt x="23" y="145"/>
                    </a:lnTo>
                    <a:lnTo>
                      <a:pt x="30" y="145"/>
                    </a:lnTo>
                    <a:lnTo>
                      <a:pt x="38" y="145"/>
                    </a:lnTo>
                    <a:lnTo>
                      <a:pt x="38" y="137"/>
                    </a:lnTo>
                    <a:lnTo>
                      <a:pt x="45" y="137"/>
                    </a:lnTo>
                    <a:lnTo>
                      <a:pt x="53" y="137"/>
                    </a:lnTo>
                    <a:lnTo>
                      <a:pt x="53" y="128"/>
                    </a:lnTo>
                    <a:lnTo>
                      <a:pt x="61" y="128"/>
                    </a:lnTo>
                    <a:lnTo>
                      <a:pt x="68" y="120"/>
                    </a:lnTo>
                    <a:lnTo>
                      <a:pt x="76" y="120"/>
                    </a:lnTo>
                    <a:lnTo>
                      <a:pt x="76" y="111"/>
                    </a:lnTo>
                    <a:lnTo>
                      <a:pt x="83" y="111"/>
                    </a:lnTo>
                    <a:lnTo>
                      <a:pt x="91" y="111"/>
                    </a:lnTo>
                    <a:lnTo>
                      <a:pt x="91" y="103"/>
                    </a:lnTo>
                    <a:lnTo>
                      <a:pt x="99" y="103"/>
                    </a:lnTo>
                    <a:lnTo>
                      <a:pt x="106" y="103"/>
                    </a:lnTo>
                    <a:lnTo>
                      <a:pt x="106" y="94"/>
                    </a:lnTo>
                    <a:lnTo>
                      <a:pt x="114" y="94"/>
                    </a:lnTo>
                    <a:lnTo>
                      <a:pt x="121" y="94"/>
                    </a:lnTo>
                    <a:lnTo>
                      <a:pt x="129" y="94"/>
                    </a:lnTo>
                    <a:lnTo>
                      <a:pt x="137" y="94"/>
                    </a:lnTo>
                    <a:lnTo>
                      <a:pt x="144" y="94"/>
                    </a:lnTo>
                    <a:lnTo>
                      <a:pt x="152" y="94"/>
                    </a:lnTo>
                    <a:lnTo>
                      <a:pt x="159" y="94"/>
                    </a:lnTo>
                    <a:lnTo>
                      <a:pt x="167" y="94"/>
                    </a:lnTo>
                    <a:lnTo>
                      <a:pt x="167" y="86"/>
                    </a:lnTo>
                    <a:lnTo>
                      <a:pt x="175" y="86"/>
                    </a:lnTo>
                    <a:lnTo>
                      <a:pt x="182" y="77"/>
                    </a:lnTo>
                    <a:lnTo>
                      <a:pt x="182" y="69"/>
                    </a:lnTo>
                    <a:lnTo>
                      <a:pt x="182" y="60"/>
                    </a:lnTo>
                    <a:lnTo>
                      <a:pt x="182" y="52"/>
                    </a:lnTo>
                    <a:lnTo>
                      <a:pt x="175" y="52"/>
                    </a:lnTo>
                    <a:lnTo>
                      <a:pt x="167" y="52"/>
                    </a:lnTo>
                    <a:lnTo>
                      <a:pt x="167" y="43"/>
                    </a:lnTo>
                    <a:lnTo>
                      <a:pt x="159" y="43"/>
                    </a:lnTo>
                    <a:lnTo>
                      <a:pt x="152" y="43"/>
                    </a:lnTo>
                    <a:lnTo>
                      <a:pt x="144" y="35"/>
                    </a:lnTo>
                    <a:lnTo>
                      <a:pt x="137" y="35"/>
                    </a:lnTo>
                    <a:lnTo>
                      <a:pt x="129" y="35"/>
                    </a:lnTo>
                    <a:lnTo>
                      <a:pt x="121" y="43"/>
                    </a:lnTo>
                    <a:lnTo>
                      <a:pt x="114" y="43"/>
                    </a:lnTo>
                    <a:lnTo>
                      <a:pt x="106" y="43"/>
                    </a:lnTo>
                    <a:lnTo>
                      <a:pt x="99" y="43"/>
                    </a:lnTo>
                    <a:lnTo>
                      <a:pt x="91" y="43"/>
                    </a:lnTo>
                    <a:lnTo>
                      <a:pt x="91" y="35"/>
                    </a:lnTo>
                    <a:lnTo>
                      <a:pt x="83" y="35"/>
                    </a:lnTo>
                    <a:lnTo>
                      <a:pt x="76" y="35"/>
                    </a:lnTo>
                    <a:lnTo>
                      <a:pt x="68" y="35"/>
                    </a:lnTo>
                    <a:lnTo>
                      <a:pt x="68" y="43"/>
                    </a:lnTo>
                    <a:lnTo>
                      <a:pt x="68" y="52"/>
                    </a:lnTo>
                    <a:lnTo>
                      <a:pt x="76" y="43"/>
                    </a:lnTo>
                    <a:lnTo>
                      <a:pt x="68" y="43"/>
                    </a:lnTo>
                    <a:lnTo>
                      <a:pt x="61" y="43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26"/>
                    </a:lnTo>
                    <a:lnTo>
                      <a:pt x="38" y="26"/>
                    </a:lnTo>
                    <a:lnTo>
                      <a:pt x="30" y="26"/>
                    </a:lnTo>
                    <a:lnTo>
                      <a:pt x="30" y="18"/>
                    </a:lnTo>
                    <a:lnTo>
                      <a:pt x="23" y="18"/>
                    </a:lnTo>
                    <a:lnTo>
                      <a:pt x="30" y="18"/>
                    </a:lnTo>
                    <a:lnTo>
                      <a:pt x="38" y="18"/>
                    </a:lnTo>
                    <a:lnTo>
                      <a:pt x="45" y="18"/>
                    </a:lnTo>
                    <a:lnTo>
                      <a:pt x="53" y="18"/>
                    </a:lnTo>
                    <a:lnTo>
                      <a:pt x="53" y="9"/>
                    </a:lnTo>
                    <a:lnTo>
                      <a:pt x="61" y="9"/>
                    </a:lnTo>
                    <a:lnTo>
                      <a:pt x="68" y="9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76" y="9"/>
                    </a:lnTo>
                    <a:lnTo>
                      <a:pt x="76" y="18"/>
                    </a:lnTo>
                    <a:lnTo>
                      <a:pt x="83" y="18"/>
                    </a:lnTo>
                    <a:lnTo>
                      <a:pt x="91" y="18"/>
                    </a:lnTo>
                    <a:lnTo>
                      <a:pt x="99" y="18"/>
                    </a:lnTo>
                    <a:lnTo>
                      <a:pt x="106" y="18"/>
                    </a:lnTo>
                    <a:lnTo>
                      <a:pt x="114" y="18"/>
                    </a:lnTo>
                    <a:lnTo>
                      <a:pt x="121" y="18"/>
                    </a:lnTo>
                    <a:lnTo>
                      <a:pt x="129" y="18"/>
                    </a:lnTo>
                    <a:lnTo>
                      <a:pt x="137" y="18"/>
                    </a:lnTo>
                    <a:lnTo>
                      <a:pt x="144" y="18"/>
                    </a:lnTo>
                    <a:lnTo>
                      <a:pt x="152" y="26"/>
                    </a:lnTo>
                    <a:lnTo>
                      <a:pt x="159" y="26"/>
                    </a:lnTo>
                    <a:lnTo>
                      <a:pt x="167" y="26"/>
                    </a:lnTo>
                    <a:lnTo>
                      <a:pt x="167" y="35"/>
                    </a:lnTo>
                    <a:lnTo>
                      <a:pt x="175" y="35"/>
                    </a:lnTo>
                    <a:lnTo>
                      <a:pt x="175" y="43"/>
                    </a:lnTo>
                    <a:lnTo>
                      <a:pt x="182" y="43"/>
                    </a:lnTo>
                    <a:lnTo>
                      <a:pt x="182" y="52"/>
                    </a:lnTo>
                    <a:lnTo>
                      <a:pt x="182" y="60"/>
                    </a:lnTo>
                    <a:lnTo>
                      <a:pt x="182" y="69"/>
                    </a:lnTo>
                    <a:lnTo>
                      <a:pt x="182" y="77"/>
                    </a:lnTo>
                    <a:lnTo>
                      <a:pt x="175" y="77"/>
                    </a:lnTo>
                    <a:lnTo>
                      <a:pt x="175" y="86"/>
                    </a:lnTo>
                    <a:lnTo>
                      <a:pt x="167" y="86"/>
                    </a:lnTo>
                    <a:lnTo>
                      <a:pt x="159" y="94"/>
                    </a:lnTo>
                    <a:lnTo>
                      <a:pt x="152" y="94"/>
                    </a:lnTo>
                    <a:lnTo>
                      <a:pt x="144" y="94"/>
                    </a:lnTo>
                    <a:lnTo>
                      <a:pt x="137" y="94"/>
                    </a:lnTo>
                    <a:lnTo>
                      <a:pt x="129" y="94"/>
                    </a:lnTo>
                    <a:lnTo>
                      <a:pt x="121" y="94"/>
                    </a:lnTo>
                    <a:lnTo>
                      <a:pt x="114" y="103"/>
                    </a:lnTo>
                    <a:lnTo>
                      <a:pt x="106" y="103"/>
                    </a:lnTo>
                    <a:lnTo>
                      <a:pt x="99" y="111"/>
                    </a:lnTo>
                    <a:lnTo>
                      <a:pt x="91" y="111"/>
                    </a:lnTo>
                    <a:lnTo>
                      <a:pt x="91" y="120"/>
                    </a:lnTo>
                    <a:lnTo>
                      <a:pt x="83" y="120"/>
                    </a:lnTo>
                    <a:lnTo>
                      <a:pt x="83" y="128"/>
                    </a:lnTo>
                    <a:lnTo>
                      <a:pt x="76" y="137"/>
                    </a:lnTo>
                    <a:lnTo>
                      <a:pt x="76" y="145"/>
                    </a:lnTo>
                    <a:lnTo>
                      <a:pt x="76" y="154"/>
                    </a:lnTo>
                    <a:lnTo>
                      <a:pt x="76" y="163"/>
                    </a:lnTo>
                    <a:lnTo>
                      <a:pt x="68" y="171"/>
                    </a:lnTo>
                    <a:lnTo>
                      <a:pt x="68" y="180"/>
                    </a:lnTo>
                    <a:lnTo>
                      <a:pt x="61" y="180"/>
                    </a:lnTo>
                    <a:lnTo>
                      <a:pt x="61" y="171"/>
                    </a:lnTo>
                    <a:lnTo>
                      <a:pt x="53" y="171"/>
                    </a:lnTo>
                    <a:lnTo>
                      <a:pt x="53" y="163"/>
                    </a:lnTo>
                    <a:lnTo>
                      <a:pt x="45" y="163"/>
                    </a:lnTo>
                    <a:lnTo>
                      <a:pt x="38" y="163"/>
                    </a:lnTo>
                    <a:lnTo>
                      <a:pt x="30" y="163"/>
                    </a:lnTo>
                    <a:lnTo>
                      <a:pt x="23" y="163"/>
                    </a:lnTo>
                    <a:lnTo>
                      <a:pt x="15" y="154"/>
                    </a:lnTo>
                    <a:lnTo>
                      <a:pt x="7" y="154"/>
                    </a:lnTo>
                    <a:lnTo>
                      <a:pt x="0" y="154"/>
                    </a:lnTo>
                    <a:close/>
                  </a:path>
                </a:pathLst>
              </a:custGeom>
              <a:noFill/>
              <a:ln w="1270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trofitdowspout and gutter"/>
          <p:cNvPicPr>
            <a:picLocks noChangeAspect="1" noChangeArrowheads="1"/>
          </p:cNvPicPr>
          <p:nvPr/>
        </p:nvPicPr>
        <p:blipFill rotWithShape="1">
          <a:blip r:embed="rId3"/>
          <a:srcRect l="47" t="2" r="-880" b="9737"/>
          <a:stretch/>
        </p:blipFill>
        <p:spPr bwMode="auto">
          <a:xfrm>
            <a:off x="4812029" y="1587500"/>
            <a:ext cx="393192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utterend6"/>
          <p:cNvPicPr>
            <a:picLocks noChangeAspect="1" noChangeArrowheads="1"/>
          </p:cNvPicPr>
          <p:nvPr/>
        </p:nvPicPr>
        <p:blipFill rotWithShape="1">
          <a:blip r:embed="rId4">
            <a:lum bright="12000" contrast="24000"/>
          </a:blip>
          <a:srcRect t="1" b="1418"/>
          <a:stretch/>
        </p:blipFill>
        <p:spPr bwMode="auto">
          <a:xfrm>
            <a:off x="400051" y="1587500"/>
            <a:ext cx="3895725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Homes Shelter Us From: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962"/>
            <a:ext cx="8229600" cy="4249737"/>
          </a:xfrm>
        </p:spPr>
        <p:txBody>
          <a:bodyPr/>
          <a:lstStyle/>
          <a:p>
            <a:r>
              <a:rPr lang="en-US" dirty="0"/>
              <a:t>Animals and insects</a:t>
            </a:r>
          </a:p>
          <a:p>
            <a:r>
              <a:rPr lang="en-US" dirty="0"/>
              <a:t>Human intruders</a:t>
            </a:r>
          </a:p>
          <a:p>
            <a:r>
              <a:rPr lang="en-US" dirty="0"/>
              <a:t>Wind</a:t>
            </a:r>
          </a:p>
          <a:p>
            <a:r>
              <a:rPr lang="en-US" dirty="0"/>
              <a:t>Sun</a:t>
            </a:r>
          </a:p>
          <a:p>
            <a:r>
              <a:rPr lang="en-US" dirty="0"/>
              <a:t>Rain (sleet and snow)</a:t>
            </a:r>
          </a:p>
          <a:p>
            <a:r>
              <a:rPr lang="en-US" dirty="0"/>
              <a:t>Cold or hot air</a:t>
            </a:r>
          </a:p>
          <a:p>
            <a:r>
              <a:rPr lang="en-US" dirty="0"/>
              <a:t>Dust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/>
          <a:srcRect b="9952"/>
          <a:stretch/>
        </p:blipFill>
        <p:spPr bwMode="auto">
          <a:xfrm>
            <a:off x="239806" y="4064398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IMG00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9594" y="1330138"/>
            <a:ext cx="3784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794" y="4283113"/>
            <a:ext cx="2819400" cy="248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mcwindow4"/>
          <p:cNvPicPr>
            <a:picLocks noChangeAspect="1" noChangeArrowheads="1"/>
          </p:cNvPicPr>
          <p:nvPr/>
        </p:nvPicPr>
        <p:blipFill>
          <a:blip r:embed="rId6">
            <a:lum bright="12000" contrast="24000"/>
          </a:blip>
          <a:srcRect/>
          <a:stretch>
            <a:fillRect/>
          </a:stretch>
        </p:blipFill>
        <p:spPr bwMode="auto">
          <a:xfrm>
            <a:off x="239806" y="596899"/>
            <a:ext cx="24003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79059" y="1535379"/>
            <a:ext cx="267783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/>
          <a:p>
            <a:pPr eaLnBrk="0" hangingPunct="0"/>
            <a:r>
              <a:rPr lang="en-US" sz="4000" dirty="0">
                <a:latin typeface="Arial" pitchFamily="34" charset="0"/>
                <a:cs typeface="Arial" pitchFamily="34" charset="0"/>
              </a:rPr>
              <a:t>Windows leak?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lumbingle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036" y="1092200"/>
            <a:ext cx="3700371" cy="560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231341" y="1854200"/>
            <a:ext cx="4953063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/>
          <a:p>
            <a:pPr eaLnBrk="0" hangingPunct="0"/>
            <a:r>
              <a:rPr lang="en-US" sz="3200" dirty="0">
                <a:latin typeface="Arial" pitchFamily="34" charset="0"/>
                <a:cs typeface="Arial" pitchFamily="34" charset="0"/>
              </a:rPr>
              <a:t>Plumbing leaks 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are another </a:t>
            </a:r>
          </a:p>
          <a:p>
            <a:pPr eaLnBrk="0" hangingPunct="0"/>
            <a:r>
              <a:rPr lang="en-US" sz="3200" dirty="0">
                <a:latin typeface="Arial" pitchFamily="34" charset="0"/>
                <a:cs typeface="Arial" pitchFamily="34" charset="0"/>
              </a:rPr>
              <a:t>common cause of </a:t>
            </a:r>
          </a:p>
          <a:p>
            <a:pPr eaLnBrk="0" hangingPunct="0"/>
            <a:r>
              <a:rPr lang="en-US" sz="3200" dirty="0">
                <a:latin typeface="Arial" pitchFamily="34" charset="0"/>
                <a:cs typeface="Arial" pitchFamily="34" charset="0"/>
              </a:rPr>
              <a:t>moisture damage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08816"/>
            <a:ext cx="8229600" cy="715963"/>
          </a:xfrm>
        </p:spPr>
        <p:txBody>
          <a:bodyPr/>
          <a:lstStyle/>
          <a:p>
            <a:r>
              <a:rPr lang="en-US" dirty="0"/>
              <a:t>Condensation When Cold Outside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190499" y="2130425"/>
            <a:ext cx="4068233" cy="4346575"/>
            <a:chOff x="190499" y="1939925"/>
            <a:chExt cx="4068233" cy="4346575"/>
          </a:xfrm>
        </p:grpSpPr>
        <p:sp>
          <p:nvSpPr>
            <p:cNvPr id="3" name="Rectangle 3"/>
            <p:cNvSpPr txBox="1">
              <a:spLocks noChangeArrowheads="1"/>
            </p:cNvSpPr>
            <p:nvPr/>
          </p:nvSpPr>
          <p:spPr>
            <a:xfrm>
              <a:off x="190499" y="5105400"/>
              <a:ext cx="4068233" cy="1181100"/>
            </a:xfrm>
            <a:prstGeom prst="rect">
              <a:avLst/>
            </a:prstGeom>
          </p:spPr>
          <p:txBody>
            <a:bodyPr/>
            <a:lstStyle/>
            <a:p>
              <a:pPr marR="0" lvl="0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71C"/>
                </a:buClr>
                <a:buSzTx/>
                <a:buFont typeface="Zapf Dingbats" pitchFamily="30" charset="2"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Geneva" charset="-128"/>
                  <a:cs typeface="Arial"/>
                </a:rPr>
                <a:t>Mold due to poor</a:t>
              </a:r>
              <a:r>
                <a:rPr lang="en-US" sz="2600" dirty="0">
                  <a:latin typeface="Arial"/>
                  <a:ea typeface="Geneva" charset="-128"/>
                  <a:cs typeface="Arial"/>
                </a:rPr>
                <a:t> </a:t>
              </a:r>
              <a:r>
                <a:rPr kumimoji="0" lang="en-US" sz="26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Geneva" charset="-128"/>
                  <a:cs typeface="Arial"/>
                </a:rPr>
                <a:t>insulation or wind blowing through insulation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neva" charset="-128"/>
                <a:cs typeface="Arial"/>
              </a:endParaRPr>
            </a:p>
          </p:txBody>
        </p:sp>
        <p:grpSp>
          <p:nvGrpSpPr>
            <p:cNvPr id="5" name="Group 11"/>
            <p:cNvGrpSpPr/>
            <p:nvPr/>
          </p:nvGrpSpPr>
          <p:grpSpPr>
            <a:xfrm>
              <a:off x="241299" y="1939925"/>
              <a:ext cx="4017433" cy="3086103"/>
              <a:chOff x="241299" y="1939925"/>
              <a:chExt cx="4017433" cy="3086103"/>
            </a:xfrm>
          </p:grpSpPr>
          <p:pic>
            <p:nvPicPr>
              <p:cNvPr id="7" name="Picture 2" descr="IMG002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1299" y="1939925"/>
                <a:ext cx="4017433" cy="3086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 flipV="1">
                <a:off x="736599" y="3479799"/>
                <a:ext cx="952107" cy="1546229"/>
              </a:xfrm>
              <a:prstGeom prst="line">
                <a:avLst/>
              </a:prstGeom>
              <a:noFill/>
              <a:ln w="889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10"/>
          <p:cNvGrpSpPr/>
          <p:nvPr/>
        </p:nvGrpSpPr>
        <p:grpSpPr>
          <a:xfrm>
            <a:off x="4602164" y="2082800"/>
            <a:ext cx="4389436" cy="4133147"/>
            <a:chOff x="4729164" y="2336800"/>
            <a:chExt cx="4389436" cy="4133147"/>
          </a:xfrm>
        </p:grpSpPr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4767263" y="2336800"/>
              <a:ext cx="4351337" cy="711200"/>
            </a:xfrm>
            <a:prstGeom prst="rect">
              <a:avLst/>
            </a:prstGeom>
          </p:spPr>
          <p:txBody>
            <a:bodyPr/>
            <a:lstStyle/>
            <a:p>
              <a:pPr marR="0" lvl="0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71C"/>
                </a:buClr>
                <a:buSzTx/>
                <a:buFont typeface="Zapf Dingbats" pitchFamily="30" charset="2"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Geneva" charset="-128"/>
                  <a:cs typeface="Arial"/>
                </a:rPr>
                <a:t>Mold around window where there is no insulation</a:t>
              </a:r>
            </a:p>
          </p:txBody>
        </p:sp>
        <p:pic>
          <p:nvPicPr>
            <p:cNvPr id="10" name="Picture 6" descr="mold on bedroom window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9164" y="3206021"/>
              <a:ext cx="4351337" cy="3263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s 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16017" y="581892"/>
            <a:ext cx="566084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600" b="1" dirty="0"/>
              <a:t>Leaky refrigerator drip pan causes mold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4648200" y="990600"/>
            <a:ext cx="990600" cy="1676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-15 015"/>
          <p:cNvPicPr>
            <a:picLocks noChangeAspect="1" noChangeArrowheads="1"/>
          </p:cNvPicPr>
          <p:nvPr/>
        </p:nvPicPr>
        <p:blipFill rotWithShape="1">
          <a:blip r:embed="rId3">
            <a:lum bright="12000" contrast="6000"/>
          </a:blip>
          <a:srcRect r="8074"/>
          <a:stretch/>
        </p:blipFill>
        <p:spPr bwMode="auto">
          <a:xfrm>
            <a:off x="265429" y="889000"/>
            <a:ext cx="402336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7-15 013"/>
          <p:cNvPicPr>
            <a:picLocks noChangeAspect="1" noChangeArrowheads="1"/>
          </p:cNvPicPr>
          <p:nvPr/>
        </p:nvPicPr>
        <p:blipFill rotWithShape="1">
          <a:blip r:embed="rId4">
            <a:lum contrast="6000"/>
          </a:blip>
          <a:srcRect r="3058"/>
          <a:stretch/>
        </p:blipFill>
        <p:spPr bwMode="auto">
          <a:xfrm>
            <a:off x="4489451" y="3328988"/>
            <a:ext cx="438912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346325" y="3328988"/>
            <a:ext cx="3459163" cy="15843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33900" y="1928625"/>
            <a:ext cx="44831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Air conditioner condensation drains into building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592138"/>
            <a:ext cx="8229600" cy="1025525"/>
          </a:xfrm>
        </p:spPr>
        <p:txBody>
          <a:bodyPr/>
          <a:lstStyle/>
          <a:p>
            <a:r>
              <a:rPr lang="en-US" dirty="0"/>
              <a:t>What’s a House?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-1" y="1724025"/>
            <a:ext cx="9144000" cy="5140324"/>
            <a:chOff x="-1" y="1724025"/>
            <a:chExt cx="9144000" cy="5140324"/>
          </a:xfrm>
        </p:grpSpPr>
        <p:pic>
          <p:nvPicPr>
            <p:cNvPr id="13" name="Picture 5" descr="MultiFamily5 NewMexic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6135" y="1724025"/>
              <a:ext cx="3813665" cy="286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realcrawlspac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62098" y="4543425"/>
              <a:ext cx="3440402" cy="230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p-venthaz-bt-taos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735138"/>
              <a:ext cx="2209800" cy="301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MobileHome Enrout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1" y="4556124"/>
              <a:ext cx="3077047" cy="230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MultiFamilyHiRise NewMexic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4219575"/>
              <a:ext cx="1978025" cy="263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geodom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70038" y="1733549"/>
              <a:ext cx="3673961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apartmen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05063" y="4543425"/>
              <a:ext cx="2014537" cy="230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china caves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21200" y="3149600"/>
              <a:ext cx="2628900" cy="190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738"/>
            <a:ext cx="8229600" cy="1025525"/>
          </a:xfrm>
        </p:spPr>
        <p:txBody>
          <a:bodyPr/>
          <a:lstStyle/>
          <a:p>
            <a:r>
              <a:rPr lang="en-US" dirty="0"/>
              <a:t>A House Is a System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697246" y="1676400"/>
            <a:ext cx="5749507" cy="4900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est\Documents\My Files\NCHH\HHTC\Essentials_Current\House_Gulf_Coast_Drawing.jpg"/>
          <p:cNvPicPr>
            <a:picLocks noChangeAspect="1" noChangeArrowheads="1"/>
          </p:cNvPicPr>
          <p:nvPr/>
        </p:nvPicPr>
        <p:blipFill>
          <a:blip r:embed="rId3" cstate="screen"/>
          <a:srcRect t="3005" b="10062"/>
          <a:stretch>
            <a:fillRect/>
          </a:stretch>
        </p:blipFill>
        <p:spPr bwMode="auto">
          <a:xfrm>
            <a:off x="0" y="130735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0935"/>
            <a:ext cx="8229600" cy="1025525"/>
          </a:xfrm>
        </p:spPr>
        <p:txBody>
          <a:bodyPr/>
          <a:lstStyle/>
          <a:p>
            <a:r>
              <a:rPr lang="en-US" dirty="0"/>
              <a:t>An Interactive System</a:t>
            </a:r>
          </a:p>
        </p:txBody>
      </p:sp>
      <p:grpSp>
        <p:nvGrpSpPr>
          <p:cNvPr id="6" name="Group 12"/>
          <p:cNvGrpSpPr/>
          <p:nvPr/>
        </p:nvGrpSpPr>
        <p:grpSpPr>
          <a:xfrm>
            <a:off x="228600" y="279400"/>
            <a:ext cx="8610600" cy="6983340"/>
            <a:chOff x="228600" y="279400"/>
            <a:chExt cx="8610600" cy="6983340"/>
          </a:xfrm>
        </p:grpSpPr>
        <p:sp>
          <p:nvSpPr>
            <p:cNvPr id="14" name="Oval 2"/>
            <p:cNvSpPr>
              <a:spLocks noChangeArrowheads="1"/>
            </p:cNvSpPr>
            <p:nvPr/>
          </p:nvSpPr>
          <p:spPr bwMode="auto">
            <a:xfrm>
              <a:off x="228600" y="1562099"/>
              <a:ext cx="8610600" cy="5257801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5" name="Picture 14" descr="Happy Family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825336" y="279400"/>
              <a:ext cx="5426364" cy="698334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340100" y="5854700"/>
            <a:ext cx="234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Moisture Flow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9500" y="4284365"/>
            <a:ext cx="184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Heat 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3202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Air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074738"/>
            <a:ext cx="8229600" cy="1025525"/>
          </a:xfrm>
        </p:spPr>
        <p:txBody>
          <a:bodyPr/>
          <a:lstStyle/>
          <a:p>
            <a:r>
              <a:rPr lang="en-US" dirty="0"/>
              <a:t>Why Worry About Healthy Homes?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125506" y="5163670"/>
            <a:ext cx="4986967" cy="1643529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71C"/>
              </a:buClr>
              <a:buSzTx/>
              <a:buFont typeface="Zapf Dingbats" pitchFamily="30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Geneva" charset="-128"/>
                <a:cs typeface="Arial" pitchFamily="34" charset="0"/>
              </a:rPr>
              <a:t>   </a:t>
            </a:r>
          </a:p>
          <a:p>
            <a:pPr marL="342900" marR="0" lvl="0" indent="-342900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71C"/>
              </a:buClr>
              <a:buSzTx/>
              <a:buFont typeface="Zapf Dingbats" pitchFamily="30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Geneva" charset="-128"/>
                <a:cs typeface="Arial" pitchFamily="34" charset="0"/>
              </a:rPr>
              <a:t>   Many seniors spend 90%+ of their time in their homes.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Geneva" charset="-128"/>
              <a:cs typeface="Arial" pitchFamily="34" charset="0"/>
            </a:endParaRPr>
          </a:p>
        </p:txBody>
      </p:sp>
      <p:pic>
        <p:nvPicPr>
          <p:cNvPr id="4" name="Picture 4" descr="j0262790"/>
          <p:cNvPicPr>
            <a:picLocks noChangeAspect="1" noChangeArrowheads="1"/>
          </p:cNvPicPr>
          <p:nvPr/>
        </p:nvPicPr>
        <p:blipFill rotWithShape="1">
          <a:blip r:embed="rId3"/>
          <a:srcRect l="10666" r="-11468"/>
          <a:stretch/>
        </p:blipFill>
        <p:spPr bwMode="auto">
          <a:xfrm>
            <a:off x="268940" y="2100263"/>
            <a:ext cx="4013599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60798" y="2260600"/>
            <a:ext cx="52578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Young children spend about 70% of the time in their homes. </a:t>
            </a:r>
          </a:p>
        </p:txBody>
      </p:sp>
      <p:pic>
        <p:nvPicPr>
          <p:cNvPr id="6" name="Picture 6" descr="ab07422 san francisco rowhouses2"/>
          <p:cNvPicPr>
            <a:picLocks noChangeAspect="1" noChangeArrowheads="1"/>
          </p:cNvPicPr>
          <p:nvPr/>
        </p:nvPicPr>
        <p:blipFill rotWithShape="1">
          <a:blip r:embed="rId4"/>
          <a:srcRect r="5492"/>
          <a:stretch/>
        </p:blipFill>
        <p:spPr bwMode="auto">
          <a:xfrm>
            <a:off x="4861461" y="3835400"/>
            <a:ext cx="402336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11200"/>
            <a:ext cx="5308600" cy="1038884"/>
          </a:xfrm>
        </p:spPr>
        <p:txBody>
          <a:bodyPr/>
          <a:lstStyle/>
          <a:p>
            <a:r>
              <a:rPr lang="en-US" sz="3200" dirty="0"/>
              <a:t>What Is Healthy Housing?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1930400"/>
            <a:ext cx="5292554" cy="4648200"/>
          </a:xfrm>
        </p:spPr>
        <p:txBody>
          <a:bodyPr/>
          <a:lstStyle/>
          <a:p>
            <a:r>
              <a:rPr lang="en-US" sz="3200" b="1" dirty="0"/>
              <a:t>Healthy housing is…</a:t>
            </a:r>
            <a:endParaRPr lang="en-US" sz="3200" dirty="0"/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 Sited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 Designed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 Constructed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 Maintained; and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 Rehabilitated</a:t>
            </a:r>
          </a:p>
          <a:p>
            <a:r>
              <a:rPr lang="en-US" sz="2800" dirty="0"/>
              <a:t>…in a manner that is conducive to good occupant health.</a:t>
            </a:r>
          </a:p>
        </p:txBody>
      </p:sp>
      <p:pic>
        <p:nvPicPr>
          <p:cNvPr id="5" name="Picture 1030" descr="MPj04001190000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1654" y="1816100"/>
            <a:ext cx="3254546" cy="488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006901"/>
            <a:ext cx="8229600" cy="1025525"/>
          </a:xfrm>
        </p:spPr>
        <p:txBody>
          <a:bodyPr/>
          <a:lstStyle/>
          <a:p>
            <a:r>
              <a:rPr lang="en-US" dirty="0"/>
              <a:t>2009 American Housing Survey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82225"/>
            <a:ext cx="8229600" cy="4039602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b="1" dirty="0"/>
              <a:t>Exterior problems:</a:t>
            </a:r>
          </a:p>
          <a:p>
            <a:r>
              <a:rPr lang="en-US" dirty="0"/>
              <a:t>  4.2% - missing roof material</a:t>
            </a:r>
            <a:br>
              <a:rPr lang="en-US" dirty="0"/>
            </a:br>
            <a:endParaRPr lang="en-US" dirty="0"/>
          </a:p>
          <a:p>
            <a:r>
              <a:rPr lang="en-US" dirty="0"/>
              <a:t>  9.8% - exterior water leakage</a:t>
            </a:r>
            <a:br>
              <a:rPr lang="en-US" dirty="0"/>
            </a:br>
            <a:endParaRPr lang="en-US" dirty="0"/>
          </a:p>
          <a:p>
            <a:r>
              <a:rPr lang="en-US" dirty="0"/>
              <a:t>18.6% - exterior physical problems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304b46-0dbc-47dc-bb42-225036ddbdc4">
      <Terms xmlns="http://schemas.microsoft.com/office/infopath/2007/PartnerControls"/>
    </lcf76f155ced4ddcb4097134ff3c332f>
    <TaxCatchAll xmlns="9ad02398-5ede-47c7-a5ce-db756374c5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CD496BE0231438C93701EEA5D33E2" ma:contentTypeVersion="16" ma:contentTypeDescription="Create a new document." ma:contentTypeScope="" ma:versionID="7e2109120d21a030a8648bc7439d2f52">
  <xsd:schema xmlns:xsd="http://www.w3.org/2001/XMLSchema" xmlns:xs="http://www.w3.org/2001/XMLSchema" xmlns:p="http://schemas.microsoft.com/office/2006/metadata/properties" xmlns:ns2="4d304b46-0dbc-47dc-bb42-225036ddbdc4" xmlns:ns3="9ad02398-5ede-47c7-a5ce-db756374c5a3" targetNamespace="http://schemas.microsoft.com/office/2006/metadata/properties" ma:root="true" ma:fieldsID="6d00585bf39fec48746005f82416b621" ns2:_="" ns3:_="">
    <xsd:import namespace="4d304b46-0dbc-47dc-bb42-225036ddbdc4"/>
    <xsd:import namespace="9ad02398-5ede-47c7-a5ce-db756374c5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4b46-0dbc-47dc-bb42-225036ddb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5f0718-c91c-416e-895c-fe7369003d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02398-5ede-47c7-a5ce-db756374c5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634ca3-b636-44ef-b52a-a3996c5e672d}" ma:internalName="TaxCatchAll" ma:showField="CatchAllData" ma:web="9ad02398-5ede-47c7-a5ce-db756374c5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BAF27B-D1B7-4511-9B46-321747CFEFBC}">
  <ds:schemaRefs>
    <ds:schemaRef ds:uri="http://purl.org/dc/elements/1.1/"/>
    <ds:schemaRef ds:uri="4d304b46-0dbc-47dc-bb42-225036ddbdc4"/>
    <ds:schemaRef ds:uri="9ad02398-5ede-47c7-a5ce-db756374c5a3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08A61E9-F731-4F52-B279-54B0D6C5D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304b46-0dbc-47dc-bb42-225036ddbdc4"/>
    <ds:schemaRef ds:uri="9ad02398-5ede-47c7-a5ce-db756374c5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69C8E9-C6B5-4A8B-8755-75DE94A6E6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1768</Words>
  <Application>Microsoft Office PowerPoint</Application>
  <PresentationFormat>On-screen Show (4:3)</PresentationFormat>
  <Paragraphs>322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Zapf Dingbats</vt:lpstr>
      <vt:lpstr>Office Theme</vt:lpstr>
      <vt:lpstr>PowerPoint Presentation</vt:lpstr>
      <vt:lpstr>Homes Shelter Us From:</vt:lpstr>
      <vt:lpstr>What’s a House?</vt:lpstr>
      <vt:lpstr>A House Is a System</vt:lpstr>
      <vt:lpstr>PowerPoint Presentation</vt:lpstr>
      <vt:lpstr>An Interactive System</vt:lpstr>
      <vt:lpstr>Why Worry About Healthy Homes?</vt:lpstr>
      <vt:lpstr>What Is Healthy Housing?</vt:lpstr>
      <vt:lpstr>2009 American Housing Survey</vt:lpstr>
      <vt:lpstr>2009 American Housing Survey</vt:lpstr>
      <vt:lpstr>Asthma</vt:lpstr>
      <vt:lpstr>Asthma Triggers</vt:lpstr>
      <vt:lpstr>Childhood Asthma 1980 to 2005</vt:lpstr>
      <vt:lpstr>Healthy Homes Principles</vt:lpstr>
      <vt:lpstr>Keep It Dry</vt:lpstr>
      <vt:lpstr>Moisture Causes a Host of Health Hazards</vt:lpstr>
      <vt:lpstr>IOM Report  Mold- and Moisture-Related Health Effects</vt:lpstr>
      <vt:lpstr>    How Water Enters a Building</vt:lpstr>
      <vt:lpstr>PowerPoint Presentation</vt:lpstr>
      <vt:lpstr>PowerPoint Presentation</vt:lpstr>
      <vt:lpstr>PowerPoint Presentation</vt:lpstr>
      <vt:lpstr>Condensation When Cold Outside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Gardner</dc:creator>
  <cp:lastModifiedBy>Christopher Bloom</cp:lastModifiedBy>
  <cp:revision>50</cp:revision>
  <dcterms:created xsi:type="dcterms:W3CDTF">2011-11-27T23:03:12Z</dcterms:created>
  <dcterms:modified xsi:type="dcterms:W3CDTF">2022-09-06T00:24:06Z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956758895</vt:i4>
  </property>
  <property fmtid="{D5CDD505-2E9C-101B-9397-08002B2CF9AE}" pid="3" name="_NewReviewCycle">
    <vt:lpwstr/>
  </property>
  <property fmtid="{D5CDD505-2E9C-101B-9397-08002B2CF9AE}" pid="4" name="_EmailSubject">
    <vt:lpwstr>HH 101 PPT #1-3</vt:lpwstr>
  </property>
  <property fmtid="{D5CDD505-2E9C-101B-9397-08002B2CF9AE}" pid="5" name="_AuthorEmail">
    <vt:lpwstr>lmorenohill@nchh.org</vt:lpwstr>
  </property>
  <property fmtid="{D5CDD505-2E9C-101B-9397-08002B2CF9AE}" pid="6" name="_AuthorEmailDisplayName">
    <vt:lpwstr>Moreno-Hill, Laura</vt:lpwstr>
  </property>
  <property fmtid="{D5CDD505-2E9C-101B-9397-08002B2CF9AE}" pid="7" name="ContentTypeId">
    <vt:lpwstr>0x010100419CD496BE0231438C93701EEA5D33E2</vt:lpwstr>
  </property>
  <property fmtid="{D5CDD505-2E9C-101B-9397-08002B2CF9AE}" pid="8" name="Order">
    <vt:r8>1215300</vt:r8>
  </property>
</Properties>
</file>