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1" r:id="rId3"/>
    <p:sldId id="262" r:id="rId4"/>
    <p:sldId id="257" r:id="rId5"/>
    <p:sldId id="259" r:id="rId6"/>
    <p:sldId id="263" r:id="rId7"/>
    <p:sldId id="258" r:id="rId8"/>
    <p:sldId id="260" r:id="rId9"/>
    <p:sldId id="264" r:id="rId10"/>
    <p:sldId id="265" r:id="rId11"/>
    <p:sldId id="268" r:id="rId12"/>
    <p:sldId id="269" r:id="rId13"/>
    <p:sldId id="266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96" y="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Book Antiqua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Book Antiqua" pitchFamily="18" charset="0"/>
              </a:defRPr>
            </a:lvl1pPr>
          </a:lstStyle>
          <a:p>
            <a:fld id="{7B8CA849-5158-4D7C-8959-9CE5ACD71951}" type="datetimeFigureOut">
              <a:rPr lang="en-US"/>
              <a:pPr/>
              <a:t>4/29/2016</a:t>
            </a:fld>
            <a:endParaRPr lang="en-US" dirty="0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Book Antiqua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Book Antiqua" pitchFamily="18" charset="0"/>
              </a:defRPr>
            </a:lvl1pPr>
          </a:lstStyle>
          <a:p>
            <a:fld id="{3B21540D-1F04-415E-898B-83B4A9248EF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981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4277EBF-9427-4CA2-B248-60023B5F0827}" type="datetimeFigureOut">
              <a:rPr lang="en-US"/>
              <a:pPr>
                <a:defRPr/>
              </a:pPr>
              <a:t>4/29/2016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E2201E8-DDA8-442C-A005-97B60FCE19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399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8052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are Section 8 monies made available to owners?  Number</a:t>
            </a:r>
            <a:r>
              <a:rPr lang="en-US" baseline="0" dirty="0" smtClean="0"/>
              <a:t> of inspectors?  Number of properties involved? </a:t>
            </a:r>
          </a:p>
          <a:p>
            <a:r>
              <a:rPr lang="en-US" baseline="0" dirty="0" smtClean="0"/>
              <a:t>Section 8 inspectors do visual inspection and cite defective paint condition in new or occupied properties.  Yearly reinspections are required.</a:t>
            </a:r>
          </a:p>
          <a:p>
            <a:r>
              <a:rPr lang="en-US" baseline="0" dirty="0" smtClean="0"/>
              <a:t>Inspection report forwarded to property owner and to primary prevention program.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2201E8-DDA8-442C-A005-97B60FCE19B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915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F7C392-C72C-41FC-B24C-0E1121B4C092}" type="datetimeFigureOut">
              <a:rPr lang="en-US" smtClean="0"/>
              <a:pPr>
                <a:defRPr/>
              </a:pPr>
              <a:t>4/29/2016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ABBC67-BB95-40F3-AB9E-7F934CAE425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5E45F2-1C30-4B5C-ACD8-AFA3BDCC1AC3}" type="datetimeFigureOut">
              <a:rPr lang="en-US" smtClean="0"/>
              <a:pPr>
                <a:defRPr/>
              </a:pPr>
              <a:t>4/29/2016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7681A-13AA-4A92-B91A-2A31A0EB70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A01094-4837-4979-BF2B-9E04EBEEEA3C}" type="datetimeFigureOut">
              <a:rPr lang="en-US" smtClean="0"/>
              <a:pPr>
                <a:defRPr/>
              </a:pPr>
              <a:t>4/29/2016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D450D6-2BB7-45F6-9D0D-481E9EFCEE2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737CD5-E769-44F9-A067-B2DF0238A60D}" type="datetimeFigureOut">
              <a:rPr lang="en-US" smtClean="0"/>
              <a:pPr>
                <a:defRPr/>
              </a:pPr>
              <a:t>4/29/2016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558AE5-4E81-41D3-8CD9-C89233231A7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E16F2C-6635-4F3C-9B18-1A693B08E70B}" type="datetimeFigureOut">
              <a:rPr lang="en-US" smtClean="0"/>
              <a:pPr>
                <a:defRPr/>
              </a:pPr>
              <a:t>4/29/2016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7CF37C-8B07-4E6F-8534-F9EFFEC2BF8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CCA2AA-8FD4-493C-8455-446BB8DD7A5D}" type="datetimeFigureOut">
              <a:rPr lang="en-US" smtClean="0"/>
              <a:pPr>
                <a:defRPr/>
              </a:pPr>
              <a:t>4/29/2016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D12A07-99CC-433F-B078-93D998A5090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609788-5875-4278-87A4-CC0B3D3AABEE}" type="datetimeFigureOut">
              <a:rPr lang="en-US" smtClean="0"/>
              <a:pPr>
                <a:defRPr/>
              </a:pPr>
              <a:t>4/29/2016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6185E3-D238-43B3-904B-513038579C4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CBD880-C3F0-4D3E-BE29-41115483D347}" type="datetimeFigureOut">
              <a:rPr lang="en-US" smtClean="0"/>
              <a:pPr>
                <a:defRPr/>
              </a:pPr>
              <a:t>4/29/2016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4D085-2D8C-4D8C-AEBA-47A5F3CE23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1F1F2F-3E17-47E9-86BC-8443FD881776}" type="datetimeFigureOut">
              <a:rPr lang="en-US" smtClean="0"/>
              <a:pPr>
                <a:defRPr/>
              </a:pPr>
              <a:t>4/29/2016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91B9B1-B897-452A-A4FF-EB7519F7E69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76D23-AAF8-419E-B96D-E2BE2FBF41C0}" type="datetimeFigureOut">
              <a:rPr lang="en-US" smtClean="0"/>
              <a:pPr>
                <a:defRPr/>
              </a:pPr>
              <a:t>4/29/2016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065D98-42D6-4039-8E35-0D8A812D22F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D921A5-07EC-4D63-882F-8C5261C1328B}" type="datetimeFigureOut">
              <a:rPr lang="en-US" smtClean="0"/>
              <a:pPr>
                <a:defRPr/>
              </a:pPr>
              <a:t>4/29/2016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F70D58C4-D633-4702-B2B5-0A867E0EDF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855AAC1-F518-443D-9DFD-E613B01A5A45}" type="datetimeFigureOut">
              <a:rPr lang="en-US" smtClean="0"/>
              <a:pPr>
                <a:defRPr/>
              </a:pPr>
              <a:t>4/29/2016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73F2F5B-DD16-40C3-8EF9-A82EBBE97B4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Primary Prevention/Section 8 Partnership Webinar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/>
              <a:t>Schenectady County Childhood Lead Poisoning Prevention Program and Schenectady Municipal Housing Authority Section 8 Programs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dirty="0" smtClean="0"/>
          </a:p>
          <a:p>
            <a:pPr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1800" dirty="0" smtClean="0"/>
              <a:t>April 2016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Partnership Outcomes - Agencies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No additional work for either participating agency; rather a significant reduction in workload/property</a:t>
            </a:r>
          </a:p>
          <a:p>
            <a:r>
              <a:rPr lang="en-US" sz="2400" dirty="0" smtClean="0"/>
              <a:t>Has reduced inspection time for Section 8 properties versus non-Section 8 property</a:t>
            </a:r>
          </a:p>
          <a:p>
            <a:pPr lvl="1"/>
            <a:r>
              <a:rPr lang="en-US" dirty="0" smtClean="0"/>
              <a:t>Average time for Section 8 property – 2.58 hrs.</a:t>
            </a:r>
          </a:p>
          <a:p>
            <a:pPr lvl="1"/>
            <a:r>
              <a:rPr lang="en-US" dirty="0" smtClean="0"/>
              <a:t>Average time for non-Section 8 -  11 hrs.</a:t>
            </a:r>
          </a:p>
          <a:p>
            <a:r>
              <a:rPr lang="en-US" sz="2400" dirty="0" smtClean="0"/>
              <a:t>Cost benefit analysis indicates a 75% reduction in the cost of Section 8 properties versus non-Section 8 properties</a:t>
            </a:r>
          </a:p>
          <a:p>
            <a:r>
              <a:rPr lang="en-US" sz="2400" dirty="0" smtClean="0"/>
              <a:t>Generally decreases the time needed to make a property lead safe; holding of Section 8 rent subsidies until property is made lead safe provides a built in financial incentive to get the work done quickly</a:t>
            </a:r>
          </a:p>
          <a:p>
            <a:pPr>
              <a:buNone/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Partnership Outcomes – Tenants and Property Owners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267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Decreases cost to the property owner for third party clearance inspection and dust wipe clearance testing</a:t>
            </a:r>
          </a:p>
          <a:p>
            <a:r>
              <a:rPr lang="en-US" sz="2400" dirty="0" smtClean="0"/>
              <a:t>Provides property owners with resources to make their homes lead safe, including HEPA vacuum loans and training in lead safe work practices</a:t>
            </a:r>
          </a:p>
          <a:p>
            <a:r>
              <a:rPr lang="en-US" sz="2400" dirty="0" smtClean="0"/>
              <a:t>Decreases the time it takes a tenant to occupy property</a:t>
            </a:r>
          </a:p>
          <a:p>
            <a:r>
              <a:rPr lang="en-US" sz="2400" dirty="0" smtClean="0"/>
              <a:t>Increases ease with which families with young children are able to occupy Section 8 properties</a:t>
            </a:r>
          </a:p>
          <a:p>
            <a:r>
              <a:rPr lang="en-US" sz="2400" dirty="0" smtClean="0"/>
              <a:t>Increases tenant knowledge about lead poisoning prevention</a:t>
            </a:r>
          </a:p>
          <a:p>
            <a:r>
              <a:rPr lang="en-US" sz="2400" dirty="0" smtClean="0"/>
              <a:t>Increases blood lead screening among children</a:t>
            </a: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Partnership Toolkit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267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Sample Memorandum of Understanding </a:t>
            </a:r>
          </a:p>
          <a:p>
            <a:r>
              <a:rPr lang="en-US" sz="2400" dirty="0" smtClean="0"/>
              <a:t>HQS inspection form</a:t>
            </a:r>
          </a:p>
          <a:p>
            <a:r>
              <a:rPr lang="en-US" sz="2400" dirty="0" smtClean="0"/>
              <a:t>Sample referral forms</a:t>
            </a:r>
          </a:p>
          <a:p>
            <a:r>
              <a:rPr lang="en-US" sz="2400" dirty="0" smtClean="0"/>
              <a:t>Sample letters and information to property owners:</a:t>
            </a:r>
          </a:p>
          <a:p>
            <a:pPr lvl="1"/>
            <a:r>
              <a:rPr lang="en-US" dirty="0" smtClean="0"/>
              <a:t>Notice of hazards</a:t>
            </a:r>
          </a:p>
          <a:p>
            <a:pPr lvl="1"/>
            <a:r>
              <a:rPr lang="en-US" dirty="0" smtClean="0"/>
              <a:t>Information regarding lead safe work practices training</a:t>
            </a:r>
          </a:p>
          <a:p>
            <a:pPr lvl="1"/>
            <a:r>
              <a:rPr lang="en-US" dirty="0" smtClean="0"/>
              <a:t>Clearance letters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1030" name="Picture 6" descr="C:\Documents and Settings\suflitaa\Local Settings\Temporary Internet Files\Content.IE5\T0HUBCG5\MP90043953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133600"/>
            <a:ext cx="6400800" cy="3444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the Webinar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information for both Section 8 and NYS Health Department Childhood Lead Poisoning Primary Prevention programs</a:t>
            </a:r>
          </a:p>
          <a:p>
            <a:r>
              <a:rPr lang="en-US" dirty="0" smtClean="0"/>
              <a:t>To facilitate additional partnerships between the two programs with the goal of preventing childhood lead poisoning</a:t>
            </a:r>
          </a:p>
          <a:p>
            <a:r>
              <a:rPr lang="en-US" dirty="0" smtClean="0"/>
              <a:t>Provide a “road map” to establish Memorandums of Understanding (MOUs) between interested agencies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Prevention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Funds 15 local health departments to prevent childhood lead poisoning through inspections, housing remediation, education, and partnerships. </a:t>
            </a:r>
          </a:p>
          <a:p>
            <a:r>
              <a:rPr lang="en-US" dirty="0" smtClean="0"/>
              <a:t>Core program goals: </a:t>
            </a:r>
          </a:p>
          <a:p>
            <a:pPr lvl="1"/>
            <a:r>
              <a:rPr lang="en-US" dirty="0" smtClean="0"/>
              <a:t>Identify housing at greatest risk for lead paint hazards</a:t>
            </a:r>
          </a:p>
          <a:p>
            <a:pPr lvl="1"/>
            <a:r>
              <a:rPr lang="en-US" dirty="0" smtClean="0"/>
              <a:t>Develop partnerships and community engagement strategies</a:t>
            </a:r>
          </a:p>
          <a:p>
            <a:pPr lvl="1"/>
            <a:r>
              <a:rPr lang="en-US" dirty="0" smtClean="0"/>
              <a:t>Promote interventions to create lead-safe housing units</a:t>
            </a:r>
          </a:p>
          <a:p>
            <a:pPr lvl="1"/>
            <a:r>
              <a:rPr lang="en-US" dirty="0" smtClean="0"/>
              <a:t>Build lead-safe work practice workforce capacity</a:t>
            </a:r>
          </a:p>
          <a:p>
            <a:pPr lvl="1"/>
            <a:r>
              <a:rPr lang="en-US" dirty="0" smtClean="0"/>
              <a:t>Secure funds for lead hazard control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Section 8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Section 8 agency required to conduct initial and annual inspections of all properties receiving Section 8 rent subsidies</a:t>
            </a:r>
          </a:p>
          <a:p>
            <a:r>
              <a:rPr lang="en-US" dirty="0" smtClean="0"/>
              <a:t>Inspections follow Housing Quality Standards (24cfr 982.401), which includes inspection for defective paint conditions and appropriate treatment</a:t>
            </a:r>
          </a:p>
          <a:p>
            <a:r>
              <a:rPr lang="en-US" dirty="0" smtClean="0"/>
              <a:t>Inspections by Section 8 cite defective and deteriorating paint conditions </a:t>
            </a:r>
          </a:p>
          <a:p>
            <a:pPr lvl="1"/>
            <a:r>
              <a:rPr lang="en-US" dirty="0" smtClean="0"/>
              <a:t>Cited in pre-1978 housing with children under 6 years old residing or will have children under 6 year old residing</a:t>
            </a:r>
          </a:p>
          <a:p>
            <a:pPr lvl="1"/>
            <a:r>
              <a:rPr lang="en-US" dirty="0" smtClean="0"/>
              <a:t>Visual inspection, not an XRF inspection</a:t>
            </a:r>
          </a:p>
          <a:p>
            <a:pPr lvl="1"/>
            <a:r>
              <a:rPr lang="en-US" dirty="0" smtClean="0"/>
              <a:t>Lead paint assumed to be present</a:t>
            </a:r>
          </a:p>
          <a:p>
            <a:pPr lvl="1"/>
            <a:r>
              <a:rPr lang="en-US" dirty="0" smtClean="0"/>
              <a:t>Remediation required before property rented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Section 8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Treatment must consist of covering or removal of the defective paint if:</a:t>
            </a:r>
          </a:p>
          <a:p>
            <a:pPr lvl="1"/>
            <a:r>
              <a:rPr lang="en-US" dirty="0" smtClean="0"/>
              <a:t>The defective surfaces are more than 10 sq. ft. on exterior walls</a:t>
            </a:r>
          </a:p>
          <a:p>
            <a:pPr lvl="1"/>
            <a:r>
              <a:rPr lang="en-US" dirty="0" smtClean="0"/>
              <a:t>More than 2 sq. ft. interior or exterior component with a large surface area</a:t>
            </a:r>
          </a:p>
          <a:p>
            <a:pPr lvl="1"/>
            <a:r>
              <a:rPr lang="en-US" dirty="0" smtClean="0"/>
              <a:t>More than 10% of total interior or exterior with a small surface area, such as window sills, baseboards, &amp; trim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8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Acceptable treatment methods include: wet scraping, wet sanding, chemical stripping, heat gun below 1100</a:t>
            </a:r>
            <a:r>
              <a:rPr lang="en-US" dirty="0" smtClean="0">
                <a:latin typeface="Verdana"/>
              </a:rPr>
              <a:t>◦</a:t>
            </a:r>
            <a:r>
              <a:rPr lang="en-US" dirty="0" smtClean="0"/>
              <a:t>, High-Efficiency Particulate Air (HEPA) vacuum contained sanding, pressure washing and  sandblasting</a:t>
            </a:r>
          </a:p>
          <a:p>
            <a:r>
              <a:rPr lang="en-US" dirty="0" smtClean="0"/>
              <a:t>All methods require containment</a:t>
            </a:r>
          </a:p>
          <a:p>
            <a:r>
              <a:rPr lang="en-US" dirty="0" smtClean="0"/>
              <a:t>Soil and playground areas must be protected from contamination during exterior treatment</a:t>
            </a:r>
          </a:p>
          <a:p>
            <a:r>
              <a:rPr lang="en-US" dirty="0" smtClean="0"/>
              <a:t>Thorough cleaning required after treatment concluded</a:t>
            </a:r>
          </a:p>
          <a:p>
            <a:r>
              <a:rPr lang="en-US" dirty="0" smtClean="0"/>
              <a:t>Tenant protection:</a:t>
            </a:r>
          </a:p>
          <a:p>
            <a:pPr lvl="1"/>
            <a:r>
              <a:rPr lang="en-US" dirty="0" smtClean="0"/>
              <a:t>Residents not allowed in treatment area until cleanup done</a:t>
            </a:r>
          </a:p>
          <a:p>
            <a:pPr lvl="1"/>
            <a:r>
              <a:rPr lang="en-US" dirty="0" smtClean="0"/>
              <a:t>Personal belongings in work area relocated or otherwise protected.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Partnership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Partnership designed to enlist the assistance of both parties in lead poisoning prevention efforts</a:t>
            </a:r>
          </a:p>
          <a:p>
            <a:r>
              <a:rPr lang="en-US" dirty="0" smtClean="0"/>
              <a:t>Utilizes Section 8 inspections already being conducted to cite defective lead paint conditions</a:t>
            </a:r>
          </a:p>
          <a:p>
            <a:r>
              <a:rPr lang="en-US" dirty="0" smtClean="0"/>
              <a:t>Primary prevention program supplements the process with education of tenants, free clearance testing, HEPA vacuum loans and training</a:t>
            </a:r>
          </a:p>
          <a:p>
            <a:r>
              <a:rPr lang="en-US" dirty="0" smtClean="0"/>
              <a:t>Results in lead safe property and inclusion in lead safe registry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Partnership Overview – How It Works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Property owner applies for Section 8 subsidies, no money released until inspection done and cited work completed</a:t>
            </a:r>
          </a:p>
          <a:p>
            <a:r>
              <a:rPr lang="en-US" dirty="0" smtClean="0"/>
              <a:t>Section 8 inspector completes housing quality inspection and sends report to owner requiring correction</a:t>
            </a:r>
          </a:p>
          <a:p>
            <a:r>
              <a:rPr lang="en-US" dirty="0" smtClean="0"/>
              <a:t>Information on proper LSWP and training opportunities included with report</a:t>
            </a:r>
          </a:p>
          <a:p>
            <a:r>
              <a:rPr lang="en-US" dirty="0" smtClean="0"/>
              <a:t>Property referred to primary prevention program for:</a:t>
            </a:r>
          </a:p>
          <a:p>
            <a:pPr lvl="1"/>
            <a:r>
              <a:rPr lang="en-US" dirty="0" smtClean="0"/>
              <a:t>Tenant lead poisoning prevention education</a:t>
            </a:r>
          </a:p>
          <a:p>
            <a:pPr lvl="1"/>
            <a:r>
              <a:rPr lang="en-US" dirty="0" smtClean="0"/>
              <a:t>Availability of HEPA vacuum loaner to facilitate cleanup</a:t>
            </a:r>
          </a:p>
          <a:p>
            <a:pPr lvl="1"/>
            <a:r>
              <a:rPr lang="en-US" dirty="0" smtClean="0"/>
              <a:t>Arrange final visual and dust wipe clearance test done by primary prevention program 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Partnership Overview – How It Works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Primary prevention program sends dust wipe samples to lab:</a:t>
            </a:r>
          </a:p>
          <a:p>
            <a:pPr lvl="1"/>
            <a:r>
              <a:rPr lang="en-US" dirty="0" smtClean="0"/>
              <a:t>1st set of samples paid for by primary prevention grant;</a:t>
            </a:r>
          </a:p>
          <a:p>
            <a:pPr lvl="1"/>
            <a:r>
              <a:rPr lang="en-US" dirty="0" smtClean="0"/>
              <a:t>Additional samples, if necessary, paid for by property owner </a:t>
            </a:r>
          </a:p>
          <a:p>
            <a:r>
              <a:rPr lang="en-US" dirty="0" smtClean="0"/>
              <a:t>Clearance results sent via phone and fax to Section 8 program and tenant</a:t>
            </a:r>
          </a:p>
          <a:p>
            <a:r>
              <a:rPr lang="en-US" dirty="0" smtClean="0"/>
              <a:t>Clearance results sent via phone and mail to property owner</a:t>
            </a:r>
          </a:p>
          <a:p>
            <a:r>
              <a:rPr lang="en-US" dirty="0" smtClean="0"/>
              <a:t>Dust wipe clearance testing done by primary prevention program regardless of defective paint above or below </a:t>
            </a:r>
            <a:r>
              <a:rPr lang="en-US" dirty="0" err="1" smtClean="0"/>
              <a:t>deminimus</a:t>
            </a:r>
            <a:r>
              <a:rPr lang="en-US" dirty="0" smtClean="0"/>
              <a:t> levels</a:t>
            </a:r>
          </a:p>
          <a:p>
            <a:r>
              <a:rPr lang="en-US" dirty="0" smtClean="0"/>
              <a:t>If dust wipe clearance fails – reclean and retest required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1208</TotalTime>
  <Words>882</Words>
  <Application>Microsoft Office PowerPoint</Application>
  <PresentationFormat>On-screen Show (4:3)</PresentationFormat>
  <Paragraphs>86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Book Antiqua</vt:lpstr>
      <vt:lpstr>Calibri</vt:lpstr>
      <vt:lpstr>Constantia</vt:lpstr>
      <vt:lpstr>Verdana</vt:lpstr>
      <vt:lpstr>Wingdings 2</vt:lpstr>
      <vt:lpstr>Flow</vt:lpstr>
      <vt:lpstr>Primary Prevention/Section 8 Partnership Webinar</vt:lpstr>
      <vt:lpstr>Goals of the Webinar</vt:lpstr>
      <vt:lpstr>Primary Prevention Overview</vt:lpstr>
      <vt:lpstr>Section 8 Procedures</vt:lpstr>
      <vt:lpstr>Section 8 Procedures</vt:lpstr>
      <vt:lpstr>Section 8 Procedures</vt:lpstr>
      <vt:lpstr>Partnership Overview</vt:lpstr>
      <vt:lpstr>Partnership Overview – How It Works</vt:lpstr>
      <vt:lpstr>Partnership Overview – How It Works</vt:lpstr>
      <vt:lpstr>Partnership Outcomes - Agencies</vt:lpstr>
      <vt:lpstr>Partnership Outcomes – Tenants and Property Owners</vt:lpstr>
      <vt:lpstr>Partnership Toolkit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NYS/NCHH 2011  Site visit</dc:title>
  <dc:creator>suflitaa</dc:creator>
  <cp:lastModifiedBy>Laura Fudala</cp:lastModifiedBy>
  <cp:revision>102</cp:revision>
  <dcterms:created xsi:type="dcterms:W3CDTF">2011-05-23T14:45:38Z</dcterms:created>
  <dcterms:modified xsi:type="dcterms:W3CDTF">2016-04-29T18:17:20Z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